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ona Foley1" initials="FF" lastIdx="5" clrIdx="0">
    <p:extLst>
      <p:ext uri="{19B8F6BF-5375-455C-9EA6-DF929625EA0E}">
        <p15:presenceInfo xmlns:p15="http://schemas.microsoft.com/office/powerpoint/2012/main" userId="S-1-5-21-3741593784-2899681647-1123851950-233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8BC4"/>
    <a:srgbClr val="03C4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4" d="100"/>
          <a:sy n="84" d="100"/>
        </p:scale>
        <p:origin x="44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173086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45216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42935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68292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51603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249512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64316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217221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16369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32686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18EB9D-7230-4E21-856A-E73286011B5F}" type="datetimeFigureOut">
              <a:rPr lang="en-IE" smtClean="0"/>
              <a:t>31/08/2023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7E45E09-30C4-4BF8-B5DE-B6E7E592B0E8}" type="slidenum">
              <a:rPr lang="en-IE" smtClean="0"/>
              <a:t>‹#›</a:t>
            </a:fld>
            <a:endParaRPr lang="en-IE" dirty="0"/>
          </a:p>
        </p:txBody>
      </p:sp>
    </p:spTree>
    <p:extLst>
      <p:ext uri="{BB962C8B-B14F-4D97-AF65-F5344CB8AC3E}">
        <p14:creationId xmlns:p14="http://schemas.microsoft.com/office/powerpoint/2010/main" val="272410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8EB9D-7230-4E21-856A-E73286011B5F}" type="datetimeFigureOut">
              <a:rPr lang="en-IE" smtClean="0"/>
              <a:t>31/08/2023</a:t>
            </a:fld>
            <a:endParaRPr lang="en-I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45E09-30C4-4BF8-B5DE-B6E7E592B0E8}" type="slidenum">
              <a:rPr lang="en-IE" smtClean="0"/>
              <a:t>‹#›</a:t>
            </a:fld>
            <a:endParaRPr lang="en-IE" dirty="0"/>
          </a:p>
        </p:txBody>
      </p:sp>
    </p:spTree>
    <p:extLst>
      <p:ext uri="{BB962C8B-B14F-4D97-AF65-F5344CB8AC3E}">
        <p14:creationId xmlns:p14="http://schemas.microsoft.com/office/powerpoint/2010/main" val="319742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hyperlink" Target="http://www.understandtogether.ie/get-involv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understandtogether.ie/about-dementia/what-is-dementia/am-i-at-risk-/"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hyperlink" Target="http://www.understandtogether.ie/get-involved" TargetMode="External"/><Relationship Id="rId7" Type="http://schemas.openxmlformats.org/officeDocument/2006/relationships/image" Target="../media/image13.jpeg"/><Relationship Id="rId2" Type="http://schemas.openxmlformats.org/officeDocument/2006/relationships/hyperlink" Target="http://www.hellobrain.eu/en/brainhealth/project?id=mind-your-hearing"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hyperlink" Target="https://alzheimer.i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understandtogether.ie/training-resources/hello-brain/" TargetMode="External"/><Relationship Id="rId2" Type="http://schemas.openxmlformats.org/officeDocument/2006/relationships/hyperlink" Target="http://www.quit.ie/"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hyperlink" Target="https://imma.ie/learn-engage/families-community/dementia-inclusive/about-azure/" TargetMode="External"/><Relationship Id="rId2" Type="http://schemas.openxmlformats.org/officeDocument/2006/relationships/hyperlink" Target="http://www.askaboutalcohol.ie/"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hyperlink" Target="http://www.nationalgallery.ie/what-we-do/education-department/access-programme/dement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2855" y="5057178"/>
            <a:ext cx="11342611" cy="707886"/>
          </a:xfrm>
          <a:prstGeom prst="rect">
            <a:avLst/>
          </a:prstGeom>
        </p:spPr>
        <p:txBody>
          <a:bodyPr wrap="square">
            <a:spAutoFit/>
          </a:bodyPr>
          <a:lstStyle/>
          <a:p>
            <a:pPr lvl="0" fontAlgn="base">
              <a:spcBef>
                <a:spcPct val="0"/>
              </a:spcBef>
              <a:spcAft>
                <a:spcPct val="0"/>
              </a:spcAft>
              <a:defRPr/>
            </a:pPr>
            <a:r>
              <a:rPr lang="en-IE" sz="2000" b="1" dirty="0" smtClean="0">
                <a:ea typeface="Calibri" pitchFamily="34" charset="0"/>
                <a:cs typeface="Calibri" pitchFamily="34" charset="0"/>
              </a:rPr>
              <a:t>Partner </a:t>
            </a:r>
            <a:r>
              <a:rPr lang="en-IE" sz="2000" b="1" dirty="0">
                <a:ea typeface="Calibri" pitchFamily="34" charset="0"/>
                <a:cs typeface="Calibri" pitchFamily="34" charset="0"/>
              </a:rPr>
              <a:t>Pack for </a:t>
            </a:r>
            <a:r>
              <a:rPr lang="en-IE" sz="2000" b="1" dirty="0" smtClean="0">
                <a:ea typeface="Calibri" pitchFamily="34" charset="0"/>
                <a:cs typeface="Calibri" pitchFamily="34" charset="0"/>
              </a:rPr>
              <a:t>organisations </a:t>
            </a:r>
            <a:r>
              <a:rPr lang="en-IE" sz="2000" b="1" dirty="0">
                <a:ea typeface="Calibri" pitchFamily="34" charset="0"/>
                <a:cs typeface="Calibri" pitchFamily="34" charset="0"/>
              </a:rPr>
              <a:t>and </a:t>
            </a:r>
            <a:r>
              <a:rPr lang="en-IE" sz="2000" b="1" dirty="0" smtClean="0">
                <a:ea typeface="Calibri" pitchFamily="34" charset="0"/>
                <a:cs typeface="Calibri" pitchFamily="34" charset="0"/>
              </a:rPr>
              <a:t>community </a:t>
            </a:r>
            <a:r>
              <a:rPr lang="en-IE" sz="2000" b="1" dirty="0">
                <a:ea typeface="Calibri" pitchFamily="34" charset="0"/>
                <a:cs typeface="Calibri" pitchFamily="34" charset="0"/>
              </a:rPr>
              <a:t>c</a:t>
            </a:r>
            <a:r>
              <a:rPr lang="en-IE" sz="2000" b="1" dirty="0" smtClean="0">
                <a:ea typeface="Calibri" pitchFamily="34" charset="0"/>
                <a:cs typeface="Calibri" pitchFamily="34" charset="0"/>
              </a:rPr>
              <a:t>hampions</a:t>
            </a:r>
            <a:endParaRPr lang="en-IE" sz="2000" b="1" dirty="0">
              <a:ea typeface="Calibri" pitchFamily="34" charset="0"/>
              <a:cs typeface="Calibri" pitchFamily="34" charset="0"/>
            </a:endParaRPr>
          </a:p>
          <a:p>
            <a:pPr fontAlgn="base">
              <a:spcBef>
                <a:spcPct val="0"/>
              </a:spcBef>
              <a:spcAft>
                <a:spcPct val="0"/>
              </a:spcAft>
            </a:pPr>
            <a:endParaRPr lang="en-US" sz="2000" dirty="0">
              <a:solidFill>
                <a:schemeClr val="tx1">
                  <a:lumMod val="65000"/>
                  <a:lumOff val="35000"/>
                </a:schemeClr>
              </a:solidFill>
              <a:cs typeface="Calibri"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2520" y="6091797"/>
            <a:ext cx="1000670" cy="618772"/>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4216" y="6054204"/>
            <a:ext cx="670342" cy="670342"/>
          </a:xfrm>
          <a:prstGeom prst="rect">
            <a:avLst/>
          </a:prstGeom>
        </p:spPr>
      </p:pic>
      <p:sp>
        <p:nvSpPr>
          <p:cNvPr id="14" name="Freeform 13">
            <a:extLst>
              <a:ext uri="{FF2B5EF4-FFF2-40B4-BE49-F238E27FC236}">
                <a16:creationId xmlns:a16="http://schemas.microsoft.com/office/drawing/2014/main" id="{17A002BD-12F3-7044-9406-D256C2773D4D}"/>
              </a:ext>
            </a:extLst>
          </p:cNvPr>
          <p:cNvSpPr/>
          <p:nvPr/>
        </p:nvSpPr>
        <p:spPr>
          <a:xfrm>
            <a:off x="0" y="268066"/>
            <a:ext cx="7470648" cy="1176686"/>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
          <p:cNvSpPr>
            <a:spLocks noChangeArrowheads="1"/>
          </p:cNvSpPr>
          <p:nvPr/>
        </p:nvSpPr>
        <p:spPr bwMode="auto">
          <a:xfrm>
            <a:off x="174596" y="594799"/>
            <a:ext cx="792698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IE" sz="2800" b="1" i="0" u="none" strike="noStrike" cap="none" normalizeH="0" baseline="0" dirty="0">
                <a:ln>
                  <a:noFill/>
                </a:ln>
                <a:solidFill>
                  <a:schemeClr val="bg1"/>
                </a:solidFill>
                <a:effectLst/>
                <a:latin typeface="+mj-lt"/>
                <a:ea typeface="Calibri" pitchFamily="34" charset="0"/>
                <a:cs typeface="Calibri" pitchFamily="34" charset="0"/>
              </a:rPr>
              <a:t>World </a:t>
            </a:r>
            <a:r>
              <a:rPr kumimoji="0" lang="en-IE" sz="2800" b="1" i="0" u="none" strike="noStrike" cap="none" normalizeH="0" baseline="0" dirty="0" smtClean="0">
                <a:ln>
                  <a:noFill/>
                </a:ln>
                <a:solidFill>
                  <a:schemeClr val="bg1"/>
                </a:solidFill>
                <a:effectLst/>
                <a:latin typeface="+mj-lt"/>
                <a:ea typeface="Calibri" pitchFamily="34" charset="0"/>
                <a:cs typeface="Calibri" pitchFamily="34" charset="0"/>
              </a:rPr>
              <a:t>Alzheimer’s Month - Sept</a:t>
            </a:r>
            <a:r>
              <a:rPr lang="en-IE" sz="2800" b="1" dirty="0" smtClean="0">
                <a:solidFill>
                  <a:schemeClr val="bg1"/>
                </a:solidFill>
                <a:latin typeface="+mj-lt"/>
                <a:ea typeface="Calibri" pitchFamily="34" charset="0"/>
                <a:cs typeface="Calibri" pitchFamily="34" charset="0"/>
              </a:rPr>
              <a:t>ember </a:t>
            </a:r>
            <a:r>
              <a:rPr kumimoji="0" lang="en-IE" sz="2800" b="1" i="0" u="none" strike="noStrike" cap="none" normalizeH="0" baseline="0" dirty="0" smtClean="0">
                <a:ln>
                  <a:noFill/>
                </a:ln>
                <a:solidFill>
                  <a:schemeClr val="bg1"/>
                </a:solidFill>
                <a:effectLst/>
                <a:latin typeface="+mj-lt"/>
                <a:ea typeface="Calibri" pitchFamily="34" charset="0"/>
                <a:cs typeface="Calibri" pitchFamily="34" charset="0"/>
              </a:rPr>
              <a:t>2023</a:t>
            </a:r>
            <a:endParaRPr lang="en-IE" dirty="0">
              <a:solidFill>
                <a:schemeClr val="bg1"/>
              </a:solidFill>
              <a:latin typeface="Arial" pitchFamily="34" charset="0"/>
              <a:ea typeface="Calibri" pitchFamily="34" charset="0"/>
              <a:cs typeface="Calibri" pitchFamily="34" charset="0"/>
            </a:endParaRPr>
          </a:p>
        </p:txBody>
      </p:sp>
      <p:pic>
        <p:nvPicPr>
          <p:cNvPr id="18" name="Picture 17"/>
          <p:cNvPicPr>
            <a:picLocks noChangeAspect="1"/>
          </p:cNvPicPr>
          <p:nvPr/>
        </p:nvPicPr>
        <p:blipFill>
          <a:blip r:embed="rId4"/>
          <a:stretch>
            <a:fillRect/>
          </a:stretch>
        </p:blipFill>
        <p:spPr>
          <a:xfrm>
            <a:off x="10631469" y="6001274"/>
            <a:ext cx="958922" cy="799818"/>
          </a:xfrm>
          <a:prstGeom prst="rect">
            <a:avLst/>
          </a:prstGeom>
        </p:spPr>
      </p:pic>
      <p:pic>
        <p:nvPicPr>
          <p:cNvPr id="19" name="Picture 18"/>
          <p:cNvPicPr>
            <a:picLocks noChangeAspect="1"/>
          </p:cNvPicPr>
          <p:nvPr/>
        </p:nvPicPr>
        <p:blipFill>
          <a:blip r:embed="rId5"/>
          <a:stretch>
            <a:fillRect/>
          </a:stretch>
        </p:blipFill>
        <p:spPr>
          <a:xfrm>
            <a:off x="9125663" y="6059951"/>
            <a:ext cx="1127858" cy="646232"/>
          </a:xfrm>
          <a:prstGeom prst="rect">
            <a:avLst/>
          </a:prstGeom>
        </p:spPr>
      </p:pic>
      <p:pic>
        <p:nvPicPr>
          <p:cNvPr id="22" name="Picture 21">
            <a:extLst>
              <a:ext uri="{FF2B5EF4-FFF2-40B4-BE49-F238E27FC236}">
                <a16:creationId xmlns:a16="http://schemas.microsoft.com/office/drawing/2014/main" id="{B903DACE-AF33-5F45-A12A-D0AA8FD4AAC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715" y="6091797"/>
            <a:ext cx="1941716" cy="556467"/>
          </a:xfrm>
          <a:prstGeom prst="rect">
            <a:avLst/>
          </a:prstGeom>
        </p:spPr>
      </p:pic>
      <p:pic>
        <p:nvPicPr>
          <p:cNvPr id="23" name="Picture 22">
            <a:extLst>
              <a:ext uri="{FF2B5EF4-FFF2-40B4-BE49-F238E27FC236}">
                <a16:creationId xmlns:a16="http://schemas.microsoft.com/office/drawing/2014/main" id="{2C321AFE-083D-3E4F-8546-A8E96EAEB82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742" y="6059951"/>
            <a:ext cx="1416460" cy="664595"/>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90787" y="5936847"/>
            <a:ext cx="787699" cy="787699"/>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32340" y="1598669"/>
            <a:ext cx="3304592" cy="3304592"/>
          </a:xfrm>
          <a:prstGeom prst="rect">
            <a:avLst/>
          </a:prstGeom>
        </p:spPr>
      </p:pic>
    </p:spTree>
    <p:extLst>
      <p:ext uri="{BB962C8B-B14F-4D97-AF65-F5344CB8AC3E}">
        <p14:creationId xmlns:p14="http://schemas.microsoft.com/office/powerpoint/2010/main" val="3806731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798277"/>
            <a:ext cx="12192001" cy="3059723"/>
          </a:xfrm>
          <a:prstGeom prst="rect">
            <a:avLst/>
          </a:prstGeom>
          <a:solidFill>
            <a:srgbClr val="CA8BC4"/>
          </a:solidFill>
          <a:ln>
            <a:solidFill>
              <a:srgbClr val="CA8B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cs typeface="Arial" panose="020B0604020202020204" pitchFamily="34" charset="0"/>
            </a:endParaRPr>
          </a:p>
        </p:txBody>
      </p:sp>
      <p:sp>
        <p:nvSpPr>
          <p:cNvPr id="6" name="Rectangle 2"/>
          <p:cNvSpPr>
            <a:spLocks noChangeArrowheads="1"/>
          </p:cNvSpPr>
          <p:nvPr/>
        </p:nvSpPr>
        <p:spPr bwMode="auto">
          <a:xfrm flipH="1">
            <a:off x="371788" y="1362603"/>
            <a:ext cx="11442259"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IE" sz="2400" dirty="0">
                <a:latin typeface="Arial" panose="020B0604020202020204" pitchFamily="34" charset="0"/>
                <a:cs typeface="Arial" panose="020B0604020202020204" pitchFamily="34" charset="0"/>
              </a:rPr>
              <a:t>This World Alzheimer's Month (WAM), the Dementia: Understand Together campaign is encouraging people and organisations to take simple actions to help raise awareness of dementia and the things we can do to improve and maintain our brain health.</a:t>
            </a:r>
          </a:p>
          <a:p>
            <a:pPr lvl="0" eaLnBrk="0" fontAlgn="base" hangingPunct="0">
              <a:spcBef>
                <a:spcPct val="0"/>
              </a:spcBef>
              <a:spcAft>
                <a:spcPct val="0"/>
              </a:spcAft>
            </a:pPr>
            <a:endParaRPr kumimoji="0" lang="en-US" sz="1200" b="1" i="0" u="none" strike="noStrike" cap="none" normalizeH="0" baseline="0" dirty="0" smtClean="0">
              <a:ln>
                <a:noFill/>
              </a:ln>
              <a:effectLst/>
              <a:latin typeface="Arial" panose="020B0604020202020204" pitchFamily="34" charset="0"/>
              <a:ea typeface="Calibri" pitchFamily="34" charset="0"/>
              <a:cs typeface="Arial" panose="020B0604020202020204" pitchFamily="34" charset="0"/>
            </a:endParaRPr>
          </a:p>
          <a:p>
            <a:pPr lvl="0" eaLnBrk="0" fontAlgn="base" hangingPunct="0">
              <a:spcBef>
                <a:spcPct val="0"/>
              </a:spcBef>
              <a:spcAft>
                <a:spcPct val="0"/>
              </a:spcAft>
            </a:pPr>
            <a:r>
              <a:rPr kumimoji="0" lang="en-US" sz="2400" b="1" i="0" u="none" strike="noStrike" cap="none" normalizeH="0" baseline="0" dirty="0" smtClean="0">
                <a:ln>
                  <a:noFill/>
                </a:ln>
                <a:effectLst/>
                <a:latin typeface="Arial" panose="020B0604020202020204" pitchFamily="34" charset="0"/>
                <a:ea typeface="Calibri" pitchFamily="34" charset="0"/>
                <a:cs typeface="Arial" panose="020B0604020202020204" pitchFamily="34" charset="0"/>
              </a:rPr>
              <a:t>The theme for WAM this year is “</a:t>
            </a:r>
            <a:r>
              <a:rPr kumimoji="0" lang="en-US" sz="2400" b="1" i="1" u="none" strike="noStrike" cap="none" normalizeH="0" baseline="0" dirty="0" smtClean="0">
                <a:ln>
                  <a:noFill/>
                </a:ln>
                <a:effectLst/>
                <a:latin typeface="Arial" panose="020B0604020202020204" pitchFamily="34" charset="0"/>
                <a:ea typeface="Calibri" pitchFamily="34" charset="0"/>
                <a:cs typeface="Arial" panose="020B0604020202020204" pitchFamily="34" charset="0"/>
              </a:rPr>
              <a:t>Never too early, never too late”</a:t>
            </a:r>
            <a:r>
              <a:rPr lang="en-US" sz="2400" b="1" dirty="0" smtClean="0">
                <a:latin typeface="Arial" panose="020B0604020202020204" pitchFamily="34" charset="0"/>
                <a:ea typeface="Calibri" pitchFamily="34" charset="0"/>
                <a:cs typeface="Arial" panose="020B0604020202020204" pitchFamily="34" charset="0"/>
              </a:rPr>
              <a:t> with a focus on </a:t>
            </a:r>
            <a:r>
              <a:rPr lang="en-IE" sz="2400" b="1" dirty="0">
                <a:latin typeface="Arial" panose="020B0604020202020204" pitchFamily="34" charset="0"/>
                <a:ea typeface="Calibri" pitchFamily="34" charset="0"/>
                <a:cs typeface="Arial" panose="020B0604020202020204" pitchFamily="34" charset="0"/>
              </a:rPr>
              <a:t>risk factors and risk </a:t>
            </a:r>
            <a:r>
              <a:rPr lang="en-IE" sz="2400" b="1" dirty="0" smtClean="0">
                <a:latin typeface="Arial" panose="020B0604020202020204" pitchFamily="34" charset="0"/>
                <a:ea typeface="Calibri" pitchFamily="34" charset="0"/>
                <a:cs typeface="Arial" panose="020B0604020202020204" pitchFamily="34" charset="0"/>
              </a:rPr>
              <a:t>reduction</a:t>
            </a:r>
            <a:r>
              <a:rPr kumimoji="0" lang="en-US" sz="2400" b="1" i="0" u="none" strike="noStrike" cap="none" normalizeH="0" dirty="0" smtClean="0">
                <a:ln>
                  <a:noFill/>
                </a:ln>
                <a:effectLst/>
                <a:latin typeface="Arial" panose="020B0604020202020204" pitchFamily="34" charset="0"/>
                <a:ea typeface="Calibri" pitchFamily="34" charset="0"/>
                <a:cs typeface="Arial" panose="020B0604020202020204" pitchFamily="34" charset="0"/>
              </a:rPr>
              <a:t>.</a:t>
            </a:r>
          </a:p>
          <a:p>
            <a:pPr lvl="0" eaLnBrk="0" fontAlgn="base" hangingPunct="0">
              <a:spcBef>
                <a:spcPct val="0"/>
              </a:spcBef>
              <a:spcAft>
                <a:spcPct val="0"/>
              </a:spcAft>
            </a:pPr>
            <a:endParaRPr lang="en-IE" dirty="0" smtClean="0">
              <a:latin typeface="Arial" panose="020B0604020202020204" pitchFamily="34" charset="0"/>
              <a:ea typeface="Calibri" pitchFamily="34" charset="0"/>
              <a:cs typeface="Arial" panose="020B0604020202020204" pitchFamily="34" charset="0"/>
            </a:endParaRPr>
          </a:p>
          <a:p>
            <a:pPr lvl="0" eaLnBrk="0" fontAlgn="base" hangingPunct="0">
              <a:spcBef>
                <a:spcPct val="0"/>
              </a:spcBef>
              <a:spcAft>
                <a:spcPct val="0"/>
              </a:spcAft>
            </a:pPr>
            <a:r>
              <a:rPr lang="en-IE" sz="2400" dirty="0" smtClean="0">
                <a:latin typeface="Arial" panose="020B0604020202020204" pitchFamily="34" charset="0"/>
                <a:ea typeface="Calibri" pitchFamily="34" charset="0"/>
                <a:cs typeface="Arial" panose="020B0604020202020204" pitchFamily="34" charset="0"/>
              </a:rPr>
              <a:t>With the number of people living with dementia set to more than double by 2045, it has never been more important to recognise the risk factors associated with dementia and take proactive steps towards risk reduction. Through promoting brain health we hope to emphasise how by keeping our brain healthy we can delay and potentially prevent the onset of dementia, and encourage greater wellbeing for those with a diagnosis.  </a:t>
            </a:r>
          </a:p>
          <a:p>
            <a:pPr algn="ctr" eaLnBrk="0" fontAlgn="base" hangingPunct="0">
              <a:spcBef>
                <a:spcPct val="0"/>
              </a:spcBef>
              <a:spcAft>
                <a:spcPct val="0"/>
              </a:spcAft>
            </a:pPr>
            <a:r>
              <a:rPr lang="en-US" sz="2400" b="1" dirty="0" smtClean="0">
                <a:solidFill>
                  <a:schemeClr val="bg1"/>
                </a:solidFill>
                <a:latin typeface="Arial" panose="020B0604020202020204" pitchFamily="34" charset="0"/>
                <a:ea typeface="Calibri" pitchFamily="34" charset="0"/>
                <a:cs typeface="Arial" panose="020B0604020202020204" pitchFamily="34" charset="0"/>
                <a:hlinkClick r:id="rId2"/>
              </a:rPr>
              <a:t>www.understandtogether.ie/get-involved</a:t>
            </a:r>
            <a:r>
              <a:rPr lang="en-US" sz="2400" b="1" dirty="0" smtClean="0">
                <a:solidFill>
                  <a:schemeClr val="bg1"/>
                </a:solidFill>
                <a:latin typeface="Arial" panose="020B0604020202020204" pitchFamily="34" charset="0"/>
                <a:ea typeface="Calibri" pitchFamily="34" charset="0"/>
                <a:cs typeface="Arial" panose="020B0604020202020204" pitchFamily="34" charset="0"/>
              </a:rPr>
              <a:t> </a:t>
            </a:r>
            <a:endParaRPr lang="en-US" sz="2400" b="1" dirty="0">
              <a:solidFill>
                <a:schemeClr val="bg1"/>
              </a:solidFill>
              <a:latin typeface="Arial" panose="020B0604020202020204" pitchFamily="34" charset="0"/>
              <a:ea typeface="Calibri" pitchFamily="34" charset="0"/>
              <a:cs typeface="Arial" panose="020B0604020202020204" pitchFamily="34" charset="0"/>
            </a:endParaRPr>
          </a:p>
        </p:txBody>
      </p:sp>
      <p:sp>
        <p:nvSpPr>
          <p:cNvPr id="8" name="Freeform 7">
            <a:extLst>
              <a:ext uri="{FF2B5EF4-FFF2-40B4-BE49-F238E27FC236}">
                <a16:creationId xmlns:a16="http://schemas.microsoft.com/office/drawing/2014/main" id="{17A002BD-12F3-7044-9406-D256C2773D4D}"/>
              </a:ext>
            </a:extLst>
          </p:cNvPr>
          <p:cNvSpPr/>
          <p:nvPr/>
        </p:nvSpPr>
        <p:spPr>
          <a:xfrm>
            <a:off x="-2" y="169889"/>
            <a:ext cx="7980219" cy="1176686"/>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cs typeface="Arial" panose="020B0604020202020204" pitchFamily="34" charset="0"/>
            </a:endParaRPr>
          </a:p>
        </p:txBody>
      </p:sp>
      <p:sp>
        <p:nvSpPr>
          <p:cNvPr id="7" name="Rectangle 6"/>
          <p:cNvSpPr/>
          <p:nvPr/>
        </p:nvSpPr>
        <p:spPr>
          <a:xfrm>
            <a:off x="194331" y="527399"/>
            <a:ext cx="8931381" cy="461665"/>
          </a:xfrm>
          <a:prstGeom prst="rect">
            <a:avLst/>
          </a:prstGeom>
        </p:spPr>
        <p:txBody>
          <a:bodyPr wrap="square">
            <a:spAutoFit/>
          </a:bodyPr>
          <a:lstStyle/>
          <a:p>
            <a:r>
              <a:rPr lang="en-IE" sz="2400" b="1" dirty="0" smtClean="0">
                <a:solidFill>
                  <a:schemeClr val="bg1"/>
                </a:solidFill>
                <a:latin typeface="Arial" panose="020B0604020202020204" pitchFamily="34" charset="0"/>
                <a:ea typeface="Calibri" pitchFamily="34" charset="0"/>
                <a:cs typeface="Arial" panose="020B0604020202020204" pitchFamily="34" charset="0"/>
              </a:rPr>
              <a:t>WAM </a:t>
            </a:r>
            <a:r>
              <a:rPr lang="en-IE" sz="2400" dirty="0" smtClean="0">
                <a:solidFill>
                  <a:schemeClr val="bg1"/>
                </a:solidFill>
                <a:latin typeface="Arial" panose="020B0604020202020204" pitchFamily="34" charset="0"/>
                <a:ea typeface="Calibri" pitchFamily="34" charset="0"/>
                <a:cs typeface="Arial" panose="020B0604020202020204" pitchFamily="34" charset="0"/>
              </a:rPr>
              <a:t>takes </a:t>
            </a:r>
            <a:r>
              <a:rPr lang="en-IE" sz="2400" dirty="0">
                <a:solidFill>
                  <a:schemeClr val="bg1"/>
                </a:solidFill>
                <a:latin typeface="Arial" panose="020B0604020202020204" pitchFamily="34" charset="0"/>
                <a:ea typeface="Calibri" pitchFamily="34" charset="0"/>
                <a:cs typeface="Arial" panose="020B0604020202020204" pitchFamily="34" charset="0"/>
              </a:rPr>
              <a:t>place from the </a:t>
            </a:r>
            <a:r>
              <a:rPr lang="en-IE" sz="2400" dirty="0" smtClean="0">
                <a:solidFill>
                  <a:schemeClr val="bg1"/>
                </a:solidFill>
                <a:latin typeface="Arial" panose="020B0604020202020204" pitchFamily="34" charset="0"/>
                <a:ea typeface="Calibri" pitchFamily="34" charset="0"/>
                <a:cs typeface="Arial" panose="020B0604020202020204" pitchFamily="34" charset="0"/>
              </a:rPr>
              <a:t>1</a:t>
            </a:r>
            <a:r>
              <a:rPr lang="en-IE" sz="2400" baseline="30000" dirty="0" smtClean="0">
                <a:solidFill>
                  <a:schemeClr val="bg1"/>
                </a:solidFill>
                <a:latin typeface="Arial" panose="020B0604020202020204" pitchFamily="34" charset="0"/>
                <a:ea typeface="Calibri" pitchFamily="34" charset="0"/>
                <a:cs typeface="Arial" panose="020B0604020202020204" pitchFamily="34" charset="0"/>
              </a:rPr>
              <a:t>st</a:t>
            </a:r>
            <a:r>
              <a:rPr lang="en-IE" sz="2400" dirty="0" smtClean="0">
                <a:solidFill>
                  <a:schemeClr val="bg1"/>
                </a:solidFill>
                <a:latin typeface="Arial" panose="020B0604020202020204" pitchFamily="34" charset="0"/>
                <a:ea typeface="Calibri" pitchFamily="34" charset="0"/>
                <a:cs typeface="Arial" panose="020B0604020202020204" pitchFamily="34" charset="0"/>
              </a:rPr>
              <a:t> – 30</a:t>
            </a:r>
            <a:r>
              <a:rPr lang="en-IE" sz="2400" baseline="30000" dirty="0" smtClean="0">
                <a:solidFill>
                  <a:schemeClr val="bg1"/>
                </a:solidFill>
                <a:latin typeface="Arial" panose="020B0604020202020204" pitchFamily="34" charset="0"/>
                <a:ea typeface="Calibri" pitchFamily="34" charset="0"/>
                <a:cs typeface="Arial" panose="020B0604020202020204" pitchFamily="34" charset="0"/>
              </a:rPr>
              <a:t>th</a:t>
            </a:r>
            <a:r>
              <a:rPr lang="en-IE" sz="2400" dirty="0" smtClean="0">
                <a:solidFill>
                  <a:schemeClr val="bg1"/>
                </a:solidFill>
                <a:latin typeface="Arial" panose="020B0604020202020204" pitchFamily="34" charset="0"/>
                <a:ea typeface="Calibri" pitchFamily="34" charset="0"/>
                <a:cs typeface="Arial" panose="020B0604020202020204" pitchFamily="34" charset="0"/>
              </a:rPr>
              <a:t> of September 2023</a:t>
            </a:r>
            <a:endParaRPr lang="en-IE" sz="2400" dirty="0">
              <a:solidFill>
                <a:schemeClr val="bg1"/>
              </a:solidFill>
              <a:latin typeface="Arial" panose="020B0604020202020204" pitchFamily="34" charset="0"/>
              <a:ea typeface="Calibri" pitchFamily="34" charset="0"/>
              <a:cs typeface="Arial" panose="020B0604020202020204" pitchFamily="34" charset="0"/>
            </a:endParaRPr>
          </a:p>
        </p:txBody>
      </p:sp>
    </p:spTree>
    <p:extLst>
      <p:ext uri="{BB962C8B-B14F-4D97-AF65-F5344CB8AC3E}">
        <p14:creationId xmlns:p14="http://schemas.microsoft.com/office/powerpoint/2010/main" val="1315757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7A002BD-12F3-7044-9406-D256C2773D4D}"/>
              </a:ext>
            </a:extLst>
          </p:cNvPr>
          <p:cNvSpPr/>
          <p:nvPr/>
        </p:nvSpPr>
        <p:spPr>
          <a:xfrm>
            <a:off x="2944" y="135414"/>
            <a:ext cx="7470648" cy="714978"/>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3C0F229-4F6E-4922-BD21-7A9025D01C1B}"/>
              </a:ext>
            </a:extLst>
          </p:cNvPr>
          <p:cNvSpPr txBox="1"/>
          <p:nvPr/>
        </p:nvSpPr>
        <p:spPr>
          <a:xfrm>
            <a:off x="331491" y="977048"/>
            <a:ext cx="11675515" cy="1815882"/>
          </a:xfrm>
          <a:prstGeom prst="rect">
            <a:avLst/>
          </a:prstGeom>
          <a:noFill/>
        </p:spPr>
        <p:txBody>
          <a:bodyPr wrap="square">
            <a:spAutoFit/>
          </a:bodyPr>
          <a:lstStyle/>
          <a:p>
            <a:r>
              <a:rPr lang="en-US" sz="1400" dirty="0" smtClean="0">
                <a:latin typeface="Arial" panose="020B0604020202020204" pitchFamily="34" charset="0"/>
                <a:ea typeface="Calibri" pitchFamily="34" charset="0"/>
                <a:cs typeface="Arial" panose="020B0604020202020204" pitchFamily="34" charset="0"/>
              </a:rPr>
              <a:t>We would appreciate your support to help </a:t>
            </a:r>
            <a:r>
              <a:rPr lang="en-US" sz="1400" dirty="0">
                <a:latin typeface="Arial" panose="020B0604020202020204" pitchFamily="34" charset="0"/>
                <a:ea typeface="Calibri" pitchFamily="34" charset="0"/>
                <a:cs typeface="Arial" panose="020B0604020202020204" pitchFamily="34" charset="0"/>
              </a:rPr>
              <a:t>us raise awareness </a:t>
            </a:r>
            <a:r>
              <a:rPr lang="en-US" sz="1400" dirty="0" smtClean="0">
                <a:latin typeface="Arial" panose="020B0604020202020204" pitchFamily="34" charset="0"/>
                <a:ea typeface="Calibri" pitchFamily="34" charset="0"/>
                <a:cs typeface="Arial" panose="020B0604020202020204" pitchFamily="34" charset="0"/>
              </a:rPr>
              <a:t>throughout </a:t>
            </a:r>
            <a:r>
              <a:rPr lang="en-US" sz="1400" dirty="0">
                <a:latin typeface="Arial" panose="020B0604020202020204" pitchFamily="34" charset="0"/>
                <a:ea typeface="Calibri" pitchFamily="34" charset="0"/>
                <a:cs typeface="Arial" panose="020B0604020202020204" pitchFamily="34" charset="0"/>
              </a:rPr>
              <a:t>the </a:t>
            </a:r>
            <a:r>
              <a:rPr lang="en-US" sz="1400" dirty="0" smtClean="0">
                <a:latin typeface="Arial" panose="020B0604020202020204" pitchFamily="34" charset="0"/>
                <a:ea typeface="Calibri" pitchFamily="34" charset="0"/>
                <a:cs typeface="Arial" panose="020B0604020202020204" pitchFamily="34" charset="0"/>
              </a:rPr>
              <a:t>month b</a:t>
            </a:r>
            <a:r>
              <a:rPr lang="en-US" sz="1400" dirty="0" smtClean="0">
                <a:latin typeface="Arial" panose="020B0604020202020204" pitchFamily="34" charset="0"/>
                <a:cs typeface="Arial" panose="020B0604020202020204" pitchFamily="34" charset="0"/>
              </a:rPr>
              <a:t>y </a:t>
            </a:r>
            <a:r>
              <a:rPr lang="en-US" sz="1400" dirty="0">
                <a:latin typeface="Arial" panose="020B0604020202020204" pitchFamily="34" charset="0"/>
                <a:cs typeface="Arial" panose="020B0604020202020204" pitchFamily="34" charset="0"/>
              </a:rPr>
              <a:t>posting or sharing key </a:t>
            </a:r>
            <a:r>
              <a:rPr lang="en-US" sz="1400" dirty="0" smtClean="0">
                <a:latin typeface="Arial" panose="020B0604020202020204" pitchFamily="34" charset="0"/>
                <a:cs typeface="Arial" panose="020B0604020202020204" pitchFamily="34" charset="0"/>
              </a:rPr>
              <a:t>messages on your own channels.  </a:t>
            </a:r>
          </a:p>
          <a:p>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We’ve included some templates below which we hope are helpful. Where possible, please include links and hashtags. </a:t>
            </a:r>
          </a:p>
          <a:p>
            <a:r>
              <a:rPr lang="en-US" sz="1400" dirty="0" smtClean="0">
                <a:latin typeface="Arial" panose="020B0604020202020204" pitchFamily="34" charset="0"/>
                <a:cs typeface="Arial" panose="020B0604020202020204" pitchFamily="34" charset="0"/>
              </a:rPr>
              <a:t>Hashtags</a:t>
            </a:r>
            <a:r>
              <a:rPr lang="en-US" sz="1400" dirty="0">
                <a:latin typeface="Arial" panose="020B0604020202020204" pitchFamily="34" charset="0"/>
                <a:cs typeface="Arial" panose="020B0604020202020204" pitchFamily="34" charset="0"/>
              </a:rPr>
              <a:t>: #WorldAlzMonth #</a:t>
            </a:r>
            <a:r>
              <a:rPr lang="en-US" sz="1400" dirty="0" smtClean="0">
                <a:latin typeface="Arial" panose="020B0604020202020204" pitchFamily="34" charset="0"/>
                <a:cs typeface="Arial" panose="020B0604020202020204" pitchFamily="34" charset="0"/>
              </a:rPr>
              <a:t>UnderstandTogether #NeverTooEarly #NeverTooLate #ReduceRiskNow #DementiaInclusiveCommunities </a:t>
            </a:r>
          </a:p>
          <a:p>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Please feel free to tag the Understand Together accounts in your own WAM posts and we’ll share/like what we can:</a:t>
            </a:r>
          </a:p>
          <a:p>
            <a:r>
              <a:rPr lang="en-IE" sz="1400" dirty="0" smtClean="0">
                <a:latin typeface="Arial" panose="020B0604020202020204" pitchFamily="34" charset="0"/>
                <a:cs typeface="Arial" panose="020B0604020202020204" pitchFamily="34" charset="0"/>
              </a:rPr>
              <a:t>Facebook: @dementiaunderstandtogether</a:t>
            </a:r>
          </a:p>
          <a:p>
            <a:r>
              <a:rPr lang="en-IE" sz="1400" dirty="0" smtClean="0">
                <a:latin typeface="Arial" panose="020B0604020202020204" pitchFamily="34" charset="0"/>
                <a:cs typeface="Arial" panose="020B0604020202020204" pitchFamily="34" charset="0"/>
              </a:rPr>
              <a:t>Twitter: </a:t>
            </a:r>
            <a:r>
              <a:rPr lang="en-IE" sz="1400" dirty="0">
                <a:latin typeface="Arial" panose="020B0604020202020204" pitchFamily="34" charset="0"/>
                <a:cs typeface="Arial" panose="020B0604020202020204" pitchFamily="34" charset="0"/>
              </a:rPr>
              <a:t>@dementia_office</a:t>
            </a:r>
          </a:p>
        </p:txBody>
      </p:sp>
      <p:sp>
        <p:nvSpPr>
          <p:cNvPr id="12" name="Rectangle 11"/>
          <p:cNvSpPr/>
          <p:nvPr/>
        </p:nvSpPr>
        <p:spPr>
          <a:xfrm>
            <a:off x="230907" y="262070"/>
            <a:ext cx="11604497" cy="461665"/>
          </a:xfrm>
          <a:prstGeom prst="rect">
            <a:avLst/>
          </a:prstGeom>
        </p:spPr>
        <p:txBody>
          <a:bodyPr wrap="square">
            <a:spAutoFit/>
          </a:bodyPr>
          <a:lstStyle/>
          <a:p>
            <a:r>
              <a:rPr lang="en-IE" sz="2400" b="1" dirty="0" smtClean="0">
                <a:solidFill>
                  <a:schemeClr val="bg1"/>
                </a:solidFill>
                <a:latin typeface="Arial" panose="020B0604020202020204" pitchFamily="34" charset="0"/>
                <a:ea typeface="Calibri" pitchFamily="34" charset="0"/>
                <a:cs typeface="Arial" panose="020B0604020202020204" pitchFamily="34" charset="0"/>
              </a:rPr>
              <a:t>Social media posts and key messages </a:t>
            </a:r>
            <a:endParaRPr lang="en-IE" sz="2400" dirty="0">
              <a:solidFill>
                <a:schemeClr val="bg1"/>
              </a:solidFill>
              <a:latin typeface="Arial" panose="020B0604020202020204" pitchFamily="34" charset="0"/>
              <a:ea typeface="Calibri"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12590065"/>
              </p:ext>
            </p:extLst>
          </p:nvPr>
        </p:nvGraphicFramePr>
        <p:xfrm>
          <a:off x="331491" y="2919586"/>
          <a:ext cx="11747733" cy="3528000"/>
        </p:xfrm>
        <a:graphic>
          <a:graphicData uri="http://schemas.openxmlformats.org/drawingml/2006/table">
            <a:tbl>
              <a:tblPr firstRow="1" firstCol="1" bandRow="1">
                <a:tableStyleId>{5C22544A-7EE6-4342-B048-85BDC9FD1C3A}</a:tableStyleId>
              </a:tblPr>
              <a:tblGrid>
                <a:gridCol w="4706853">
                  <a:extLst>
                    <a:ext uri="{9D8B030D-6E8A-4147-A177-3AD203B41FA5}">
                      <a16:colId xmlns:a16="http://schemas.microsoft.com/office/drawing/2014/main" val="2638177054"/>
                    </a:ext>
                  </a:extLst>
                </a:gridCol>
                <a:gridCol w="4663440">
                  <a:extLst>
                    <a:ext uri="{9D8B030D-6E8A-4147-A177-3AD203B41FA5}">
                      <a16:colId xmlns:a16="http://schemas.microsoft.com/office/drawing/2014/main" val="1863165409"/>
                    </a:ext>
                  </a:extLst>
                </a:gridCol>
                <a:gridCol w="2377440">
                  <a:extLst>
                    <a:ext uri="{9D8B030D-6E8A-4147-A177-3AD203B41FA5}">
                      <a16:colId xmlns:a16="http://schemas.microsoft.com/office/drawing/2014/main" val="2265200753"/>
                    </a:ext>
                  </a:extLst>
                </a:gridCol>
              </a:tblGrid>
              <a:tr h="224780">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Facebook</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Twitter</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smtClean="0">
                          <a:effectLst/>
                          <a:latin typeface="Arial" panose="020B0604020202020204" pitchFamily="34" charset="0"/>
                          <a:cs typeface="Arial" panose="020B0604020202020204" pitchFamily="34" charset="0"/>
                        </a:rPr>
                        <a:t>Image</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extLst>
                  <a:ext uri="{0D108BD9-81ED-4DB2-BD59-A6C34878D82A}">
                    <a16:rowId xmlns:a16="http://schemas.microsoft.com/office/drawing/2014/main" val="704803235"/>
                  </a:ext>
                </a:extLst>
              </a:tr>
              <a:tr h="1693776">
                <a:tc>
                  <a:txBody>
                    <a:bodyPr/>
                    <a:lstStyle/>
                    <a:p>
                      <a:pPr>
                        <a:lnSpc>
                          <a:spcPct val="107000"/>
                        </a:lnSpc>
                        <a:spcAft>
                          <a:spcPts val="800"/>
                        </a:spcAft>
                      </a:pPr>
                      <a:r>
                        <a:rPr lang="en-IE" sz="1200" b="0" dirty="0">
                          <a:solidFill>
                            <a:schemeClr val="tx1"/>
                          </a:solidFill>
                          <a:effectLst/>
                          <a:latin typeface="Arial" panose="020B0604020202020204" pitchFamily="34" charset="0"/>
                          <a:cs typeface="Arial" panose="020B0604020202020204" pitchFamily="34" charset="0"/>
                        </a:rPr>
                        <a:t>September is #WorldAlzheimersMonth It's never too early or too late to take action to </a:t>
                      </a:r>
                      <a:r>
                        <a:rPr lang="en-IE" sz="1200" b="0" dirty="0" smtClean="0">
                          <a:solidFill>
                            <a:schemeClr val="tx1"/>
                          </a:solidFill>
                          <a:effectLst/>
                          <a:latin typeface="Arial" panose="020B0604020202020204" pitchFamily="34" charset="0"/>
                          <a:cs typeface="Arial" panose="020B0604020202020204" pitchFamily="34" charset="0"/>
                        </a:rPr>
                        <a:t>look after your brain health. Join us</a:t>
                      </a:r>
                      <a:r>
                        <a:rPr lang="en-IE" sz="1200" b="0" baseline="0" dirty="0" smtClean="0">
                          <a:solidFill>
                            <a:schemeClr val="tx1"/>
                          </a:solidFill>
                          <a:effectLst/>
                          <a:latin typeface="Arial" panose="020B0604020202020204" pitchFamily="34" charset="0"/>
                          <a:cs typeface="Arial" panose="020B0604020202020204" pitchFamily="34" charset="0"/>
                        </a:rPr>
                        <a:t> to raise awareness for dementia and the lifestyle changes that can help reduce your chances of developing it.  </a:t>
                      </a:r>
                    </a:p>
                    <a:p>
                      <a:pPr>
                        <a:lnSpc>
                          <a:spcPct val="107000"/>
                        </a:lnSpc>
                        <a:spcAft>
                          <a:spcPts val="800"/>
                        </a:spcAft>
                      </a:pPr>
                      <a:r>
                        <a:rPr lang="en-IE" sz="1200" b="0" dirty="0" smtClean="0">
                          <a:solidFill>
                            <a:schemeClr val="tx1"/>
                          </a:solidFill>
                          <a:effectLst/>
                          <a:latin typeface="Arial" panose="020B0604020202020204" pitchFamily="34" charset="0"/>
                          <a:cs typeface="Arial" panose="020B0604020202020204" pitchFamily="34" charset="0"/>
                        </a:rPr>
                        <a:t>Discover more ways to boost your brain health: </a:t>
                      </a:r>
                      <a:r>
                        <a:rPr lang="en-IE" sz="1200" b="0" u="sng" dirty="0" smtClean="0">
                          <a:effectLst/>
                          <a:latin typeface="Arial" panose="020B0604020202020204" pitchFamily="34" charset="0"/>
                          <a:cs typeface="Arial" panose="020B0604020202020204" pitchFamily="34" charset="0"/>
                          <a:hlinkClick r:id="rId2"/>
                        </a:rPr>
                        <a:t>www.understandtogether.ie/about-dementia/what-is-dementia/am-i-at-risk-/</a:t>
                      </a:r>
                      <a:r>
                        <a:rPr lang="en-IE" sz="1200" b="0" u="none" baseline="0" dirty="0" smtClean="0">
                          <a:effectLst/>
                          <a:latin typeface="Arial" panose="020B0604020202020204" pitchFamily="34" charset="0"/>
                          <a:cs typeface="Arial" panose="020B0604020202020204" pitchFamily="34" charset="0"/>
                        </a:rPr>
                        <a:t> </a:t>
                      </a:r>
                      <a:r>
                        <a:rPr lang="en-IE" sz="1200" b="0" u="none" baseline="0" dirty="0" smtClean="0">
                          <a:solidFill>
                            <a:schemeClr val="tx1"/>
                          </a:solidFill>
                          <a:effectLst/>
                          <a:latin typeface="Arial" panose="020B0604020202020204" pitchFamily="34" charset="0"/>
                          <a:cs typeface="Arial" panose="020B0604020202020204" pitchFamily="34" charset="0"/>
                        </a:rPr>
                        <a:t>#N</a:t>
                      </a:r>
                      <a:r>
                        <a:rPr lang="en-IE" sz="1200" b="0" dirty="0" smtClean="0">
                          <a:solidFill>
                            <a:schemeClr val="tx1"/>
                          </a:solidFill>
                          <a:effectLst/>
                          <a:latin typeface="Arial" panose="020B0604020202020204" pitchFamily="34" charset="0"/>
                          <a:cs typeface="Arial" panose="020B0604020202020204" pitchFamily="34" charset="0"/>
                        </a:rPr>
                        <a:t>everTooEarly #NeverTooLate #ReduceRiskNow #UnderstandTogether</a:t>
                      </a:r>
                      <a:endPar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cs typeface="Arial" panose="020B0604020202020204" pitchFamily="34" charset="0"/>
                        </a:rPr>
                        <a:t>September is #WorldAlzheimersMonth.</a:t>
                      </a:r>
                      <a:r>
                        <a:rPr lang="en-IE" sz="1200" baseline="0" dirty="0" smtClean="0">
                          <a:effectLst/>
                          <a:latin typeface="Arial" panose="020B0604020202020204" pitchFamily="34" charset="0"/>
                          <a:cs typeface="Arial" panose="020B0604020202020204" pitchFamily="34" charset="0"/>
                        </a:rPr>
                        <a:t> </a:t>
                      </a:r>
                      <a:r>
                        <a:rPr lang="en-IE" sz="1200" dirty="0" smtClean="0">
                          <a:effectLst/>
                          <a:latin typeface="Arial" panose="020B0604020202020204" pitchFamily="34" charset="0"/>
                          <a:cs typeface="Arial" panose="020B0604020202020204" pitchFamily="34" charset="0"/>
                        </a:rPr>
                        <a:t>It's #NeverTooEarly or #NeverTooLate to reduce the risk of developing dementia. There are ways to boost your brain health and to support the health and wellbeing of people with dementia. Learn more: </a:t>
                      </a:r>
                      <a:r>
                        <a:rPr lang="en-IE" sz="1200" dirty="0" smtClean="0">
                          <a:effectLst/>
                          <a:latin typeface="Arial" panose="020B0604020202020204" pitchFamily="34" charset="0"/>
                          <a:cs typeface="Arial" panose="020B0604020202020204" pitchFamily="34" charset="0"/>
                          <a:hlinkClick r:id="rId2"/>
                        </a:rPr>
                        <a:t>www.understandtogether.ie/about-dementia/what-is-dementia/am-i-at-risk-/</a:t>
                      </a:r>
                      <a:r>
                        <a:rPr lang="en-IE" sz="1200" dirty="0" smtClean="0">
                          <a:effectLst/>
                          <a:latin typeface="Arial" panose="020B0604020202020204" pitchFamily="34" charset="0"/>
                          <a:cs typeface="Arial" panose="020B0604020202020204" pitchFamily="34" charset="0"/>
                        </a:rPr>
                        <a:t> #UnderstandTogether</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WAM23</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0528656"/>
                  </a:ext>
                </a:extLst>
              </a:tr>
              <a:tr h="1609444">
                <a:tc>
                  <a:txBody>
                    <a:bodyPr/>
                    <a:lstStyle/>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Physical activity is important for brain health and exercise has been shown to reduce the risk of dementia.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It’s never too early, or too late to get active. Adults should aim to include 150 minutes of physical activity in their week, this equates to a brisk 30-minute walk, five days a week. A brisk walk should raise your heart rate but not leave you breathless.</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#ReduceRiskNow #UnderstandTogether</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Physical activity is important for brain health and has been shown to reduce the risk of dementia. It’s #NeverTooEarly, or too late to get active. Adults should aim for 150 minutes of exercise a week, this equates to a brisk 30min walk, 5 days a week #WAM #UnderstandTogether</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Exercise </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6240184"/>
                  </a:ext>
                </a:extLst>
              </a:tr>
            </a:tbl>
          </a:graphicData>
        </a:graphic>
      </p:graphicFrame>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448" y="3199466"/>
            <a:ext cx="1564558" cy="156455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2448" y="4890680"/>
            <a:ext cx="1564558" cy="1564558"/>
          </a:xfrm>
          <a:prstGeom prst="rect">
            <a:avLst/>
          </a:prstGeom>
        </p:spPr>
      </p:pic>
    </p:spTree>
    <p:extLst>
      <p:ext uri="{BB962C8B-B14F-4D97-AF65-F5344CB8AC3E}">
        <p14:creationId xmlns:p14="http://schemas.microsoft.com/office/powerpoint/2010/main" val="168928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67880458"/>
              </p:ext>
            </p:extLst>
          </p:nvPr>
        </p:nvGraphicFramePr>
        <p:xfrm>
          <a:off x="346739" y="977048"/>
          <a:ext cx="11705052" cy="5755113"/>
        </p:xfrm>
        <a:graphic>
          <a:graphicData uri="http://schemas.openxmlformats.org/drawingml/2006/table">
            <a:tbl>
              <a:tblPr firstRow="1" firstCol="1" bandRow="1">
                <a:tableStyleId>{5C22544A-7EE6-4342-B048-85BDC9FD1C3A}</a:tableStyleId>
              </a:tblPr>
              <a:tblGrid>
                <a:gridCol w="4682460">
                  <a:extLst>
                    <a:ext uri="{9D8B030D-6E8A-4147-A177-3AD203B41FA5}">
                      <a16:colId xmlns:a16="http://schemas.microsoft.com/office/drawing/2014/main" val="2638177054"/>
                    </a:ext>
                  </a:extLst>
                </a:gridCol>
                <a:gridCol w="4818889">
                  <a:extLst>
                    <a:ext uri="{9D8B030D-6E8A-4147-A177-3AD203B41FA5}">
                      <a16:colId xmlns:a16="http://schemas.microsoft.com/office/drawing/2014/main" val="1863165409"/>
                    </a:ext>
                  </a:extLst>
                </a:gridCol>
                <a:gridCol w="2203703">
                  <a:extLst>
                    <a:ext uri="{9D8B030D-6E8A-4147-A177-3AD203B41FA5}">
                      <a16:colId xmlns:a16="http://schemas.microsoft.com/office/drawing/2014/main" val="2265200753"/>
                    </a:ext>
                  </a:extLst>
                </a:gridCol>
              </a:tblGrid>
              <a:tr h="224424">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Facebook</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Twitter</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smtClean="0">
                          <a:effectLst/>
                          <a:latin typeface="Arial" panose="020B0604020202020204" pitchFamily="34" charset="0"/>
                          <a:cs typeface="Arial" panose="020B0604020202020204" pitchFamily="34" charset="0"/>
                        </a:rPr>
                        <a:t>Image</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extLst>
                  <a:ext uri="{0D108BD9-81ED-4DB2-BD59-A6C34878D82A}">
                    <a16:rowId xmlns:a16="http://schemas.microsoft.com/office/drawing/2014/main" val="704803235"/>
                  </a:ext>
                </a:extLst>
              </a:tr>
              <a:tr h="1887948">
                <a:tc rowSpan="2">
                  <a:txBody>
                    <a:bodyPr/>
                    <a:lstStyle/>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Did you know that people with hearing loss are more at risk of developing dementia? If you or a loved one have noticed changes to your hearing recently, you should book a hearing test or visit your GP for advice. If needed, using hearing aids may help to reduce the risk.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It’s never too early or too late to take action to improve your health and wellbeing. Learn more: </a:t>
                      </a:r>
                      <a:r>
                        <a:rPr lang="en-IE" sz="1200" b="0" dirty="0" smtClean="0">
                          <a:effectLst/>
                          <a:latin typeface="Arial" panose="020B0604020202020204" pitchFamily="34" charset="0"/>
                          <a:ea typeface="Calibri" panose="020F0502020204030204" pitchFamily="34" charset="0"/>
                          <a:cs typeface="Arial" panose="020B0604020202020204" pitchFamily="34" charset="0"/>
                          <a:hlinkClick r:id="rId2"/>
                        </a:rPr>
                        <a:t>www.hellobrain.eu/en/brainhealth/project?id=mind-your-hearing</a:t>
                      </a:r>
                      <a:r>
                        <a:rPr lang="en-IE" sz="1200" b="0" dirty="0" smtClean="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#NeverTooEarly #NeverTooLate #ReduceRiskNow</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Did you know that people with hearing loss are more at risk of developing dementia? If you’ve noticed a change, book a hearing test or visit a GP. If needed, using hearing aids may help reduce the risk. Learn more: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2"/>
                        </a:rPr>
                        <a:t>www.hellobrain.eu/en/brainhealth/project?id=mind-your-hearing</a:t>
                      </a:r>
                      <a:r>
                        <a:rPr lang="en-IE" sz="1200" dirty="0" smtClean="0">
                          <a:effectLst/>
                          <a:latin typeface="Arial" panose="020B0604020202020204" pitchFamily="34" charset="0"/>
                          <a:ea typeface="Calibri" panose="020F0502020204030204" pitchFamily="34" charset="0"/>
                          <a:cs typeface="Arial" panose="020B0604020202020204" pitchFamily="34" charset="0"/>
                        </a:rPr>
                        <a:t> #WorldAlzheimersMonth #UnderstandTogether</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dirty="0" smtClean="0">
                          <a:effectLst/>
                          <a:latin typeface="Arial" panose="020B0604020202020204" pitchFamily="34" charset="0"/>
                          <a:ea typeface="Calibri" panose="020F0502020204030204" pitchFamily="34" charset="0"/>
                          <a:cs typeface="Arial" panose="020B0604020202020204" pitchFamily="34" charset="0"/>
                        </a:rPr>
                        <a:t>Hearing aid image</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0528656"/>
                  </a:ext>
                </a:extLst>
              </a:tr>
              <a:tr h="343775">
                <a:tc vMerge="1">
                  <a:txBody>
                    <a:bodyPr/>
                    <a:lstStyle/>
                    <a:p>
                      <a:endParaRPr lang="en-IE"/>
                    </a:p>
                  </a:txBody>
                  <a:tcPr/>
                </a:tc>
                <a:tc vMerge="1">
                  <a:txBody>
                    <a:bodyPr/>
                    <a:lstStyle/>
                    <a:p>
                      <a:endParaRPr lang="en-IE"/>
                    </a:p>
                  </a:txBody>
                  <a:tcPr/>
                </a:tc>
                <a:tc row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dirty="0" smtClean="0">
                          <a:effectLst/>
                          <a:latin typeface="Arial" panose="020B0604020202020204" pitchFamily="34" charset="0"/>
                          <a:ea typeface="Calibri" panose="020F0502020204030204" pitchFamily="34" charset="0"/>
                          <a:cs typeface="Arial" panose="020B0604020202020204" pitchFamily="34" charset="0"/>
                        </a:rPr>
                        <a:t>Community </a:t>
                      </a:r>
                      <a:r>
                        <a:rPr lang="en-IE" sz="1200" dirty="0" smtClean="0">
                          <a:effectLst/>
                          <a:latin typeface="Arial" panose="020B0604020202020204" pitchFamily="34" charset="0"/>
                          <a:ea typeface="Calibri" panose="020F0502020204030204" pitchFamily="34" charset="0"/>
                          <a:cs typeface="Arial" panose="020B0604020202020204" pitchFamily="34" charset="0"/>
                        </a:rPr>
                        <a:t>champion </a:t>
                      </a:r>
                      <a:endParaRPr lang="en-IE" sz="1200" dirty="0" smtClean="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3036102"/>
                  </a:ext>
                </a:extLst>
              </a:tr>
              <a:tr h="1502699">
                <a:tc rowSpan="2">
                  <a:txBody>
                    <a:bodyPr/>
                    <a:lstStyle/>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Over 64,000 people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are living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 dementia in Ireland and at least 63%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live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 the community.</a:t>
                      </a:r>
                    </a:p>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It’s never too early to start building a dementia inclusive community, and it’s never too late to show you care. Helping people in your community to stay socially connected and active can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help slow the progression</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of the condition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and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 outcomes for people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affected by dementia. </a:t>
                      </a:r>
                      <a:endPar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Find out more: </a:t>
                      </a:r>
                      <a:r>
                        <a:rPr lang="en-IE" sz="1200" b="0" u="sng" dirty="0" smtClean="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www.understandtogether.ie/get-involved</a:t>
                      </a:r>
                      <a:endPar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#NeverTooEarly #NeverTooLate #DementiaInclusiveCommunities</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Over 64k people have dementia in Ireland. It’s never too early to build dementia inclusive communities, or too late to show you care. Supporting people to stay connected can help slow progression and improve outcomes: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3"/>
                        </a:rPr>
                        <a:t>www.understandtogether.ie/get-involved</a:t>
                      </a:r>
                      <a:r>
                        <a:rPr lang="en-IE" sz="1200" dirty="0" smtClean="0">
                          <a:effectLst/>
                          <a:latin typeface="Arial" panose="020B0604020202020204" pitchFamily="34" charset="0"/>
                          <a:ea typeface="Calibri" panose="020F0502020204030204" pitchFamily="34" charset="0"/>
                          <a:cs typeface="Arial" panose="020B0604020202020204" pitchFamily="34" charset="0"/>
                        </a:rPr>
                        <a:t>  #DementiaInclusiveCommunities #WAM</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ct val="107000"/>
                        </a:lnSpc>
                        <a:spcAft>
                          <a:spcPts val="800"/>
                        </a:spcAft>
                      </a:pP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1455741"/>
                  </a:ext>
                </a:extLst>
              </a:tr>
              <a:tr h="971949">
                <a:tc vMerge="1">
                  <a:txBody>
                    <a:bodyPr/>
                    <a:lstStyle/>
                    <a:p>
                      <a:endParaRPr lang="en-IE"/>
                    </a:p>
                  </a:txBody>
                  <a:tcPr/>
                </a:tc>
                <a:tc vMerge="1">
                  <a:txBody>
                    <a:bodyPr/>
                    <a:lstStyle/>
                    <a:p>
                      <a:endParaRPr lang="en-IE"/>
                    </a:p>
                  </a:txBody>
                  <a:tcPr/>
                </a:tc>
                <a:tc row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dirty="0" smtClean="0">
                          <a:effectLst/>
                          <a:latin typeface="Arial" panose="020B0604020202020204" pitchFamily="34" charset="0"/>
                          <a:ea typeface="Calibri" panose="020F0502020204030204" pitchFamily="34" charset="0"/>
                          <a:cs typeface="Arial" panose="020B0604020202020204" pitchFamily="34" charset="0"/>
                        </a:rPr>
                        <a:t>ASI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592860"/>
                  </a:ext>
                </a:extLst>
              </a:tr>
              <a:tr h="824318">
                <a:tc>
                  <a:txBody>
                    <a:bodyPr/>
                    <a:lstStyle/>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 Alzheimer’s Society of Ireland will be sharing a helpful calendar of activities taking place across the county and online during #WorldAlzheimersMonth Find out more and sign up for local and national events at: </a:t>
                      </a:r>
                      <a:r>
                        <a:rPr lang="en-IE" sz="1200" b="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hlinkClick r:id="rId4"/>
                        </a:rPr>
                        <a:t>https://alzheimer.ie/</a:t>
                      </a:r>
                      <a:r>
                        <a:rPr lang="en-IE" sz="1200" b="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IE" sz="1200" b="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@alzheimersocirl will be sharing a helpful calendar of activities taking place across the county and online during #WorldAlzheimersMonth Find out more and sign up for local and national events at: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4"/>
                        </a:rPr>
                        <a:t>https://alzheimer.ie</a:t>
                      </a:r>
                      <a:r>
                        <a:rPr lang="en-IE" sz="1200" dirty="0" smtClean="0">
                          <a:effectLst/>
                          <a:latin typeface="Arial" panose="020B0604020202020204" pitchFamily="34" charset="0"/>
                          <a:ea typeface="Calibri" panose="020F0502020204030204" pitchFamily="34" charset="0"/>
                          <a:cs typeface="Arial" panose="020B0604020202020204" pitchFamily="34" charset="0"/>
                        </a:rPr>
                        <a:t>  #NeverTooEarly #NeverTooLate </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ct val="107000"/>
                        </a:lnSpc>
                        <a:spcAft>
                          <a:spcPts val="800"/>
                        </a:spcAft>
                      </a:pP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6363578"/>
                  </a:ext>
                </a:extLst>
              </a:tr>
            </a:tbl>
          </a:graphicData>
        </a:graphic>
      </p:graphicFrame>
      <p:sp>
        <p:nvSpPr>
          <p:cNvPr id="10" name="Freeform 9">
            <a:extLst>
              <a:ext uri="{FF2B5EF4-FFF2-40B4-BE49-F238E27FC236}">
                <a16:creationId xmlns:a16="http://schemas.microsoft.com/office/drawing/2014/main" id="{17A002BD-12F3-7044-9406-D256C2773D4D}"/>
              </a:ext>
            </a:extLst>
          </p:cNvPr>
          <p:cNvSpPr/>
          <p:nvPr/>
        </p:nvSpPr>
        <p:spPr>
          <a:xfrm>
            <a:off x="2944" y="135414"/>
            <a:ext cx="7470648" cy="714978"/>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2" name="Rectangle 11"/>
          <p:cNvSpPr/>
          <p:nvPr/>
        </p:nvSpPr>
        <p:spPr>
          <a:xfrm>
            <a:off x="259857" y="262070"/>
            <a:ext cx="11604497" cy="461665"/>
          </a:xfrm>
          <a:prstGeom prst="rect">
            <a:avLst/>
          </a:prstGeom>
        </p:spPr>
        <p:txBody>
          <a:bodyPr wrap="square">
            <a:spAutoFit/>
          </a:bodyPr>
          <a:lstStyle/>
          <a:p>
            <a:r>
              <a:rPr lang="en-IE" sz="2400" b="1" dirty="0" smtClean="0">
                <a:solidFill>
                  <a:schemeClr val="bg1"/>
                </a:solidFill>
                <a:ea typeface="Calibri" pitchFamily="34" charset="0"/>
                <a:cs typeface="Calibri" pitchFamily="34" charset="0"/>
              </a:rPr>
              <a:t>Social media posts and key messages continued </a:t>
            </a:r>
            <a:endParaRPr lang="en-IE" sz="2400" dirty="0">
              <a:solidFill>
                <a:schemeClr val="bg1"/>
              </a:solidFill>
              <a:ea typeface="Calibri" pitchFamily="34" charset="0"/>
              <a:cs typeface="Calibri" pitchFamily="34"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2824" y="3200008"/>
            <a:ext cx="1566000" cy="156600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02824" y="5099950"/>
            <a:ext cx="1566000" cy="156600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02824" y="1300066"/>
            <a:ext cx="1566000" cy="1566000"/>
          </a:xfrm>
          <a:prstGeom prst="rect">
            <a:avLst/>
          </a:prstGeom>
        </p:spPr>
      </p:pic>
    </p:spTree>
    <p:extLst>
      <p:ext uri="{BB962C8B-B14F-4D97-AF65-F5344CB8AC3E}">
        <p14:creationId xmlns:p14="http://schemas.microsoft.com/office/powerpoint/2010/main" val="4017268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4047045"/>
              </p:ext>
            </p:extLst>
          </p:nvPr>
        </p:nvGraphicFramePr>
        <p:xfrm>
          <a:off x="347472" y="1290394"/>
          <a:ext cx="11693163" cy="5131054"/>
        </p:xfrm>
        <a:graphic>
          <a:graphicData uri="http://schemas.openxmlformats.org/drawingml/2006/table">
            <a:tbl>
              <a:tblPr firstRow="1" firstCol="1" bandRow="1">
                <a:tableStyleId>{5C22544A-7EE6-4342-B048-85BDC9FD1C3A}</a:tableStyleId>
              </a:tblPr>
              <a:tblGrid>
                <a:gridCol w="4681728">
                  <a:extLst>
                    <a:ext uri="{9D8B030D-6E8A-4147-A177-3AD203B41FA5}">
                      <a16:colId xmlns:a16="http://schemas.microsoft.com/office/drawing/2014/main" val="2638177054"/>
                    </a:ext>
                  </a:extLst>
                </a:gridCol>
                <a:gridCol w="4690872">
                  <a:extLst>
                    <a:ext uri="{9D8B030D-6E8A-4147-A177-3AD203B41FA5}">
                      <a16:colId xmlns:a16="http://schemas.microsoft.com/office/drawing/2014/main" val="1863165409"/>
                    </a:ext>
                  </a:extLst>
                </a:gridCol>
                <a:gridCol w="2320563">
                  <a:extLst>
                    <a:ext uri="{9D8B030D-6E8A-4147-A177-3AD203B41FA5}">
                      <a16:colId xmlns:a16="http://schemas.microsoft.com/office/drawing/2014/main" val="2265200753"/>
                    </a:ext>
                  </a:extLst>
                </a:gridCol>
              </a:tblGrid>
              <a:tr h="0">
                <a:tc>
                  <a:txBody>
                    <a:bodyPr/>
                    <a:lstStyle/>
                    <a:p>
                      <a:pPr>
                        <a:lnSpc>
                          <a:spcPct val="107000"/>
                        </a:lnSpc>
                        <a:spcAft>
                          <a:spcPts val="800"/>
                        </a:spcAft>
                      </a:pPr>
                      <a:r>
                        <a:rPr lang="en-IE" sz="1200" b="1" dirty="0">
                          <a:effectLst/>
                          <a:latin typeface="Arial" panose="020B0604020202020204" pitchFamily="34" charset="0"/>
                          <a:cs typeface="Arial" panose="020B0604020202020204" pitchFamily="34" charset="0"/>
                        </a:rPr>
                        <a:t>Facebook</a:t>
                      </a:r>
                      <a:endParaRPr lang="en-IE" sz="1200" b="1"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Twitter</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smtClean="0">
                          <a:effectLst/>
                          <a:latin typeface="Arial" panose="020B0604020202020204" pitchFamily="34" charset="0"/>
                          <a:cs typeface="Arial" panose="020B0604020202020204" pitchFamily="34" charset="0"/>
                        </a:rPr>
                        <a:t>Image</a:t>
                      </a:r>
                      <a:endParaRPr lang="en-IE"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extLst>
                  <a:ext uri="{0D108BD9-81ED-4DB2-BD59-A6C34878D82A}">
                    <a16:rowId xmlns:a16="http://schemas.microsoft.com/office/drawing/2014/main" val="704803235"/>
                  </a:ext>
                </a:extLst>
              </a:tr>
              <a:tr h="1539039">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Smoking greatly increases your risk of developing dementia. It also increases your risk of other conditions, including type 2 diabetes, stroke, lung and other cancers.</a:t>
                      </a: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It’s #NeverTooLate – stopping smoking later in life can still reduce the risk.</a:t>
                      </a: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If you’re ready to quit, the HSE QUIT team are ready to help. For free support call 1800 201 203 or visit </a:t>
                      </a:r>
                      <a:r>
                        <a:rPr lang="en-IE" sz="1200" b="0" dirty="0" smtClean="0">
                          <a:effectLst/>
                          <a:latin typeface="Arial" panose="020B0604020202020204" pitchFamily="34" charset="0"/>
                          <a:ea typeface="Calibri" panose="020F0502020204030204" pitchFamily="34" charset="0"/>
                          <a:cs typeface="Arial" panose="020B0604020202020204" pitchFamily="34" charset="0"/>
                          <a:hlinkClick r:id="rId2"/>
                        </a:rPr>
                        <a:t>www.quit.ie</a:t>
                      </a:r>
                      <a:endParaRPr lang="en-IE" sz="1200" b="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#NeverTooEarly #ReduceRiskNow #UnderstandTogether</a:t>
                      </a:r>
                      <a:endParaRPr lang="en-IE" sz="1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Smoking increases your risk of developing dementia. It’s #NeverTooLate, stopping later in life can still reduce the risk. If you’re ready to quit, the HSE QUIT team are ready to help. For free support call 1800 201 203 or visit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2"/>
                        </a:rPr>
                        <a:t>www.quit.ie</a:t>
                      </a:r>
                      <a:r>
                        <a:rPr lang="en-IE" sz="1200" dirty="0" smtClean="0">
                          <a:effectLst/>
                          <a:latin typeface="Arial" panose="020B0604020202020204" pitchFamily="34" charset="0"/>
                          <a:ea typeface="Calibri" panose="020F0502020204030204" pitchFamily="34" charset="0"/>
                          <a:cs typeface="Arial" panose="020B0604020202020204" pitchFamily="34" charset="0"/>
                        </a:rPr>
                        <a:t> #WorldAlzheimersMonth</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Smoking</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0528656"/>
                  </a:ext>
                </a:extLst>
              </a:tr>
              <a:tr h="190373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 nutrient rich and balanced diet, that is low in salt and sugar and includes vegetables, fruit, wholegrains, lean meat and fish, </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can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provide the energy and nutrients you need to keep your brain healthy.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It’s never too early or too late to take action to reduce your likelihood of developing dementia.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Achieving or maintaining a healthier weight during your lifetime, particularly in mid-life is also important; being more active and following a healthy diet can help this.</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Learn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more: </a:t>
                      </a:r>
                      <a:r>
                        <a:rPr lang="en-IE" sz="1200" b="0" u="sng" dirty="0" smtClean="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www.understandtogether.ie/training-resources/hello-brain</a:t>
                      </a:r>
                      <a:r>
                        <a:rPr lang="en-IE" sz="1200" b="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a:t>
                      </a:r>
                      <a:endPar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a:t>
                      </a:r>
                      <a:r>
                        <a:rPr lang="en-IE"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ReduceRiskNow</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It’s #NeverTooEarly or too late to take action to reduce your risk of developing dementia. Eating a healthy, nutrient rich and balanced diet and maintaining a healthy weight are changes you can make to help. Learn more: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3"/>
                        </a:rPr>
                        <a:t>www.understandtogether.ie/training-resources/hello-brain/</a:t>
                      </a:r>
                      <a:r>
                        <a:rPr lang="en-IE" sz="1200" dirty="0" smtClean="0">
                          <a:effectLst/>
                          <a:latin typeface="Arial" panose="020B0604020202020204" pitchFamily="34" charset="0"/>
                          <a:ea typeface="Calibri" panose="020F0502020204030204" pitchFamily="34" charset="0"/>
                          <a:cs typeface="Arial" panose="020B0604020202020204" pitchFamily="34" charset="0"/>
                        </a:rPr>
                        <a:t> #WorldAlzheimersMonth #ReduceRiskNow</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Healthy eating </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1455741"/>
                  </a:ext>
                </a:extLst>
              </a:tr>
            </a:tbl>
          </a:graphicData>
        </a:graphic>
      </p:graphicFrame>
      <p:sp>
        <p:nvSpPr>
          <p:cNvPr id="11" name="Freeform 10">
            <a:extLst>
              <a:ext uri="{FF2B5EF4-FFF2-40B4-BE49-F238E27FC236}">
                <a16:creationId xmlns:a16="http://schemas.microsoft.com/office/drawing/2014/main" id="{17A002BD-12F3-7044-9406-D256C2773D4D}"/>
              </a:ext>
            </a:extLst>
          </p:cNvPr>
          <p:cNvSpPr/>
          <p:nvPr/>
        </p:nvSpPr>
        <p:spPr>
          <a:xfrm>
            <a:off x="2944" y="135414"/>
            <a:ext cx="7470648" cy="714978"/>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cs typeface="Arial" panose="020B0604020202020204" pitchFamily="34" charset="0"/>
            </a:endParaRPr>
          </a:p>
        </p:txBody>
      </p:sp>
      <p:sp>
        <p:nvSpPr>
          <p:cNvPr id="12" name="Rectangle 11"/>
          <p:cNvSpPr/>
          <p:nvPr/>
        </p:nvSpPr>
        <p:spPr>
          <a:xfrm>
            <a:off x="246888" y="262070"/>
            <a:ext cx="11604497" cy="461665"/>
          </a:xfrm>
          <a:prstGeom prst="rect">
            <a:avLst/>
          </a:prstGeom>
        </p:spPr>
        <p:txBody>
          <a:bodyPr wrap="square">
            <a:spAutoFit/>
          </a:bodyPr>
          <a:lstStyle/>
          <a:p>
            <a:r>
              <a:rPr lang="en-IE" sz="2400" b="1" dirty="0" smtClean="0">
                <a:solidFill>
                  <a:schemeClr val="bg1"/>
                </a:solidFill>
                <a:ea typeface="Calibri" pitchFamily="34" charset="0"/>
                <a:cs typeface="Calibri" pitchFamily="34" charset="0"/>
              </a:rPr>
              <a:t>Social media posts and key messages continued </a:t>
            </a:r>
            <a:endParaRPr lang="en-IE" sz="2400" dirty="0">
              <a:solidFill>
                <a:schemeClr val="bg1"/>
              </a:solidFill>
              <a:ea typeface="Calibri" pitchFamily="34" charset="0"/>
              <a:cs typeface="Calibri"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3126" y="1591057"/>
            <a:ext cx="1566000" cy="1565652"/>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3126" y="3723368"/>
            <a:ext cx="1566000" cy="1566000"/>
          </a:xfrm>
          <a:prstGeom prst="rect">
            <a:avLst/>
          </a:prstGeom>
        </p:spPr>
      </p:pic>
    </p:spTree>
    <p:extLst>
      <p:ext uri="{BB962C8B-B14F-4D97-AF65-F5344CB8AC3E}">
        <p14:creationId xmlns:p14="http://schemas.microsoft.com/office/powerpoint/2010/main" val="1171389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03235595"/>
              </p:ext>
            </p:extLst>
          </p:nvPr>
        </p:nvGraphicFramePr>
        <p:xfrm>
          <a:off x="340634" y="1299539"/>
          <a:ext cx="11702013" cy="5112956"/>
        </p:xfrm>
        <a:graphic>
          <a:graphicData uri="http://schemas.openxmlformats.org/drawingml/2006/table">
            <a:tbl>
              <a:tblPr firstRow="1" firstCol="1" bandRow="1">
                <a:tableStyleId>{5C22544A-7EE6-4342-B048-85BDC9FD1C3A}</a:tableStyleId>
              </a:tblPr>
              <a:tblGrid>
                <a:gridCol w="4679422">
                  <a:extLst>
                    <a:ext uri="{9D8B030D-6E8A-4147-A177-3AD203B41FA5}">
                      <a16:colId xmlns:a16="http://schemas.microsoft.com/office/drawing/2014/main" val="2638177054"/>
                    </a:ext>
                  </a:extLst>
                </a:gridCol>
                <a:gridCol w="4654296">
                  <a:extLst>
                    <a:ext uri="{9D8B030D-6E8A-4147-A177-3AD203B41FA5}">
                      <a16:colId xmlns:a16="http://schemas.microsoft.com/office/drawing/2014/main" val="1863165409"/>
                    </a:ext>
                  </a:extLst>
                </a:gridCol>
                <a:gridCol w="2368295">
                  <a:extLst>
                    <a:ext uri="{9D8B030D-6E8A-4147-A177-3AD203B41FA5}">
                      <a16:colId xmlns:a16="http://schemas.microsoft.com/office/drawing/2014/main" val="2265200753"/>
                    </a:ext>
                  </a:extLst>
                </a:gridCol>
              </a:tblGrid>
              <a:tr h="224785">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Facebook</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a:effectLst/>
                          <a:latin typeface="Arial" panose="020B0604020202020204" pitchFamily="34" charset="0"/>
                          <a:cs typeface="Arial" panose="020B0604020202020204" pitchFamily="34" charset="0"/>
                        </a:rPr>
                        <a:t>Twitter</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tc>
                  <a:txBody>
                    <a:bodyPr/>
                    <a:lstStyle/>
                    <a:p>
                      <a:pPr>
                        <a:lnSpc>
                          <a:spcPct val="107000"/>
                        </a:lnSpc>
                        <a:spcAft>
                          <a:spcPts val="800"/>
                        </a:spcAft>
                      </a:pPr>
                      <a:r>
                        <a:rPr lang="en-IE" sz="1200" dirty="0" smtClean="0">
                          <a:effectLst/>
                          <a:latin typeface="Arial" panose="020B0604020202020204" pitchFamily="34" charset="0"/>
                          <a:cs typeface="Arial" panose="020B0604020202020204" pitchFamily="34" charset="0"/>
                        </a:rPr>
                        <a:t>Image</a:t>
                      </a:r>
                      <a:endParaRPr lang="en-IE"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8BC4"/>
                    </a:solidFill>
                  </a:tcPr>
                </a:tc>
                <a:extLst>
                  <a:ext uri="{0D108BD9-81ED-4DB2-BD59-A6C34878D82A}">
                    <a16:rowId xmlns:a16="http://schemas.microsoft.com/office/drawing/2014/main" val="704803235"/>
                  </a:ext>
                </a:extLst>
              </a:tr>
              <a:tr h="2297990">
                <a:tc>
                  <a:txBody>
                    <a:bodyPr/>
                    <a:lstStyle/>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Reducing your alcohol consumption can reduce your risk of developing dementia</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many other conditions. </a:t>
                      </a: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Weekly low risk guidelines recommend no more than 17 standard drinks (a half</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pint of beer or small glass of wine)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 week for men or 11 standard drinks for women</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drinks should be spread</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out across the week. </a:t>
                      </a: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For more information, advice</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support c</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all the HSE Alcohol Helpline on 1800 459 459 or visit </a:t>
                      </a:r>
                      <a:r>
                        <a:rPr lang="en-IE" sz="1200" b="0" dirty="0" smtClean="0">
                          <a:effectLst/>
                          <a:latin typeface="Arial" panose="020B0604020202020204" pitchFamily="34" charset="0"/>
                          <a:ea typeface="Calibri" panose="020F0502020204030204" pitchFamily="34" charset="0"/>
                          <a:cs typeface="Arial" panose="020B0604020202020204" pitchFamily="34" charset="0"/>
                          <a:hlinkClick r:id="rId2"/>
                        </a:rPr>
                        <a:t>www.askaboutalcohol.ie</a:t>
                      </a:r>
                      <a:r>
                        <a:rPr lang="en-IE" sz="1200" b="0" dirty="0" smtClean="0">
                          <a:effectLst/>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#ReduceRiskNow #NeverTooEarly</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#NeverTooLate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#UnderstandTogether</a:t>
                      </a:r>
                      <a:endParaRPr lang="en-IE" sz="1200" b="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Reducing alcohol consumption can reduce your risk of developing dementia. Weekly low risk guidelines are no more than 17 standard drinks a week for men or 11 for women. For more information and support call the HSE Alcohol Helpline on 1800 459 459 or visit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2"/>
                        </a:rPr>
                        <a:t>www.askaboutalcohol.ie</a:t>
                      </a:r>
                      <a:r>
                        <a:rPr lang="en-IE" sz="1200" dirty="0" smtClean="0">
                          <a:effectLst/>
                          <a:latin typeface="Arial" panose="020B0604020202020204" pitchFamily="34" charset="0"/>
                          <a:ea typeface="Calibri" panose="020F0502020204030204" pitchFamily="34" charset="0"/>
                          <a:cs typeface="Arial" panose="020B0604020202020204" pitchFamily="34" charset="0"/>
                        </a:rPr>
                        <a:t> </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Alcohol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471848"/>
                  </a:ext>
                </a:extLst>
              </a:tr>
              <a:tr h="2579179">
                <a:tc>
                  <a:txBody>
                    <a:bodyPr/>
                    <a:lstStyle/>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Keeping up with hobbies and staying connected and active can help to reduce your risk of developing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dementia and can slow down the progression of dementia. Programmes such as Azure and gallery tours are</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specifically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designed to be dementia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inclusive.</a:t>
                      </a:r>
                      <a:r>
                        <a:rPr lang="en-IE" sz="12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They are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great opportunity to support anyone with dementia to get involved. </a:t>
                      </a:r>
                    </a:p>
                    <a:p>
                      <a:pPr>
                        <a:lnSpc>
                          <a:spcPct val="107000"/>
                        </a:lnSpc>
                        <a:spcAft>
                          <a:spcPts val="800"/>
                        </a:spcAft>
                      </a:pP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Our partners </a:t>
                      </a: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IMMA and the National Gallery both have exhibits, tours and activities for all to enjoy, visit: </a:t>
                      </a:r>
                      <a:r>
                        <a:rPr lang="en-IE" sz="1200" b="0" u="sng" dirty="0" smtClean="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a:t>
                      </a:r>
                      <a:r>
                        <a:rPr lang="en-IE" sz="1200" b="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://imma.ie/learn-engage/families-community/dementia-inclusive/about-azure/</a:t>
                      </a:r>
                      <a:r>
                        <a:rPr lang="en-IE" sz="1200" b="0" dirty="0">
                          <a:effectLst/>
                          <a:latin typeface="Arial" panose="020B0604020202020204" pitchFamily="34" charset="0"/>
                          <a:ea typeface="Calibri" panose="020F0502020204030204" pitchFamily="34" charset="0"/>
                          <a:cs typeface="Arial" panose="020B0604020202020204" pitchFamily="34" charset="0"/>
                        </a:rPr>
                        <a:t> </a:t>
                      </a:r>
                      <a:endParaRPr lang="en-IE" sz="1200" b="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IE" sz="12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IE"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WorldAlzheimersMonth #UnderstandTogether #DementiaInclusiveCommunities</a:t>
                      </a: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Keeping up with hobbies can help to reduce your risk of developing dementia and slow progression. The Azure programme is #dementiainclusive Our partners @IMMAIreland and @NGIreland both have activities for all to enjoy, visit: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4"/>
                        </a:rPr>
                        <a:t>www.nationalgallery.ie/what-we-do/education-department/access-programme/dementia</a:t>
                      </a:r>
                      <a:r>
                        <a:rPr lang="en-IE" sz="1200" dirty="0" smtClean="0">
                          <a:effectLst/>
                          <a:latin typeface="Arial" panose="020B0604020202020204" pitchFamily="34" charset="0"/>
                          <a:ea typeface="Calibri" panose="020F0502020204030204" pitchFamily="34" charset="0"/>
                          <a:cs typeface="Arial" panose="020B0604020202020204" pitchFamily="34" charset="0"/>
                        </a:rPr>
                        <a:t> </a:t>
                      </a:r>
                      <a:r>
                        <a:rPr lang="en-IE" sz="1200" dirty="0" smtClean="0">
                          <a:effectLst/>
                          <a:latin typeface="Arial" panose="020B0604020202020204" pitchFamily="34" charset="0"/>
                          <a:ea typeface="Calibri" panose="020F0502020204030204" pitchFamily="34" charset="0"/>
                          <a:cs typeface="Arial" panose="020B0604020202020204" pitchFamily="34" charset="0"/>
                          <a:hlinkClick r:id="rId3"/>
                        </a:rPr>
                        <a:t>https://imma.ie/learn-engage/families-community/dementia-inclusive/about-azure/</a:t>
                      </a:r>
                      <a:r>
                        <a:rPr lang="en-IE" sz="1200" dirty="0" smtClean="0">
                          <a:effectLst/>
                          <a:latin typeface="Arial" panose="020B0604020202020204" pitchFamily="34" charset="0"/>
                          <a:ea typeface="Calibri" panose="020F0502020204030204" pitchFamily="34" charset="0"/>
                          <a:cs typeface="Arial" panose="020B0604020202020204" pitchFamily="34" charset="0"/>
                        </a:rPr>
                        <a:t> #WAM</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28575" marR="28575"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IE" sz="1200" dirty="0" smtClean="0">
                          <a:effectLst/>
                          <a:latin typeface="Arial" panose="020B0604020202020204" pitchFamily="34" charset="0"/>
                          <a:ea typeface="Calibri" panose="020F0502020204030204" pitchFamily="34" charset="0"/>
                          <a:cs typeface="Arial" panose="020B0604020202020204" pitchFamily="34" charset="0"/>
                        </a:rPr>
                        <a:t>Socially active</a:t>
                      </a:r>
                      <a:r>
                        <a:rPr lang="en-IE" sz="1200" baseline="0" dirty="0" smtClean="0">
                          <a:effectLst/>
                          <a:latin typeface="Arial" panose="020B0604020202020204" pitchFamily="34" charset="0"/>
                          <a:ea typeface="Calibri" panose="020F0502020204030204" pitchFamily="34" charset="0"/>
                          <a:cs typeface="Arial" panose="020B0604020202020204" pitchFamily="34" charset="0"/>
                        </a:rPr>
                        <a:t> </a:t>
                      </a:r>
                      <a:endParaRPr lang="en-IE"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7950572"/>
                  </a:ext>
                </a:extLst>
              </a:tr>
            </a:tbl>
          </a:graphicData>
        </a:graphic>
      </p:graphicFrame>
      <p:sp>
        <p:nvSpPr>
          <p:cNvPr id="9" name="Freeform 8">
            <a:extLst>
              <a:ext uri="{FF2B5EF4-FFF2-40B4-BE49-F238E27FC236}">
                <a16:creationId xmlns:a16="http://schemas.microsoft.com/office/drawing/2014/main" id="{17A002BD-12F3-7044-9406-D256C2773D4D}"/>
              </a:ext>
            </a:extLst>
          </p:cNvPr>
          <p:cNvSpPr/>
          <p:nvPr/>
        </p:nvSpPr>
        <p:spPr>
          <a:xfrm>
            <a:off x="2944" y="135414"/>
            <a:ext cx="7470648" cy="714978"/>
          </a:xfrm>
          <a:custGeom>
            <a:avLst/>
            <a:gdLst>
              <a:gd name="connsiteX0" fmla="*/ 0 w 5471419"/>
              <a:gd name="connsiteY0" fmla="*/ 0 h 1444812"/>
              <a:gd name="connsiteX1" fmla="*/ 4749013 w 5471419"/>
              <a:gd name="connsiteY1" fmla="*/ 0 h 1444812"/>
              <a:gd name="connsiteX2" fmla="*/ 5471419 w 5471419"/>
              <a:gd name="connsiteY2" fmla="*/ 722406 h 1444812"/>
              <a:gd name="connsiteX3" fmla="*/ 5471418 w 5471419"/>
              <a:gd name="connsiteY3" fmla="*/ 722406 h 1444812"/>
              <a:gd name="connsiteX4" fmla="*/ 4749012 w 5471419"/>
              <a:gd name="connsiteY4" fmla="*/ 1444812 h 1444812"/>
              <a:gd name="connsiteX5" fmla="*/ 0 w 5471419"/>
              <a:gd name="connsiteY5" fmla="*/ 1444811 h 1444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1419" h="1444812">
                <a:moveTo>
                  <a:pt x="0" y="0"/>
                </a:moveTo>
                <a:lnTo>
                  <a:pt x="4749013" y="0"/>
                </a:lnTo>
                <a:cubicBezTo>
                  <a:pt x="5147987" y="0"/>
                  <a:pt x="5471419" y="323432"/>
                  <a:pt x="5471419" y="722406"/>
                </a:cubicBezTo>
                <a:lnTo>
                  <a:pt x="5471418" y="722406"/>
                </a:lnTo>
                <a:cubicBezTo>
                  <a:pt x="5471418" y="1121380"/>
                  <a:pt x="5147986" y="1444812"/>
                  <a:pt x="4749012" y="1444812"/>
                </a:cubicBezTo>
                <a:lnTo>
                  <a:pt x="0" y="1444811"/>
                </a:lnTo>
                <a:close/>
              </a:path>
            </a:pathLst>
          </a:custGeom>
          <a:solidFill>
            <a:srgbClr val="25C3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cs typeface="Arial" panose="020B0604020202020204" pitchFamily="34" charset="0"/>
            </a:endParaRPr>
          </a:p>
        </p:txBody>
      </p:sp>
      <p:sp>
        <p:nvSpPr>
          <p:cNvPr id="8" name="Rectangle 7"/>
          <p:cNvSpPr/>
          <p:nvPr/>
        </p:nvSpPr>
        <p:spPr>
          <a:xfrm>
            <a:off x="258339" y="262070"/>
            <a:ext cx="11604497" cy="461665"/>
          </a:xfrm>
          <a:prstGeom prst="rect">
            <a:avLst/>
          </a:prstGeom>
        </p:spPr>
        <p:txBody>
          <a:bodyPr wrap="square">
            <a:spAutoFit/>
          </a:bodyPr>
          <a:lstStyle/>
          <a:p>
            <a:r>
              <a:rPr lang="en-IE" sz="2400" b="1" dirty="0" smtClean="0">
                <a:solidFill>
                  <a:schemeClr val="bg1"/>
                </a:solidFill>
                <a:ea typeface="Calibri" pitchFamily="34" charset="0"/>
                <a:cs typeface="Calibri" pitchFamily="34" charset="0"/>
              </a:rPr>
              <a:t>Social media posts and key messages continued </a:t>
            </a:r>
            <a:endParaRPr lang="en-IE" sz="2400" dirty="0">
              <a:solidFill>
                <a:schemeClr val="bg1"/>
              </a:solidFill>
              <a:ea typeface="Calibri" pitchFamily="34" charset="0"/>
              <a:cs typeface="Calibri" pitchFamily="34"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2824" y="3860329"/>
            <a:ext cx="1566000" cy="1566000"/>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02824" y="1554480"/>
            <a:ext cx="1566000" cy="1566000"/>
          </a:xfrm>
          <a:prstGeom prst="rect">
            <a:avLst/>
          </a:prstGeom>
        </p:spPr>
      </p:pic>
    </p:spTree>
    <p:extLst>
      <p:ext uri="{BB962C8B-B14F-4D97-AF65-F5344CB8AC3E}">
        <p14:creationId xmlns:p14="http://schemas.microsoft.com/office/powerpoint/2010/main" val="645197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1450</TotalTime>
  <Words>1433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Aine Hutcherson</dc:creator>
  <cp:lastModifiedBy>Aine Hutcherson</cp:lastModifiedBy>
  <cp:revision>42</cp:revision>
  <dcterms:created xsi:type="dcterms:W3CDTF">2023-08-28T09:44:09Z</dcterms:created>
  <dcterms:modified xsi:type="dcterms:W3CDTF">2023-08-31T15:54:41Z</dcterms:modified>
</cp:coreProperties>
</file>