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iona Foley1" initials="FF" lastIdx="5" clrIdx="0">
    <p:extLst>
      <p:ext uri="{19B8F6BF-5375-455C-9EA6-DF929625EA0E}">
        <p15:presenceInfo xmlns:p15="http://schemas.microsoft.com/office/powerpoint/2012/main" userId="S-1-5-21-3741593784-2899681647-1123851950-2331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A8BC4"/>
    <a:srgbClr val="03C4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660"/>
  </p:normalViewPr>
  <p:slideViewPr>
    <p:cSldViewPr snapToGrid="0">
      <p:cViewPr varScale="1">
        <p:scale>
          <a:sx n="84" d="100"/>
          <a:sy n="84" d="100"/>
        </p:scale>
        <p:origin x="44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8E18EB9D-7230-4E21-856A-E73286011B5F}" type="datetimeFigureOut">
              <a:rPr lang="en-IE" smtClean="0"/>
              <a:t>31/08/2023</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E7E45E09-30C4-4BF8-B5DE-B6E7E592B0E8}" type="slidenum">
              <a:rPr lang="en-IE" smtClean="0"/>
              <a:t>‹#›</a:t>
            </a:fld>
            <a:endParaRPr lang="en-IE" dirty="0"/>
          </a:p>
        </p:txBody>
      </p:sp>
    </p:spTree>
    <p:extLst>
      <p:ext uri="{BB962C8B-B14F-4D97-AF65-F5344CB8AC3E}">
        <p14:creationId xmlns:p14="http://schemas.microsoft.com/office/powerpoint/2010/main" val="1730868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E18EB9D-7230-4E21-856A-E73286011B5F}" type="datetimeFigureOut">
              <a:rPr lang="en-IE" smtClean="0"/>
              <a:t>31/08/2023</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E7E45E09-30C4-4BF8-B5DE-B6E7E592B0E8}" type="slidenum">
              <a:rPr lang="en-IE" smtClean="0"/>
              <a:t>‹#›</a:t>
            </a:fld>
            <a:endParaRPr lang="en-IE" dirty="0"/>
          </a:p>
        </p:txBody>
      </p:sp>
    </p:spTree>
    <p:extLst>
      <p:ext uri="{BB962C8B-B14F-4D97-AF65-F5344CB8AC3E}">
        <p14:creationId xmlns:p14="http://schemas.microsoft.com/office/powerpoint/2010/main" val="452166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E18EB9D-7230-4E21-856A-E73286011B5F}" type="datetimeFigureOut">
              <a:rPr lang="en-IE" smtClean="0"/>
              <a:t>31/08/2023</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E7E45E09-30C4-4BF8-B5DE-B6E7E592B0E8}" type="slidenum">
              <a:rPr lang="en-IE" smtClean="0"/>
              <a:t>‹#›</a:t>
            </a:fld>
            <a:endParaRPr lang="en-IE" dirty="0"/>
          </a:p>
        </p:txBody>
      </p:sp>
    </p:spTree>
    <p:extLst>
      <p:ext uri="{BB962C8B-B14F-4D97-AF65-F5344CB8AC3E}">
        <p14:creationId xmlns:p14="http://schemas.microsoft.com/office/powerpoint/2010/main" val="429357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E18EB9D-7230-4E21-856A-E73286011B5F}" type="datetimeFigureOut">
              <a:rPr lang="en-IE" smtClean="0"/>
              <a:t>31/08/2023</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E7E45E09-30C4-4BF8-B5DE-B6E7E592B0E8}" type="slidenum">
              <a:rPr lang="en-IE" smtClean="0"/>
              <a:t>‹#›</a:t>
            </a:fld>
            <a:endParaRPr lang="en-IE" dirty="0"/>
          </a:p>
        </p:txBody>
      </p:sp>
    </p:spTree>
    <p:extLst>
      <p:ext uri="{BB962C8B-B14F-4D97-AF65-F5344CB8AC3E}">
        <p14:creationId xmlns:p14="http://schemas.microsoft.com/office/powerpoint/2010/main" val="682923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18EB9D-7230-4E21-856A-E73286011B5F}" type="datetimeFigureOut">
              <a:rPr lang="en-IE" smtClean="0"/>
              <a:t>31/08/2023</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E7E45E09-30C4-4BF8-B5DE-B6E7E592B0E8}" type="slidenum">
              <a:rPr lang="en-IE" smtClean="0"/>
              <a:t>‹#›</a:t>
            </a:fld>
            <a:endParaRPr lang="en-IE" dirty="0"/>
          </a:p>
        </p:txBody>
      </p:sp>
    </p:spTree>
    <p:extLst>
      <p:ext uri="{BB962C8B-B14F-4D97-AF65-F5344CB8AC3E}">
        <p14:creationId xmlns:p14="http://schemas.microsoft.com/office/powerpoint/2010/main" val="516035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8E18EB9D-7230-4E21-856A-E73286011B5F}" type="datetimeFigureOut">
              <a:rPr lang="en-IE" smtClean="0"/>
              <a:t>31/08/2023</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E7E45E09-30C4-4BF8-B5DE-B6E7E592B0E8}" type="slidenum">
              <a:rPr lang="en-IE" smtClean="0"/>
              <a:t>‹#›</a:t>
            </a:fld>
            <a:endParaRPr lang="en-IE" dirty="0"/>
          </a:p>
        </p:txBody>
      </p:sp>
    </p:spTree>
    <p:extLst>
      <p:ext uri="{BB962C8B-B14F-4D97-AF65-F5344CB8AC3E}">
        <p14:creationId xmlns:p14="http://schemas.microsoft.com/office/powerpoint/2010/main" val="2495124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8E18EB9D-7230-4E21-856A-E73286011B5F}" type="datetimeFigureOut">
              <a:rPr lang="en-IE" smtClean="0"/>
              <a:t>31/08/2023</a:t>
            </a:fld>
            <a:endParaRPr lang="en-IE" dirty="0"/>
          </a:p>
        </p:txBody>
      </p:sp>
      <p:sp>
        <p:nvSpPr>
          <p:cNvPr id="8" name="Footer Placeholder 7"/>
          <p:cNvSpPr>
            <a:spLocks noGrp="1"/>
          </p:cNvSpPr>
          <p:nvPr>
            <p:ph type="ftr" sz="quarter" idx="11"/>
          </p:nvPr>
        </p:nvSpPr>
        <p:spPr/>
        <p:txBody>
          <a:bodyPr/>
          <a:lstStyle/>
          <a:p>
            <a:endParaRPr lang="en-IE" dirty="0"/>
          </a:p>
        </p:txBody>
      </p:sp>
      <p:sp>
        <p:nvSpPr>
          <p:cNvPr id="9" name="Slide Number Placeholder 8"/>
          <p:cNvSpPr>
            <a:spLocks noGrp="1"/>
          </p:cNvSpPr>
          <p:nvPr>
            <p:ph type="sldNum" sz="quarter" idx="12"/>
          </p:nvPr>
        </p:nvSpPr>
        <p:spPr/>
        <p:txBody>
          <a:bodyPr/>
          <a:lstStyle/>
          <a:p>
            <a:fld id="{E7E45E09-30C4-4BF8-B5DE-B6E7E592B0E8}" type="slidenum">
              <a:rPr lang="en-IE" smtClean="0"/>
              <a:t>‹#›</a:t>
            </a:fld>
            <a:endParaRPr lang="en-IE" dirty="0"/>
          </a:p>
        </p:txBody>
      </p:sp>
    </p:spTree>
    <p:extLst>
      <p:ext uri="{BB962C8B-B14F-4D97-AF65-F5344CB8AC3E}">
        <p14:creationId xmlns:p14="http://schemas.microsoft.com/office/powerpoint/2010/main" val="643166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8E18EB9D-7230-4E21-856A-E73286011B5F}" type="datetimeFigureOut">
              <a:rPr lang="en-IE" smtClean="0"/>
              <a:t>31/08/2023</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E7E45E09-30C4-4BF8-B5DE-B6E7E592B0E8}" type="slidenum">
              <a:rPr lang="en-IE" smtClean="0"/>
              <a:t>‹#›</a:t>
            </a:fld>
            <a:endParaRPr lang="en-IE" dirty="0"/>
          </a:p>
        </p:txBody>
      </p:sp>
    </p:spTree>
    <p:extLst>
      <p:ext uri="{BB962C8B-B14F-4D97-AF65-F5344CB8AC3E}">
        <p14:creationId xmlns:p14="http://schemas.microsoft.com/office/powerpoint/2010/main" val="2172218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18EB9D-7230-4E21-856A-E73286011B5F}" type="datetimeFigureOut">
              <a:rPr lang="en-IE" smtClean="0"/>
              <a:t>31/08/2023</a:t>
            </a:fld>
            <a:endParaRPr lang="en-IE" dirty="0"/>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E7E45E09-30C4-4BF8-B5DE-B6E7E592B0E8}" type="slidenum">
              <a:rPr lang="en-IE" smtClean="0"/>
              <a:t>‹#›</a:t>
            </a:fld>
            <a:endParaRPr lang="en-IE" dirty="0"/>
          </a:p>
        </p:txBody>
      </p:sp>
    </p:spTree>
    <p:extLst>
      <p:ext uri="{BB962C8B-B14F-4D97-AF65-F5344CB8AC3E}">
        <p14:creationId xmlns:p14="http://schemas.microsoft.com/office/powerpoint/2010/main" val="1636998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E18EB9D-7230-4E21-856A-E73286011B5F}" type="datetimeFigureOut">
              <a:rPr lang="en-IE" smtClean="0"/>
              <a:t>31/08/2023</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E7E45E09-30C4-4BF8-B5DE-B6E7E592B0E8}" type="slidenum">
              <a:rPr lang="en-IE" smtClean="0"/>
              <a:t>‹#›</a:t>
            </a:fld>
            <a:endParaRPr lang="en-IE" dirty="0"/>
          </a:p>
        </p:txBody>
      </p:sp>
    </p:spTree>
    <p:extLst>
      <p:ext uri="{BB962C8B-B14F-4D97-AF65-F5344CB8AC3E}">
        <p14:creationId xmlns:p14="http://schemas.microsoft.com/office/powerpoint/2010/main" val="326866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E18EB9D-7230-4E21-856A-E73286011B5F}" type="datetimeFigureOut">
              <a:rPr lang="en-IE" smtClean="0"/>
              <a:t>31/08/2023</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E7E45E09-30C4-4BF8-B5DE-B6E7E592B0E8}" type="slidenum">
              <a:rPr lang="en-IE" smtClean="0"/>
              <a:t>‹#›</a:t>
            </a:fld>
            <a:endParaRPr lang="en-IE" dirty="0"/>
          </a:p>
        </p:txBody>
      </p:sp>
    </p:spTree>
    <p:extLst>
      <p:ext uri="{BB962C8B-B14F-4D97-AF65-F5344CB8AC3E}">
        <p14:creationId xmlns:p14="http://schemas.microsoft.com/office/powerpoint/2010/main" val="2724107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18EB9D-7230-4E21-856A-E73286011B5F}" type="datetimeFigureOut">
              <a:rPr lang="en-IE" smtClean="0"/>
              <a:t>31/08/2023</a:t>
            </a:fld>
            <a:endParaRPr lang="en-IE"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E45E09-30C4-4BF8-B5DE-B6E7E592B0E8}" type="slidenum">
              <a:rPr lang="en-IE" smtClean="0"/>
              <a:t>‹#›</a:t>
            </a:fld>
            <a:endParaRPr lang="en-IE" dirty="0"/>
          </a:p>
        </p:txBody>
      </p:sp>
    </p:spTree>
    <p:extLst>
      <p:ext uri="{BB962C8B-B14F-4D97-AF65-F5344CB8AC3E}">
        <p14:creationId xmlns:p14="http://schemas.microsoft.com/office/powerpoint/2010/main" val="3197428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hyperlink" Target="http://www.understandtogether.ie/get-involve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understandtogether.ie/about-dementia/what-is-dementia/am-i-at-risk-/" TargetMode="Externa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hyperlink" Target="http://www.understandtogether.ie/get-involved" TargetMode="External"/><Relationship Id="rId7" Type="http://schemas.openxmlformats.org/officeDocument/2006/relationships/image" Target="../media/image13.jpeg"/><Relationship Id="rId2" Type="http://schemas.openxmlformats.org/officeDocument/2006/relationships/hyperlink" Target="http://www.hellobrain.eu/en/brainhealth/project?id=mind-your-hearing" TargetMode="Externa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jpeg"/><Relationship Id="rId4" Type="http://schemas.openxmlformats.org/officeDocument/2006/relationships/hyperlink" Target="https://alzheimer.i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understandtogether.ie/training-resources/hello-brain/" TargetMode="External"/><Relationship Id="rId2" Type="http://schemas.openxmlformats.org/officeDocument/2006/relationships/hyperlink" Target="http://www.quit.ie/" TargetMode="External"/><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6.xml.rels><?xml version="1.0" encoding="UTF-8" standalone="yes"?>
<Relationships xmlns="http://schemas.openxmlformats.org/package/2006/relationships"><Relationship Id="rId3" Type="http://schemas.openxmlformats.org/officeDocument/2006/relationships/hyperlink" Target="https://imma.ie/learn-engage/families-community/dementia-inclusive/about-azure/" TargetMode="External"/><Relationship Id="rId2" Type="http://schemas.openxmlformats.org/officeDocument/2006/relationships/hyperlink" Target="http://www.askaboutalcohol.ie/" TargetMode="External"/><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hyperlink" Target="http://www.nationalgallery.ie/what-we-do/education-department/access-programme/dementi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32855" y="5057178"/>
            <a:ext cx="11342611" cy="707886"/>
          </a:xfrm>
          <a:prstGeom prst="rect">
            <a:avLst/>
          </a:prstGeom>
        </p:spPr>
        <p:txBody>
          <a:bodyPr wrap="square">
            <a:spAutoFit/>
          </a:bodyPr>
          <a:lstStyle/>
          <a:p>
            <a:pPr lvl="0" fontAlgn="base">
              <a:spcBef>
                <a:spcPct val="0"/>
              </a:spcBef>
              <a:spcAft>
                <a:spcPct val="0"/>
              </a:spcAft>
              <a:defRPr/>
            </a:pPr>
            <a:r>
              <a:rPr lang="en-IE" sz="2000" b="1" dirty="0" smtClean="0">
                <a:ea typeface="Calibri" pitchFamily="34" charset="0"/>
                <a:cs typeface="Calibri" pitchFamily="34" charset="0"/>
              </a:rPr>
              <a:t>Partner </a:t>
            </a:r>
            <a:r>
              <a:rPr lang="en-IE" sz="2000" b="1" dirty="0">
                <a:ea typeface="Calibri" pitchFamily="34" charset="0"/>
                <a:cs typeface="Calibri" pitchFamily="34" charset="0"/>
              </a:rPr>
              <a:t>Pack for </a:t>
            </a:r>
            <a:r>
              <a:rPr lang="en-IE" sz="2000" b="1" dirty="0" smtClean="0">
                <a:ea typeface="Calibri" pitchFamily="34" charset="0"/>
                <a:cs typeface="Calibri" pitchFamily="34" charset="0"/>
              </a:rPr>
              <a:t>organisations </a:t>
            </a:r>
            <a:r>
              <a:rPr lang="en-IE" sz="2000" b="1" dirty="0">
                <a:ea typeface="Calibri" pitchFamily="34" charset="0"/>
                <a:cs typeface="Calibri" pitchFamily="34" charset="0"/>
              </a:rPr>
              <a:t>and </a:t>
            </a:r>
            <a:r>
              <a:rPr lang="en-IE" sz="2000" b="1" dirty="0" smtClean="0">
                <a:ea typeface="Calibri" pitchFamily="34" charset="0"/>
                <a:cs typeface="Calibri" pitchFamily="34" charset="0"/>
              </a:rPr>
              <a:t>community </a:t>
            </a:r>
            <a:r>
              <a:rPr lang="en-IE" sz="2000" b="1" dirty="0">
                <a:ea typeface="Calibri" pitchFamily="34" charset="0"/>
                <a:cs typeface="Calibri" pitchFamily="34" charset="0"/>
              </a:rPr>
              <a:t>c</a:t>
            </a:r>
            <a:r>
              <a:rPr lang="en-IE" sz="2000" b="1" dirty="0" smtClean="0">
                <a:ea typeface="Calibri" pitchFamily="34" charset="0"/>
                <a:cs typeface="Calibri" pitchFamily="34" charset="0"/>
              </a:rPr>
              <a:t>hampions</a:t>
            </a:r>
            <a:endParaRPr lang="en-IE" sz="2000" b="1" dirty="0">
              <a:ea typeface="Calibri" pitchFamily="34" charset="0"/>
              <a:cs typeface="Calibri" pitchFamily="34" charset="0"/>
            </a:endParaRPr>
          </a:p>
          <a:p>
            <a:pPr fontAlgn="base">
              <a:spcBef>
                <a:spcPct val="0"/>
              </a:spcBef>
              <a:spcAft>
                <a:spcPct val="0"/>
              </a:spcAft>
            </a:pPr>
            <a:endParaRPr lang="en-US" sz="2000" dirty="0">
              <a:solidFill>
                <a:schemeClr val="tx1">
                  <a:lumMod val="65000"/>
                  <a:lumOff val="35000"/>
                </a:schemeClr>
              </a:solidFill>
              <a:cs typeface="Calibri" pitchFamily="34" charset="0"/>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32520" y="6091797"/>
            <a:ext cx="1000670" cy="618772"/>
          </a:xfrm>
          <a:prstGeom prst="rect">
            <a:avLst/>
          </a:prstGeom>
        </p:spPr>
      </p:pic>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4216" y="6054204"/>
            <a:ext cx="670342" cy="670342"/>
          </a:xfrm>
          <a:prstGeom prst="rect">
            <a:avLst/>
          </a:prstGeom>
        </p:spPr>
      </p:pic>
      <p:sp>
        <p:nvSpPr>
          <p:cNvPr id="14" name="Freeform 13">
            <a:extLst>
              <a:ext uri="{FF2B5EF4-FFF2-40B4-BE49-F238E27FC236}">
                <a16:creationId xmlns:a16="http://schemas.microsoft.com/office/drawing/2014/main" id="{17A002BD-12F3-7044-9406-D256C2773D4D}"/>
              </a:ext>
            </a:extLst>
          </p:cNvPr>
          <p:cNvSpPr/>
          <p:nvPr/>
        </p:nvSpPr>
        <p:spPr>
          <a:xfrm>
            <a:off x="0" y="268066"/>
            <a:ext cx="7470648" cy="1176686"/>
          </a:xfrm>
          <a:custGeom>
            <a:avLst/>
            <a:gdLst>
              <a:gd name="connsiteX0" fmla="*/ 0 w 5471419"/>
              <a:gd name="connsiteY0" fmla="*/ 0 h 1444812"/>
              <a:gd name="connsiteX1" fmla="*/ 4749013 w 5471419"/>
              <a:gd name="connsiteY1" fmla="*/ 0 h 1444812"/>
              <a:gd name="connsiteX2" fmla="*/ 5471419 w 5471419"/>
              <a:gd name="connsiteY2" fmla="*/ 722406 h 1444812"/>
              <a:gd name="connsiteX3" fmla="*/ 5471418 w 5471419"/>
              <a:gd name="connsiteY3" fmla="*/ 722406 h 1444812"/>
              <a:gd name="connsiteX4" fmla="*/ 4749012 w 5471419"/>
              <a:gd name="connsiteY4" fmla="*/ 1444812 h 1444812"/>
              <a:gd name="connsiteX5" fmla="*/ 0 w 5471419"/>
              <a:gd name="connsiteY5" fmla="*/ 1444811 h 1444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71419" h="1444812">
                <a:moveTo>
                  <a:pt x="0" y="0"/>
                </a:moveTo>
                <a:lnTo>
                  <a:pt x="4749013" y="0"/>
                </a:lnTo>
                <a:cubicBezTo>
                  <a:pt x="5147987" y="0"/>
                  <a:pt x="5471419" y="323432"/>
                  <a:pt x="5471419" y="722406"/>
                </a:cubicBezTo>
                <a:lnTo>
                  <a:pt x="5471418" y="722406"/>
                </a:lnTo>
                <a:cubicBezTo>
                  <a:pt x="5471418" y="1121380"/>
                  <a:pt x="5147986" y="1444812"/>
                  <a:pt x="4749012" y="1444812"/>
                </a:cubicBezTo>
                <a:lnTo>
                  <a:pt x="0" y="1444811"/>
                </a:lnTo>
                <a:close/>
              </a:path>
            </a:pathLst>
          </a:custGeom>
          <a:solidFill>
            <a:srgbClr val="25C3F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Rectangle 1"/>
          <p:cNvSpPr>
            <a:spLocks noChangeArrowheads="1"/>
          </p:cNvSpPr>
          <p:nvPr/>
        </p:nvSpPr>
        <p:spPr bwMode="auto">
          <a:xfrm>
            <a:off x="174596" y="594799"/>
            <a:ext cx="7926988"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IE" sz="2800" b="1" i="0" u="none" strike="noStrike" cap="none" normalizeH="0" baseline="0" dirty="0">
                <a:ln>
                  <a:noFill/>
                </a:ln>
                <a:solidFill>
                  <a:schemeClr val="bg1"/>
                </a:solidFill>
                <a:effectLst/>
                <a:latin typeface="+mj-lt"/>
                <a:ea typeface="Calibri" pitchFamily="34" charset="0"/>
                <a:cs typeface="Calibri" pitchFamily="34" charset="0"/>
              </a:rPr>
              <a:t>World </a:t>
            </a:r>
            <a:r>
              <a:rPr kumimoji="0" lang="en-IE" sz="2800" b="1" i="0" u="none" strike="noStrike" cap="none" normalizeH="0" baseline="0" dirty="0" smtClean="0">
                <a:ln>
                  <a:noFill/>
                </a:ln>
                <a:solidFill>
                  <a:schemeClr val="bg1"/>
                </a:solidFill>
                <a:effectLst/>
                <a:latin typeface="+mj-lt"/>
                <a:ea typeface="Calibri" pitchFamily="34" charset="0"/>
                <a:cs typeface="Calibri" pitchFamily="34" charset="0"/>
              </a:rPr>
              <a:t>Alzheimer’s Month - Sept</a:t>
            </a:r>
            <a:r>
              <a:rPr lang="en-IE" sz="2800" b="1" dirty="0" smtClean="0">
                <a:solidFill>
                  <a:schemeClr val="bg1"/>
                </a:solidFill>
                <a:latin typeface="+mj-lt"/>
                <a:ea typeface="Calibri" pitchFamily="34" charset="0"/>
                <a:cs typeface="Calibri" pitchFamily="34" charset="0"/>
              </a:rPr>
              <a:t>ember </a:t>
            </a:r>
            <a:r>
              <a:rPr kumimoji="0" lang="en-IE" sz="2800" b="1" i="0" u="none" strike="noStrike" cap="none" normalizeH="0" baseline="0" dirty="0" smtClean="0">
                <a:ln>
                  <a:noFill/>
                </a:ln>
                <a:solidFill>
                  <a:schemeClr val="bg1"/>
                </a:solidFill>
                <a:effectLst/>
                <a:latin typeface="+mj-lt"/>
                <a:ea typeface="Calibri" pitchFamily="34" charset="0"/>
                <a:cs typeface="Calibri" pitchFamily="34" charset="0"/>
              </a:rPr>
              <a:t>2023</a:t>
            </a:r>
            <a:endParaRPr lang="en-IE" dirty="0">
              <a:solidFill>
                <a:schemeClr val="bg1"/>
              </a:solidFill>
              <a:latin typeface="Arial" pitchFamily="34" charset="0"/>
              <a:ea typeface="Calibri" pitchFamily="34" charset="0"/>
              <a:cs typeface="Calibri" pitchFamily="34" charset="0"/>
            </a:endParaRPr>
          </a:p>
        </p:txBody>
      </p:sp>
      <p:pic>
        <p:nvPicPr>
          <p:cNvPr id="18" name="Picture 17"/>
          <p:cNvPicPr>
            <a:picLocks noChangeAspect="1"/>
          </p:cNvPicPr>
          <p:nvPr/>
        </p:nvPicPr>
        <p:blipFill>
          <a:blip r:embed="rId4"/>
          <a:stretch>
            <a:fillRect/>
          </a:stretch>
        </p:blipFill>
        <p:spPr>
          <a:xfrm>
            <a:off x="10631469" y="6001274"/>
            <a:ext cx="958922" cy="799818"/>
          </a:xfrm>
          <a:prstGeom prst="rect">
            <a:avLst/>
          </a:prstGeom>
        </p:spPr>
      </p:pic>
      <p:pic>
        <p:nvPicPr>
          <p:cNvPr id="19" name="Picture 18"/>
          <p:cNvPicPr>
            <a:picLocks noChangeAspect="1"/>
          </p:cNvPicPr>
          <p:nvPr/>
        </p:nvPicPr>
        <p:blipFill>
          <a:blip r:embed="rId5"/>
          <a:stretch>
            <a:fillRect/>
          </a:stretch>
        </p:blipFill>
        <p:spPr>
          <a:xfrm>
            <a:off x="9125663" y="6059951"/>
            <a:ext cx="1127858" cy="646232"/>
          </a:xfrm>
          <a:prstGeom prst="rect">
            <a:avLst/>
          </a:prstGeom>
        </p:spPr>
      </p:pic>
      <p:pic>
        <p:nvPicPr>
          <p:cNvPr id="22" name="Picture 21">
            <a:extLst>
              <a:ext uri="{FF2B5EF4-FFF2-40B4-BE49-F238E27FC236}">
                <a16:creationId xmlns:a16="http://schemas.microsoft.com/office/drawing/2014/main" id="{B903DACE-AF33-5F45-A12A-D0AA8FD4AAC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84715" y="6091797"/>
            <a:ext cx="1941716" cy="556467"/>
          </a:xfrm>
          <a:prstGeom prst="rect">
            <a:avLst/>
          </a:prstGeom>
        </p:spPr>
      </p:pic>
      <p:pic>
        <p:nvPicPr>
          <p:cNvPr id="23" name="Picture 22">
            <a:extLst>
              <a:ext uri="{FF2B5EF4-FFF2-40B4-BE49-F238E27FC236}">
                <a16:creationId xmlns:a16="http://schemas.microsoft.com/office/drawing/2014/main" id="{2C321AFE-083D-3E4F-8546-A8E96EAEB82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4742" y="6059951"/>
            <a:ext cx="1416460" cy="664595"/>
          </a:xfrm>
          <a:prstGeom prst="rect">
            <a:avLst/>
          </a:prstGeom>
        </p:spPr>
      </p:pic>
      <p:pic>
        <p:nvPicPr>
          <p:cNvPr id="24" name="Picture 2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290787" y="5936847"/>
            <a:ext cx="787699" cy="787699"/>
          </a:xfrm>
          <a:prstGeom prst="rect">
            <a:avLst/>
          </a:prstGeom>
        </p:spPr>
      </p:pic>
      <p:pic>
        <p:nvPicPr>
          <p:cNvPr id="2" name="Picture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032340" y="1598669"/>
            <a:ext cx="3304592" cy="3304592"/>
          </a:xfrm>
          <a:prstGeom prst="rect">
            <a:avLst/>
          </a:prstGeom>
        </p:spPr>
      </p:pic>
    </p:spTree>
    <p:extLst>
      <p:ext uri="{BB962C8B-B14F-4D97-AF65-F5344CB8AC3E}">
        <p14:creationId xmlns:p14="http://schemas.microsoft.com/office/powerpoint/2010/main" val="3806731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3798277"/>
            <a:ext cx="12192001" cy="3059723"/>
          </a:xfrm>
          <a:prstGeom prst="rect">
            <a:avLst/>
          </a:prstGeom>
          <a:solidFill>
            <a:srgbClr val="CA8BC4"/>
          </a:solidFill>
          <a:ln>
            <a:solidFill>
              <a:srgbClr val="CA8B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cs typeface="Arial" panose="020B0604020202020204" pitchFamily="34" charset="0"/>
            </a:endParaRPr>
          </a:p>
        </p:txBody>
      </p:sp>
      <p:sp>
        <p:nvSpPr>
          <p:cNvPr id="6" name="Rectangle 2"/>
          <p:cNvSpPr>
            <a:spLocks noChangeArrowheads="1"/>
          </p:cNvSpPr>
          <p:nvPr/>
        </p:nvSpPr>
        <p:spPr bwMode="auto">
          <a:xfrm flipH="1">
            <a:off x="371788" y="1362603"/>
            <a:ext cx="11442259"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IE" sz="2400" dirty="0">
                <a:latin typeface="Arial" panose="020B0604020202020204" pitchFamily="34" charset="0"/>
                <a:cs typeface="Arial" panose="020B0604020202020204" pitchFamily="34" charset="0"/>
              </a:rPr>
              <a:t>This World Alzheimer's Month (WAM), the Dementia: Understand Together campaign is encouraging people and organisations to take simple actions to help raise awareness of dementia and the things we can do to improve and maintain our brain health.</a:t>
            </a:r>
          </a:p>
          <a:p>
            <a:pPr lvl="0" eaLnBrk="0" fontAlgn="base" hangingPunct="0">
              <a:spcBef>
                <a:spcPct val="0"/>
              </a:spcBef>
              <a:spcAft>
                <a:spcPct val="0"/>
              </a:spcAft>
            </a:pPr>
            <a:endParaRPr kumimoji="0" lang="en-US" sz="1200" b="1" i="0" u="none" strike="noStrike" cap="none" normalizeH="0" baseline="0" dirty="0" smtClean="0">
              <a:ln>
                <a:noFill/>
              </a:ln>
              <a:effectLst/>
              <a:latin typeface="Arial" panose="020B0604020202020204" pitchFamily="34" charset="0"/>
              <a:ea typeface="Calibri" pitchFamily="34" charset="0"/>
              <a:cs typeface="Arial" panose="020B0604020202020204" pitchFamily="34" charset="0"/>
            </a:endParaRPr>
          </a:p>
          <a:p>
            <a:pPr lvl="0" eaLnBrk="0" fontAlgn="base" hangingPunct="0">
              <a:spcBef>
                <a:spcPct val="0"/>
              </a:spcBef>
              <a:spcAft>
                <a:spcPct val="0"/>
              </a:spcAft>
            </a:pPr>
            <a:r>
              <a:rPr kumimoji="0" lang="en-US" sz="2400" b="1" i="0" u="none" strike="noStrike" cap="none" normalizeH="0" baseline="0" dirty="0" smtClean="0">
                <a:ln>
                  <a:noFill/>
                </a:ln>
                <a:effectLst/>
                <a:latin typeface="Arial" panose="020B0604020202020204" pitchFamily="34" charset="0"/>
                <a:ea typeface="Calibri" pitchFamily="34" charset="0"/>
                <a:cs typeface="Arial" panose="020B0604020202020204" pitchFamily="34" charset="0"/>
              </a:rPr>
              <a:t>The theme for WAM this year is “</a:t>
            </a:r>
            <a:r>
              <a:rPr kumimoji="0" lang="en-US" sz="2400" b="1" i="1" u="none" strike="noStrike" cap="none" normalizeH="0" baseline="0" dirty="0" smtClean="0">
                <a:ln>
                  <a:noFill/>
                </a:ln>
                <a:effectLst/>
                <a:latin typeface="Arial" panose="020B0604020202020204" pitchFamily="34" charset="0"/>
                <a:ea typeface="Calibri" pitchFamily="34" charset="0"/>
                <a:cs typeface="Arial" panose="020B0604020202020204" pitchFamily="34" charset="0"/>
              </a:rPr>
              <a:t>Never too early, never too late”</a:t>
            </a:r>
            <a:r>
              <a:rPr lang="en-US" sz="2400" b="1" dirty="0" smtClean="0">
                <a:latin typeface="Arial" panose="020B0604020202020204" pitchFamily="34" charset="0"/>
                <a:ea typeface="Calibri" pitchFamily="34" charset="0"/>
                <a:cs typeface="Arial" panose="020B0604020202020204" pitchFamily="34" charset="0"/>
              </a:rPr>
              <a:t> with a focus on </a:t>
            </a:r>
            <a:r>
              <a:rPr lang="en-IE" sz="2400" b="1" dirty="0">
                <a:latin typeface="Arial" panose="020B0604020202020204" pitchFamily="34" charset="0"/>
                <a:ea typeface="Calibri" pitchFamily="34" charset="0"/>
                <a:cs typeface="Arial" panose="020B0604020202020204" pitchFamily="34" charset="0"/>
              </a:rPr>
              <a:t>risk factors and risk </a:t>
            </a:r>
            <a:r>
              <a:rPr lang="en-IE" sz="2400" b="1" dirty="0" smtClean="0">
                <a:latin typeface="Arial" panose="020B0604020202020204" pitchFamily="34" charset="0"/>
                <a:ea typeface="Calibri" pitchFamily="34" charset="0"/>
                <a:cs typeface="Arial" panose="020B0604020202020204" pitchFamily="34" charset="0"/>
              </a:rPr>
              <a:t>reduction</a:t>
            </a:r>
            <a:r>
              <a:rPr kumimoji="0" lang="en-US" sz="2400" b="1" i="0" u="none" strike="noStrike" cap="none" normalizeH="0" dirty="0" smtClean="0">
                <a:ln>
                  <a:noFill/>
                </a:ln>
                <a:effectLst/>
                <a:latin typeface="Arial" panose="020B0604020202020204" pitchFamily="34" charset="0"/>
                <a:ea typeface="Calibri" pitchFamily="34" charset="0"/>
                <a:cs typeface="Arial" panose="020B0604020202020204" pitchFamily="34" charset="0"/>
              </a:rPr>
              <a:t>.</a:t>
            </a:r>
          </a:p>
          <a:p>
            <a:pPr lvl="0" eaLnBrk="0" fontAlgn="base" hangingPunct="0">
              <a:spcBef>
                <a:spcPct val="0"/>
              </a:spcBef>
              <a:spcAft>
                <a:spcPct val="0"/>
              </a:spcAft>
            </a:pPr>
            <a:endParaRPr lang="en-IE" dirty="0" smtClean="0">
              <a:latin typeface="Arial" panose="020B0604020202020204" pitchFamily="34" charset="0"/>
              <a:ea typeface="Calibri" pitchFamily="34" charset="0"/>
              <a:cs typeface="Arial" panose="020B0604020202020204" pitchFamily="34" charset="0"/>
            </a:endParaRPr>
          </a:p>
          <a:p>
            <a:pPr lvl="0" eaLnBrk="0" fontAlgn="base" hangingPunct="0">
              <a:spcBef>
                <a:spcPct val="0"/>
              </a:spcBef>
              <a:spcAft>
                <a:spcPct val="0"/>
              </a:spcAft>
            </a:pPr>
            <a:r>
              <a:rPr lang="en-IE" sz="2400" dirty="0" smtClean="0">
                <a:latin typeface="Arial" panose="020B0604020202020204" pitchFamily="34" charset="0"/>
                <a:ea typeface="Calibri" pitchFamily="34" charset="0"/>
                <a:cs typeface="Arial" panose="020B0604020202020204" pitchFamily="34" charset="0"/>
              </a:rPr>
              <a:t>With the number of people living with dementia set to more than double by 2045, it has never been more important to recognise the risk factors associated with dementia and take proactive steps towards risk reduction. Through promoting brain health we hope to emphasise how by keeping our brain healthy we can delay and potentially prevent the onset of dementia, and encourage greater wellbeing for those with a diagnosis.  </a:t>
            </a:r>
          </a:p>
          <a:p>
            <a:pPr algn="ctr" eaLnBrk="0" fontAlgn="base" hangingPunct="0">
              <a:spcBef>
                <a:spcPct val="0"/>
              </a:spcBef>
              <a:spcAft>
                <a:spcPct val="0"/>
              </a:spcAft>
            </a:pPr>
            <a:r>
              <a:rPr lang="en-US" sz="2400" b="1" dirty="0" smtClean="0">
                <a:solidFill>
                  <a:schemeClr val="bg1"/>
                </a:solidFill>
                <a:latin typeface="Arial" panose="020B0604020202020204" pitchFamily="34" charset="0"/>
                <a:ea typeface="Calibri" pitchFamily="34" charset="0"/>
                <a:cs typeface="Arial" panose="020B0604020202020204" pitchFamily="34" charset="0"/>
                <a:hlinkClick r:id="rId2"/>
              </a:rPr>
              <a:t>www.understandtogether.ie/get-involved</a:t>
            </a:r>
            <a:r>
              <a:rPr lang="en-US" sz="2400" b="1" dirty="0" smtClean="0">
                <a:solidFill>
                  <a:schemeClr val="bg1"/>
                </a:solidFill>
                <a:latin typeface="Arial" panose="020B0604020202020204" pitchFamily="34" charset="0"/>
                <a:ea typeface="Calibri" pitchFamily="34" charset="0"/>
                <a:cs typeface="Arial" panose="020B0604020202020204" pitchFamily="34" charset="0"/>
              </a:rPr>
              <a:t> </a:t>
            </a:r>
            <a:endParaRPr lang="en-US" sz="2400" b="1" dirty="0">
              <a:solidFill>
                <a:schemeClr val="bg1"/>
              </a:solidFill>
              <a:latin typeface="Arial" panose="020B0604020202020204" pitchFamily="34" charset="0"/>
              <a:ea typeface="Calibri" pitchFamily="34" charset="0"/>
              <a:cs typeface="Arial" panose="020B0604020202020204" pitchFamily="34" charset="0"/>
            </a:endParaRPr>
          </a:p>
        </p:txBody>
      </p:sp>
      <p:sp>
        <p:nvSpPr>
          <p:cNvPr id="8" name="Freeform 7">
            <a:extLst>
              <a:ext uri="{FF2B5EF4-FFF2-40B4-BE49-F238E27FC236}">
                <a16:creationId xmlns:a16="http://schemas.microsoft.com/office/drawing/2014/main" id="{17A002BD-12F3-7044-9406-D256C2773D4D}"/>
              </a:ext>
            </a:extLst>
          </p:cNvPr>
          <p:cNvSpPr/>
          <p:nvPr/>
        </p:nvSpPr>
        <p:spPr>
          <a:xfrm>
            <a:off x="-2" y="169889"/>
            <a:ext cx="7980219" cy="1176686"/>
          </a:xfrm>
          <a:custGeom>
            <a:avLst/>
            <a:gdLst>
              <a:gd name="connsiteX0" fmla="*/ 0 w 5471419"/>
              <a:gd name="connsiteY0" fmla="*/ 0 h 1444812"/>
              <a:gd name="connsiteX1" fmla="*/ 4749013 w 5471419"/>
              <a:gd name="connsiteY1" fmla="*/ 0 h 1444812"/>
              <a:gd name="connsiteX2" fmla="*/ 5471419 w 5471419"/>
              <a:gd name="connsiteY2" fmla="*/ 722406 h 1444812"/>
              <a:gd name="connsiteX3" fmla="*/ 5471418 w 5471419"/>
              <a:gd name="connsiteY3" fmla="*/ 722406 h 1444812"/>
              <a:gd name="connsiteX4" fmla="*/ 4749012 w 5471419"/>
              <a:gd name="connsiteY4" fmla="*/ 1444812 h 1444812"/>
              <a:gd name="connsiteX5" fmla="*/ 0 w 5471419"/>
              <a:gd name="connsiteY5" fmla="*/ 1444811 h 1444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71419" h="1444812">
                <a:moveTo>
                  <a:pt x="0" y="0"/>
                </a:moveTo>
                <a:lnTo>
                  <a:pt x="4749013" y="0"/>
                </a:lnTo>
                <a:cubicBezTo>
                  <a:pt x="5147987" y="0"/>
                  <a:pt x="5471419" y="323432"/>
                  <a:pt x="5471419" y="722406"/>
                </a:cubicBezTo>
                <a:lnTo>
                  <a:pt x="5471418" y="722406"/>
                </a:lnTo>
                <a:cubicBezTo>
                  <a:pt x="5471418" y="1121380"/>
                  <a:pt x="5147986" y="1444812"/>
                  <a:pt x="4749012" y="1444812"/>
                </a:cubicBezTo>
                <a:lnTo>
                  <a:pt x="0" y="1444811"/>
                </a:lnTo>
                <a:close/>
              </a:path>
            </a:pathLst>
          </a:custGeom>
          <a:solidFill>
            <a:srgbClr val="25C3F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panose="020B0604020202020204" pitchFamily="34" charset="0"/>
              <a:cs typeface="Arial" panose="020B0604020202020204" pitchFamily="34" charset="0"/>
            </a:endParaRPr>
          </a:p>
        </p:txBody>
      </p:sp>
      <p:sp>
        <p:nvSpPr>
          <p:cNvPr id="7" name="Rectangle 6"/>
          <p:cNvSpPr/>
          <p:nvPr/>
        </p:nvSpPr>
        <p:spPr>
          <a:xfrm>
            <a:off x="194331" y="527399"/>
            <a:ext cx="8931381" cy="461665"/>
          </a:xfrm>
          <a:prstGeom prst="rect">
            <a:avLst/>
          </a:prstGeom>
        </p:spPr>
        <p:txBody>
          <a:bodyPr wrap="square">
            <a:spAutoFit/>
          </a:bodyPr>
          <a:lstStyle/>
          <a:p>
            <a:r>
              <a:rPr lang="en-IE" sz="2400" b="1" dirty="0" smtClean="0">
                <a:solidFill>
                  <a:schemeClr val="bg1"/>
                </a:solidFill>
                <a:latin typeface="Arial" panose="020B0604020202020204" pitchFamily="34" charset="0"/>
                <a:ea typeface="Calibri" pitchFamily="34" charset="0"/>
                <a:cs typeface="Arial" panose="020B0604020202020204" pitchFamily="34" charset="0"/>
              </a:rPr>
              <a:t>WAM </a:t>
            </a:r>
            <a:r>
              <a:rPr lang="en-IE" sz="2400" dirty="0" smtClean="0">
                <a:solidFill>
                  <a:schemeClr val="bg1"/>
                </a:solidFill>
                <a:latin typeface="Arial" panose="020B0604020202020204" pitchFamily="34" charset="0"/>
                <a:ea typeface="Calibri" pitchFamily="34" charset="0"/>
                <a:cs typeface="Arial" panose="020B0604020202020204" pitchFamily="34" charset="0"/>
              </a:rPr>
              <a:t>takes </a:t>
            </a:r>
            <a:r>
              <a:rPr lang="en-IE" sz="2400" dirty="0">
                <a:solidFill>
                  <a:schemeClr val="bg1"/>
                </a:solidFill>
                <a:latin typeface="Arial" panose="020B0604020202020204" pitchFamily="34" charset="0"/>
                <a:ea typeface="Calibri" pitchFamily="34" charset="0"/>
                <a:cs typeface="Arial" panose="020B0604020202020204" pitchFamily="34" charset="0"/>
              </a:rPr>
              <a:t>place from the </a:t>
            </a:r>
            <a:r>
              <a:rPr lang="en-IE" sz="2400" dirty="0" smtClean="0">
                <a:solidFill>
                  <a:schemeClr val="bg1"/>
                </a:solidFill>
                <a:latin typeface="Arial" panose="020B0604020202020204" pitchFamily="34" charset="0"/>
                <a:ea typeface="Calibri" pitchFamily="34" charset="0"/>
                <a:cs typeface="Arial" panose="020B0604020202020204" pitchFamily="34" charset="0"/>
              </a:rPr>
              <a:t>1</a:t>
            </a:r>
            <a:r>
              <a:rPr lang="en-IE" sz="2400" baseline="30000" dirty="0" smtClean="0">
                <a:solidFill>
                  <a:schemeClr val="bg1"/>
                </a:solidFill>
                <a:latin typeface="Arial" panose="020B0604020202020204" pitchFamily="34" charset="0"/>
                <a:ea typeface="Calibri" pitchFamily="34" charset="0"/>
                <a:cs typeface="Arial" panose="020B0604020202020204" pitchFamily="34" charset="0"/>
              </a:rPr>
              <a:t>st</a:t>
            </a:r>
            <a:r>
              <a:rPr lang="en-IE" sz="2400" dirty="0" smtClean="0">
                <a:solidFill>
                  <a:schemeClr val="bg1"/>
                </a:solidFill>
                <a:latin typeface="Arial" panose="020B0604020202020204" pitchFamily="34" charset="0"/>
                <a:ea typeface="Calibri" pitchFamily="34" charset="0"/>
                <a:cs typeface="Arial" panose="020B0604020202020204" pitchFamily="34" charset="0"/>
              </a:rPr>
              <a:t> – 30</a:t>
            </a:r>
            <a:r>
              <a:rPr lang="en-IE" sz="2400" baseline="30000" dirty="0" smtClean="0">
                <a:solidFill>
                  <a:schemeClr val="bg1"/>
                </a:solidFill>
                <a:latin typeface="Arial" panose="020B0604020202020204" pitchFamily="34" charset="0"/>
                <a:ea typeface="Calibri" pitchFamily="34" charset="0"/>
                <a:cs typeface="Arial" panose="020B0604020202020204" pitchFamily="34" charset="0"/>
              </a:rPr>
              <a:t>th</a:t>
            </a:r>
            <a:r>
              <a:rPr lang="en-IE" sz="2400" dirty="0" smtClean="0">
                <a:solidFill>
                  <a:schemeClr val="bg1"/>
                </a:solidFill>
                <a:latin typeface="Arial" panose="020B0604020202020204" pitchFamily="34" charset="0"/>
                <a:ea typeface="Calibri" pitchFamily="34" charset="0"/>
                <a:cs typeface="Arial" panose="020B0604020202020204" pitchFamily="34" charset="0"/>
              </a:rPr>
              <a:t> of September 2023</a:t>
            </a:r>
            <a:endParaRPr lang="en-IE" sz="2400" dirty="0">
              <a:solidFill>
                <a:schemeClr val="bg1"/>
              </a:solidFill>
              <a:latin typeface="Arial" panose="020B0604020202020204" pitchFamily="34" charset="0"/>
              <a:ea typeface="Calibri" pitchFamily="34" charset="0"/>
              <a:cs typeface="Arial" panose="020B0604020202020204" pitchFamily="34" charset="0"/>
            </a:endParaRPr>
          </a:p>
        </p:txBody>
      </p:sp>
    </p:spTree>
    <p:extLst>
      <p:ext uri="{BB962C8B-B14F-4D97-AF65-F5344CB8AC3E}">
        <p14:creationId xmlns:p14="http://schemas.microsoft.com/office/powerpoint/2010/main" val="1315757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17A002BD-12F3-7044-9406-D256C2773D4D}"/>
              </a:ext>
            </a:extLst>
          </p:cNvPr>
          <p:cNvSpPr/>
          <p:nvPr/>
        </p:nvSpPr>
        <p:spPr>
          <a:xfrm>
            <a:off x="2944" y="135414"/>
            <a:ext cx="7470648" cy="714978"/>
          </a:xfrm>
          <a:custGeom>
            <a:avLst/>
            <a:gdLst>
              <a:gd name="connsiteX0" fmla="*/ 0 w 5471419"/>
              <a:gd name="connsiteY0" fmla="*/ 0 h 1444812"/>
              <a:gd name="connsiteX1" fmla="*/ 4749013 w 5471419"/>
              <a:gd name="connsiteY1" fmla="*/ 0 h 1444812"/>
              <a:gd name="connsiteX2" fmla="*/ 5471419 w 5471419"/>
              <a:gd name="connsiteY2" fmla="*/ 722406 h 1444812"/>
              <a:gd name="connsiteX3" fmla="*/ 5471418 w 5471419"/>
              <a:gd name="connsiteY3" fmla="*/ 722406 h 1444812"/>
              <a:gd name="connsiteX4" fmla="*/ 4749012 w 5471419"/>
              <a:gd name="connsiteY4" fmla="*/ 1444812 h 1444812"/>
              <a:gd name="connsiteX5" fmla="*/ 0 w 5471419"/>
              <a:gd name="connsiteY5" fmla="*/ 1444811 h 1444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71419" h="1444812">
                <a:moveTo>
                  <a:pt x="0" y="0"/>
                </a:moveTo>
                <a:lnTo>
                  <a:pt x="4749013" y="0"/>
                </a:lnTo>
                <a:cubicBezTo>
                  <a:pt x="5147987" y="0"/>
                  <a:pt x="5471419" y="323432"/>
                  <a:pt x="5471419" y="722406"/>
                </a:cubicBezTo>
                <a:lnTo>
                  <a:pt x="5471418" y="722406"/>
                </a:lnTo>
                <a:cubicBezTo>
                  <a:pt x="5471418" y="1121380"/>
                  <a:pt x="5147986" y="1444812"/>
                  <a:pt x="4749012" y="1444812"/>
                </a:cubicBezTo>
                <a:lnTo>
                  <a:pt x="0" y="1444811"/>
                </a:lnTo>
                <a:close/>
              </a:path>
            </a:pathLst>
          </a:custGeom>
          <a:solidFill>
            <a:srgbClr val="25C3F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63C0F229-4F6E-4922-BD21-7A9025D01C1B}"/>
              </a:ext>
            </a:extLst>
          </p:cNvPr>
          <p:cNvSpPr txBox="1"/>
          <p:nvPr/>
        </p:nvSpPr>
        <p:spPr>
          <a:xfrm>
            <a:off x="331491" y="977048"/>
            <a:ext cx="11675515" cy="1815882"/>
          </a:xfrm>
          <a:prstGeom prst="rect">
            <a:avLst/>
          </a:prstGeom>
          <a:noFill/>
        </p:spPr>
        <p:txBody>
          <a:bodyPr wrap="square">
            <a:spAutoFit/>
          </a:bodyPr>
          <a:lstStyle/>
          <a:p>
            <a:r>
              <a:rPr lang="en-US" sz="1400" dirty="0" smtClean="0">
                <a:latin typeface="Arial" panose="020B0604020202020204" pitchFamily="34" charset="0"/>
                <a:ea typeface="Calibri" pitchFamily="34" charset="0"/>
                <a:cs typeface="Arial" panose="020B0604020202020204" pitchFamily="34" charset="0"/>
              </a:rPr>
              <a:t>We would appreciate your support to help </a:t>
            </a:r>
            <a:r>
              <a:rPr lang="en-US" sz="1400" dirty="0">
                <a:latin typeface="Arial" panose="020B0604020202020204" pitchFamily="34" charset="0"/>
                <a:ea typeface="Calibri" pitchFamily="34" charset="0"/>
                <a:cs typeface="Arial" panose="020B0604020202020204" pitchFamily="34" charset="0"/>
              </a:rPr>
              <a:t>us raise awareness </a:t>
            </a:r>
            <a:r>
              <a:rPr lang="en-US" sz="1400" dirty="0" smtClean="0">
                <a:latin typeface="Arial" panose="020B0604020202020204" pitchFamily="34" charset="0"/>
                <a:ea typeface="Calibri" pitchFamily="34" charset="0"/>
                <a:cs typeface="Arial" panose="020B0604020202020204" pitchFamily="34" charset="0"/>
              </a:rPr>
              <a:t>throughout </a:t>
            </a:r>
            <a:r>
              <a:rPr lang="en-US" sz="1400" dirty="0">
                <a:latin typeface="Arial" panose="020B0604020202020204" pitchFamily="34" charset="0"/>
                <a:ea typeface="Calibri" pitchFamily="34" charset="0"/>
                <a:cs typeface="Arial" panose="020B0604020202020204" pitchFamily="34" charset="0"/>
              </a:rPr>
              <a:t>the </a:t>
            </a:r>
            <a:r>
              <a:rPr lang="en-US" sz="1400" dirty="0" smtClean="0">
                <a:latin typeface="Arial" panose="020B0604020202020204" pitchFamily="34" charset="0"/>
                <a:ea typeface="Calibri" pitchFamily="34" charset="0"/>
                <a:cs typeface="Arial" panose="020B0604020202020204" pitchFamily="34" charset="0"/>
              </a:rPr>
              <a:t>month b</a:t>
            </a:r>
            <a:r>
              <a:rPr lang="en-US" sz="1400" dirty="0" smtClean="0">
                <a:latin typeface="Arial" panose="020B0604020202020204" pitchFamily="34" charset="0"/>
                <a:cs typeface="Arial" panose="020B0604020202020204" pitchFamily="34" charset="0"/>
              </a:rPr>
              <a:t>y </a:t>
            </a:r>
            <a:r>
              <a:rPr lang="en-US" sz="1400" dirty="0">
                <a:latin typeface="Arial" panose="020B0604020202020204" pitchFamily="34" charset="0"/>
                <a:cs typeface="Arial" panose="020B0604020202020204" pitchFamily="34" charset="0"/>
              </a:rPr>
              <a:t>posting or sharing key </a:t>
            </a:r>
            <a:r>
              <a:rPr lang="en-US" sz="1400" dirty="0" smtClean="0">
                <a:latin typeface="Arial" panose="020B0604020202020204" pitchFamily="34" charset="0"/>
                <a:cs typeface="Arial" panose="020B0604020202020204" pitchFamily="34" charset="0"/>
              </a:rPr>
              <a:t>messages on your own channels.  </a:t>
            </a:r>
          </a:p>
          <a:p>
            <a:endParaRPr lang="en-US" sz="1400" dirty="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We’ve included some templates below which we hope are helpful. Where possible, please include links and hashtags. </a:t>
            </a:r>
          </a:p>
          <a:p>
            <a:r>
              <a:rPr lang="en-US" sz="1400" dirty="0" smtClean="0">
                <a:latin typeface="Arial" panose="020B0604020202020204" pitchFamily="34" charset="0"/>
                <a:cs typeface="Arial" panose="020B0604020202020204" pitchFamily="34" charset="0"/>
              </a:rPr>
              <a:t>Hashtags</a:t>
            </a:r>
            <a:r>
              <a:rPr lang="en-US" sz="1400" dirty="0">
                <a:latin typeface="Arial" panose="020B0604020202020204" pitchFamily="34" charset="0"/>
                <a:cs typeface="Arial" panose="020B0604020202020204" pitchFamily="34" charset="0"/>
              </a:rPr>
              <a:t>: #WorldAlzMonth #</a:t>
            </a:r>
            <a:r>
              <a:rPr lang="en-US" sz="1400" dirty="0" smtClean="0">
                <a:latin typeface="Arial" panose="020B0604020202020204" pitchFamily="34" charset="0"/>
                <a:cs typeface="Arial" panose="020B0604020202020204" pitchFamily="34" charset="0"/>
              </a:rPr>
              <a:t>UnderstandTogether #NeverTooEarly #NeverTooLate #ReduceRiskNow #DementiaInclusiveCommunities </a:t>
            </a:r>
          </a:p>
          <a:p>
            <a:endParaRPr lang="en-US" sz="1400" dirty="0" smtClean="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Please feel free to tag the Understand Together accounts in your own WAM posts and we’ll share/like what we can:</a:t>
            </a:r>
          </a:p>
          <a:p>
            <a:r>
              <a:rPr lang="en-IE" sz="1400" dirty="0" smtClean="0">
                <a:latin typeface="Arial" panose="020B0604020202020204" pitchFamily="34" charset="0"/>
                <a:cs typeface="Arial" panose="020B0604020202020204" pitchFamily="34" charset="0"/>
              </a:rPr>
              <a:t>Facebook: @dementiaunderstandtogether</a:t>
            </a:r>
          </a:p>
          <a:p>
            <a:r>
              <a:rPr lang="en-IE" sz="1400" dirty="0" smtClean="0">
                <a:latin typeface="Arial" panose="020B0604020202020204" pitchFamily="34" charset="0"/>
                <a:cs typeface="Arial" panose="020B0604020202020204" pitchFamily="34" charset="0"/>
              </a:rPr>
              <a:t>Twitter: </a:t>
            </a:r>
            <a:r>
              <a:rPr lang="en-IE" sz="1400" dirty="0">
                <a:latin typeface="Arial" panose="020B0604020202020204" pitchFamily="34" charset="0"/>
                <a:cs typeface="Arial" panose="020B0604020202020204" pitchFamily="34" charset="0"/>
              </a:rPr>
              <a:t>@dementia_office</a:t>
            </a:r>
          </a:p>
        </p:txBody>
      </p:sp>
      <p:sp>
        <p:nvSpPr>
          <p:cNvPr id="12" name="Rectangle 11"/>
          <p:cNvSpPr/>
          <p:nvPr/>
        </p:nvSpPr>
        <p:spPr>
          <a:xfrm>
            <a:off x="230907" y="262070"/>
            <a:ext cx="11604497" cy="461665"/>
          </a:xfrm>
          <a:prstGeom prst="rect">
            <a:avLst/>
          </a:prstGeom>
        </p:spPr>
        <p:txBody>
          <a:bodyPr wrap="square">
            <a:spAutoFit/>
          </a:bodyPr>
          <a:lstStyle/>
          <a:p>
            <a:r>
              <a:rPr lang="en-IE" sz="2400" b="1" dirty="0" smtClean="0">
                <a:solidFill>
                  <a:schemeClr val="bg1"/>
                </a:solidFill>
                <a:latin typeface="Arial" panose="020B0604020202020204" pitchFamily="34" charset="0"/>
                <a:ea typeface="Calibri" pitchFamily="34" charset="0"/>
                <a:cs typeface="Arial" panose="020B0604020202020204" pitchFamily="34" charset="0"/>
              </a:rPr>
              <a:t>Social media posts and key messages </a:t>
            </a:r>
            <a:endParaRPr lang="en-IE" sz="2400" dirty="0">
              <a:solidFill>
                <a:schemeClr val="bg1"/>
              </a:solidFill>
              <a:latin typeface="Arial" panose="020B0604020202020204" pitchFamily="34" charset="0"/>
              <a:ea typeface="Calibri"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512590065"/>
              </p:ext>
            </p:extLst>
          </p:nvPr>
        </p:nvGraphicFramePr>
        <p:xfrm>
          <a:off x="331491" y="2919586"/>
          <a:ext cx="11747733" cy="3528000"/>
        </p:xfrm>
        <a:graphic>
          <a:graphicData uri="http://schemas.openxmlformats.org/drawingml/2006/table">
            <a:tbl>
              <a:tblPr firstRow="1" firstCol="1" bandRow="1">
                <a:tableStyleId>{5C22544A-7EE6-4342-B048-85BDC9FD1C3A}</a:tableStyleId>
              </a:tblPr>
              <a:tblGrid>
                <a:gridCol w="4706853">
                  <a:extLst>
                    <a:ext uri="{9D8B030D-6E8A-4147-A177-3AD203B41FA5}">
                      <a16:colId xmlns:a16="http://schemas.microsoft.com/office/drawing/2014/main" val="2638177054"/>
                    </a:ext>
                  </a:extLst>
                </a:gridCol>
                <a:gridCol w="4663440">
                  <a:extLst>
                    <a:ext uri="{9D8B030D-6E8A-4147-A177-3AD203B41FA5}">
                      <a16:colId xmlns:a16="http://schemas.microsoft.com/office/drawing/2014/main" val="1863165409"/>
                    </a:ext>
                  </a:extLst>
                </a:gridCol>
                <a:gridCol w="2377440">
                  <a:extLst>
                    <a:ext uri="{9D8B030D-6E8A-4147-A177-3AD203B41FA5}">
                      <a16:colId xmlns:a16="http://schemas.microsoft.com/office/drawing/2014/main" val="2265200753"/>
                    </a:ext>
                  </a:extLst>
                </a:gridCol>
              </a:tblGrid>
              <a:tr h="224780">
                <a:tc>
                  <a:txBody>
                    <a:bodyPr/>
                    <a:lstStyle/>
                    <a:p>
                      <a:pPr>
                        <a:lnSpc>
                          <a:spcPct val="107000"/>
                        </a:lnSpc>
                        <a:spcAft>
                          <a:spcPts val="800"/>
                        </a:spcAft>
                      </a:pPr>
                      <a:r>
                        <a:rPr lang="en-IE" sz="1200" dirty="0">
                          <a:effectLst/>
                          <a:latin typeface="Arial" panose="020B0604020202020204" pitchFamily="34" charset="0"/>
                          <a:cs typeface="Arial" panose="020B0604020202020204" pitchFamily="34" charset="0"/>
                        </a:rPr>
                        <a:t>Facebook</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8BC4"/>
                    </a:solidFill>
                  </a:tcPr>
                </a:tc>
                <a:tc>
                  <a:txBody>
                    <a:bodyPr/>
                    <a:lstStyle/>
                    <a:p>
                      <a:pPr>
                        <a:lnSpc>
                          <a:spcPct val="107000"/>
                        </a:lnSpc>
                        <a:spcAft>
                          <a:spcPts val="800"/>
                        </a:spcAft>
                      </a:pPr>
                      <a:r>
                        <a:rPr lang="en-IE" sz="1200" dirty="0">
                          <a:effectLst/>
                          <a:latin typeface="Arial" panose="020B0604020202020204" pitchFamily="34" charset="0"/>
                          <a:cs typeface="Arial" panose="020B0604020202020204" pitchFamily="34" charset="0"/>
                        </a:rPr>
                        <a:t>Twitter</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8BC4"/>
                    </a:solidFill>
                  </a:tcPr>
                </a:tc>
                <a:tc>
                  <a:txBody>
                    <a:bodyPr/>
                    <a:lstStyle/>
                    <a:p>
                      <a:pPr>
                        <a:lnSpc>
                          <a:spcPct val="107000"/>
                        </a:lnSpc>
                        <a:spcAft>
                          <a:spcPts val="800"/>
                        </a:spcAft>
                      </a:pPr>
                      <a:r>
                        <a:rPr lang="en-IE" sz="1200" dirty="0" smtClean="0">
                          <a:effectLst/>
                          <a:latin typeface="Arial" panose="020B0604020202020204" pitchFamily="34" charset="0"/>
                          <a:cs typeface="Arial" panose="020B0604020202020204" pitchFamily="34" charset="0"/>
                        </a:rPr>
                        <a:t>Image</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8BC4"/>
                    </a:solidFill>
                  </a:tcPr>
                </a:tc>
                <a:extLst>
                  <a:ext uri="{0D108BD9-81ED-4DB2-BD59-A6C34878D82A}">
                    <a16:rowId xmlns:a16="http://schemas.microsoft.com/office/drawing/2014/main" val="704803235"/>
                  </a:ext>
                </a:extLst>
              </a:tr>
              <a:tr h="1693776">
                <a:tc>
                  <a:txBody>
                    <a:bodyPr/>
                    <a:lstStyle/>
                    <a:p>
                      <a:pPr>
                        <a:lnSpc>
                          <a:spcPct val="107000"/>
                        </a:lnSpc>
                        <a:spcAft>
                          <a:spcPts val="800"/>
                        </a:spcAft>
                      </a:pPr>
                      <a:r>
                        <a:rPr lang="en-IE" sz="1200" b="0" dirty="0">
                          <a:solidFill>
                            <a:schemeClr val="tx1"/>
                          </a:solidFill>
                          <a:effectLst/>
                          <a:latin typeface="Arial" panose="020B0604020202020204" pitchFamily="34" charset="0"/>
                          <a:cs typeface="Arial" panose="020B0604020202020204" pitchFamily="34" charset="0"/>
                        </a:rPr>
                        <a:t>September is #WorldAlzheimersMonth It's never too early or too late to take action to </a:t>
                      </a:r>
                      <a:r>
                        <a:rPr lang="en-IE" sz="1200" b="0" dirty="0" smtClean="0">
                          <a:solidFill>
                            <a:schemeClr val="tx1"/>
                          </a:solidFill>
                          <a:effectLst/>
                          <a:latin typeface="Arial" panose="020B0604020202020204" pitchFamily="34" charset="0"/>
                          <a:cs typeface="Arial" panose="020B0604020202020204" pitchFamily="34" charset="0"/>
                        </a:rPr>
                        <a:t>look after your brain health. Join us</a:t>
                      </a:r>
                      <a:r>
                        <a:rPr lang="en-IE" sz="1200" b="0" baseline="0" dirty="0" smtClean="0">
                          <a:solidFill>
                            <a:schemeClr val="tx1"/>
                          </a:solidFill>
                          <a:effectLst/>
                          <a:latin typeface="Arial" panose="020B0604020202020204" pitchFamily="34" charset="0"/>
                          <a:cs typeface="Arial" panose="020B0604020202020204" pitchFamily="34" charset="0"/>
                        </a:rPr>
                        <a:t> to raise awareness for dementia and the lifestyle changes that can help reduce your chances of developing it.  </a:t>
                      </a:r>
                    </a:p>
                    <a:p>
                      <a:pPr>
                        <a:lnSpc>
                          <a:spcPct val="107000"/>
                        </a:lnSpc>
                        <a:spcAft>
                          <a:spcPts val="800"/>
                        </a:spcAft>
                      </a:pPr>
                      <a:r>
                        <a:rPr lang="en-IE" sz="1200" b="0" dirty="0" smtClean="0">
                          <a:solidFill>
                            <a:schemeClr val="tx1"/>
                          </a:solidFill>
                          <a:effectLst/>
                          <a:latin typeface="Arial" panose="020B0604020202020204" pitchFamily="34" charset="0"/>
                          <a:cs typeface="Arial" panose="020B0604020202020204" pitchFamily="34" charset="0"/>
                        </a:rPr>
                        <a:t>Discover more ways to boost your brain health: </a:t>
                      </a:r>
                      <a:r>
                        <a:rPr lang="en-IE" sz="1200" b="0" u="sng" dirty="0" smtClean="0">
                          <a:effectLst/>
                          <a:latin typeface="Arial" panose="020B0604020202020204" pitchFamily="34" charset="0"/>
                          <a:cs typeface="Arial" panose="020B0604020202020204" pitchFamily="34" charset="0"/>
                          <a:hlinkClick r:id="rId2"/>
                        </a:rPr>
                        <a:t>www.understandtogether.ie/about-dementia/what-is-dementia/am-i-at-risk-/</a:t>
                      </a:r>
                      <a:r>
                        <a:rPr lang="en-IE" sz="1200" b="0" u="none" baseline="0" dirty="0" smtClean="0">
                          <a:effectLst/>
                          <a:latin typeface="Arial" panose="020B0604020202020204" pitchFamily="34" charset="0"/>
                          <a:cs typeface="Arial" panose="020B0604020202020204" pitchFamily="34" charset="0"/>
                        </a:rPr>
                        <a:t> </a:t>
                      </a:r>
                      <a:r>
                        <a:rPr lang="en-IE" sz="1200" b="0" u="none" baseline="0" dirty="0" smtClean="0">
                          <a:solidFill>
                            <a:schemeClr val="tx1"/>
                          </a:solidFill>
                          <a:effectLst/>
                          <a:latin typeface="Arial" panose="020B0604020202020204" pitchFamily="34" charset="0"/>
                          <a:cs typeface="Arial" panose="020B0604020202020204" pitchFamily="34" charset="0"/>
                        </a:rPr>
                        <a:t>#N</a:t>
                      </a:r>
                      <a:r>
                        <a:rPr lang="en-IE" sz="1200" b="0" dirty="0" smtClean="0">
                          <a:solidFill>
                            <a:schemeClr val="tx1"/>
                          </a:solidFill>
                          <a:effectLst/>
                          <a:latin typeface="Arial" panose="020B0604020202020204" pitchFamily="34" charset="0"/>
                          <a:cs typeface="Arial" panose="020B0604020202020204" pitchFamily="34" charset="0"/>
                        </a:rPr>
                        <a:t>everTooEarly #NeverTooLate #ReduceRiskNow #UnderstandTogether</a:t>
                      </a:r>
                      <a:endPar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IE" sz="1200" dirty="0" smtClean="0">
                          <a:effectLst/>
                          <a:latin typeface="Arial" panose="020B0604020202020204" pitchFamily="34" charset="0"/>
                          <a:cs typeface="Arial" panose="020B0604020202020204" pitchFamily="34" charset="0"/>
                        </a:rPr>
                        <a:t>September is #WorldAlzheimersMonth.</a:t>
                      </a:r>
                      <a:r>
                        <a:rPr lang="en-IE" sz="1200" baseline="0" dirty="0" smtClean="0">
                          <a:effectLst/>
                          <a:latin typeface="Arial" panose="020B0604020202020204" pitchFamily="34" charset="0"/>
                          <a:cs typeface="Arial" panose="020B0604020202020204" pitchFamily="34" charset="0"/>
                        </a:rPr>
                        <a:t> </a:t>
                      </a:r>
                      <a:r>
                        <a:rPr lang="en-IE" sz="1200" dirty="0" smtClean="0">
                          <a:effectLst/>
                          <a:latin typeface="Arial" panose="020B0604020202020204" pitchFamily="34" charset="0"/>
                          <a:cs typeface="Arial" panose="020B0604020202020204" pitchFamily="34" charset="0"/>
                        </a:rPr>
                        <a:t>It's #NeverTooEarly or #NeverTooLate to reduce the risk of developing dementia. There are ways to boost your brain health and to support the health and wellbeing of people with dementia. Learn more: </a:t>
                      </a:r>
                      <a:r>
                        <a:rPr lang="en-IE" sz="1200" dirty="0" smtClean="0">
                          <a:effectLst/>
                          <a:latin typeface="Arial" panose="020B0604020202020204" pitchFamily="34" charset="0"/>
                          <a:cs typeface="Arial" panose="020B0604020202020204" pitchFamily="34" charset="0"/>
                          <a:hlinkClick r:id="rId2"/>
                        </a:rPr>
                        <a:t>www.understandtogether.ie/about-dementia/what-is-dementia/am-i-at-risk-/</a:t>
                      </a:r>
                      <a:r>
                        <a:rPr lang="en-IE" sz="1200" dirty="0" smtClean="0">
                          <a:effectLst/>
                          <a:latin typeface="Arial" panose="020B0604020202020204" pitchFamily="34" charset="0"/>
                          <a:cs typeface="Arial" panose="020B0604020202020204" pitchFamily="34" charset="0"/>
                        </a:rPr>
                        <a:t> #UnderstandTogether</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IE" sz="1200" dirty="0" smtClean="0">
                          <a:effectLst/>
                          <a:latin typeface="Arial" panose="020B0604020202020204" pitchFamily="34" charset="0"/>
                          <a:ea typeface="Calibri" panose="020F0502020204030204" pitchFamily="34" charset="0"/>
                          <a:cs typeface="Arial" panose="020B0604020202020204" pitchFamily="34" charset="0"/>
                        </a:rPr>
                        <a:t>WAM23</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0528656"/>
                  </a:ext>
                </a:extLst>
              </a:tr>
              <a:tr h="1609444">
                <a:tc>
                  <a:txBody>
                    <a:bodyPr/>
                    <a:lstStyle/>
                    <a:p>
                      <a:pPr>
                        <a:lnSpc>
                          <a:spcPct val="107000"/>
                        </a:lnSpc>
                        <a:spcAft>
                          <a:spcPts val="800"/>
                        </a:spcAft>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Physical activity is important for brain health and exercise has been shown to reduce the risk of dementia. </a:t>
                      </a:r>
                    </a:p>
                    <a:p>
                      <a:pPr>
                        <a:lnSpc>
                          <a:spcPct val="107000"/>
                        </a:lnSpc>
                        <a:spcAft>
                          <a:spcPts val="800"/>
                        </a:spcAft>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It’s never too early, or too late to get active. Adults should aim to include 150 minutes of physical activity in their week, this equates to a brisk 30-minute walk, five days a week. A brisk walk should raise your heart rate but not leave you breathless.</a:t>
                      </a:r>
                    </a:p>
                    <a:p>
                      <a:pPr>
                        <a:lnSpc>
                          <a:spcPct val="107000"/>
                        </a:lnSpc>
                        <a:spcAft>
                          <a:spcPts val="800"/>
                        </a:spcAft>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#WorldAlzheimersMonth #ReduceRiskNow #UnderstandTogether</a:t>
                      </a: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IE" sz="1200" u="none"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Physical activity is important for brain health and has been shown to reduce the risk of dementia. It’s #NeverTooEarly, or too late to get active. Adults should aim for 150 minutes of exercise a week, this equates to a brisk 30min walk, 5 days a week #WAM #UnderstandTogether</a:t>
                      </a: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IE" sz="1200" dirty="0" smtClean="0">
                          <a:effectLst/>
                          <a:latin typeface="Arial" panose="020B0604020202020204" pitchFamily="34" charset="0"/>
                          <a:ea typeface="Calibri" panose="020F0502020204030204" pitchFamily="34" charset="0"/>
                          <a:cs typeface="Arial" panose="020B0604020202020204" pitchFamily="34" charset="0"/>
                        </a:rPr>
                        <a:t>Exercise </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6240184"/>
                  </a:ext>
                </a:extLst>
              </a:tr>
            </a:tbl>
          </a:graphicData>
        </a:graphic>
      </p:graphicFrame>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2448" y="3199466"/>
            <a:ext cx="1564558" cy="1564558"/>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2448" y="4890680"/>
            <a:ext cx="1564558" cy="1564558"/>
          </a:xfrm>
          <a:prstGeom prst="rect">
            <a:avLst/>
          </a:prstGeom>
        </p:spPr>
      </p:pic>
    </p:spTree>
    <p:extLst>
      <p:ext uri="{BB962C8B-B14F-4D97-AF65-F5344CB8AC3E}">
        <p14:creationId xmlns:p14="http://schemas.microsoft.com/office/powerpoint/2010/main" val="1689283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067880458"/>
              </p:ext>
            </p:extLst>
          </p:nvPr>
        </p:nvGraphicFramePr>
        <p:xfrm>
          <a:off x="346739" y="977048"/>
          <a:ext cx="11705052" cy="5755113"/>
        </p:xfrm>
        <a:graphic>
          <a:graphicData uri="http://schemas.openxmlformats.org/drawingml/2006/table">
            <a:tbl>
              <a:tblPr firstRow="1" firstCol="1" bandRow="1">
                <a:tableStyleId>{5C22544A-7EE6-4342-B048-85BDC9FD1C3A}</a:tableStyleId>
              </a:tblPr>
              <a:tblGrid>
                <a:gridCol w="4682460">
                  <a:extLst>
                    <a:ext uri="{9D8B030D-6E8A-4147-A177-3AD203B41FA5}">
                      <a16:colId xmlns:a16="http://schemas.microsoft.com/office/drawing/2014/main" val="2638177054"/>
                    </a:ext>
                  </a:extLst>
                </a:gridCol>
                <a:gridCol w="4818889">
                  <a:extLst>
                    <a:ext uri="{9D8B030D-6E8A-4147-A177-3AD203B41FA5}">
                      <a16:colId xmlns:a16="http://schemas.microsoft.com/office/drawing/2014/main" val="1863165409"/>
                    </a:ext>
                  </a:extLst>
                </a:gridCol>
                <a:gridCol w="2203703">
                  <a:extLst>
                    <a:ext uri="{9D8B030D-6E8A-4147-A177-3AD203B41FA5}">
                      <a16:colId xmlns:a16="http://schemas.microsoft.com/office/drawing/2014/main" val="2265200753"/>
                    </a:ext>
                  </a:extLst>
                </a:gridCol>
              </a:tblGrid>
              <a:tr h="224424">
                <a:tc>
                  <a:txBody>
                    <a:bodyPr/>
                    <a:lstStyle/>
                    <a:p>
                      <a:pPr>
                        <a:lnSpc>
                          <a:spcPct val="107000"/>
                        </a:lnSpc>
                        <a:spcAft>
                          <a:spcPts val="800"/>
                        </a:spcAft>
                      </a:pPr>
                      <a:r>
                        <a:rPr lang="en-IE" sz="1200" dirty="0">
                          <a:effectLst/>
                          <a:latin typeface="Arial" panose="020B0604020202020204" pitchFamily="34" charset="0"/>
                          <a:cs typeface="Arial" panose="020B0604020202020204" pitchFamily="34" charset="0"/>
                        </a:rPr>
                        <a:t>Facebook</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8BC4"/>
                    </a:solidFill>
                  </a:tcPr>
                </a:tc>
                <a:tc>
                  <a:txBody>
                    <a:bodyPr/>
                    <a:lstStyle/>
                    <a:p>
                      <a:pPr>
                        <a:lnSpc>
                          <a:spcPct val="107000"/>
                        </a:lnSpc>
                        <a:spcAft>
                          <a:spcPts val="800"/>
                        </a:spcAft>
                      </a:pPr>
                      <a:r>
                        <a:rPr lang="en-IE" sz="1200" dirty="0">
                          <a:effectLst/>
                          <a:latin typeface="Arial" panose="020B0604020202020204" pitchFamily="34" charset="0"/>
                          <a:cs typeface="Arial" panose="020B0604020202020204" pitchFamily="34" charset="0"/>
                        </a:rPr>
                        <a:t>Twitter</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8BC4"/>
                    </a:solidFill>
                  </a:tcPr>
                </a:tc>
                <a:tc>
                  <a:txBody>
                    <a:bodyPr/>
                    <a:lstStyle/>
                    <a:p>
                      <a:pPr>
                        <a:lnSpc>
                          <a:spcPct val="107000"/>
                        </a:lnSpc>
                        <a:spcAft>
                          <a:spcPts val="800"/>
                        </a:spcAft>
                      </a:pPr>
                      <a:r>
                        <a:rPr lang="en-IE" sz="1200" dirty="0" smtClean="0">
                          <a:effectLst/>
                          <a:latin typeface="Arial" panose="020B0604020202020204" pitchFamily="34" charset="0"/>
                          <a:cs typeface="Arial" panose="020B0604020202020204" pitchFamily="34" charset="0"/>
                        </a:rPr>
                        <a:t>Image</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8BC4"/>
                    </a:solidFill>
                  </a:tcPr>
                </a:tc>
                <a:extLst>
                  <a:ext uri="{0D108BD9-81ED-4DB2-BD59-A6C34878D82A}">
                    <a16:rowId xmlns:a16="http://schemas.microsoft.com/office/drawing/2014/main" val="704803235"/>
                  </a:ext>
                </a:extLst>
              </a:tr>
              <a:tr h="1887948">
                <a:tc rowSpan="2">
                  <a:txBody>
                    <a:bodyPr/>
                    <a:lstStyle/>
                    <a:p>
                      <a:pPr>
                        <a:lnSpc>
                          <a:spcPct val="107000"/>
                        </a:lnSpc>
                        <a:spcAft>
                          <a:spcPts val="800"/>
                        </a:spcAft>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Did you know that people with hearing loss are more at risk of developing dementia? If you or a loved one have noticed changes to your hearing recently, you should book a hearing test or visit your GP for advice. If needed, using hearing aids may help to reduce the risk. </a:t>
                      </a:r>
                    </a:p>
                    <a:p>
                      <a:pPr>
                        <a:lnSpc>
                          <a:spcPct val="107000"/>
                        </a:lnSpc>
                        <a:spcAft>
                          <a:spcPts val="800"/>
                        </a:spcAft>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It’s never too early or too late to take action to improve your health and wellbeing. Learn more: </a:t>
                      </a:r>
                      <a:r>
                        <a:rPr lang="en-IE" sz="1200" b="0" dirty="0" smtClean="0">
                          <a:effectLst/>
                          <a:latin typeface="Arial" panose="020B0604020202020204" pitchFamily="34" charset="0"/>
                          <a:ea typeface="Calibri" panose="020F0502020204030204" pitchFamily="34" charset="0"/>
                          <a:cs typeface="Arial" panose="020B0604020202020204" pitchFamily="34" charset="0"/>
                          <a:hlinkClick r:id="rId2"/>
                        </a:rPr>
                        <a:t>www.hellobrain.eu/en/brainhealth/project?id=mind-your-hearing</a:t>
                      </a:r>
                      <a:r>
                        <a:rPr lang="en-IE" sz="1200" b="0" dirty="0" smtClean="0">
                          <a:effectLst/>
                          <a:latin typeface="Arial" panose="020B0604020202020204" pitchFamily="34" charset="0"/>
                          <a:ea typeface="Calibri" panose="020F0502020204030204" pitchFamily="34" charset="0"/>
                          <a:cs typeface="Arial" panose="020B0604020202020204" pitchFamily="34" charset="0"/>
                        </a:rPr>
                        <a:t> </a:t>
                      </a:r>
                    </a:p>
                    <a:p>
                      <a:pPr>
                        <a:lnSpc>
                          <a:spcPct val="107000"/>
                        </a:lnSpc>
                        <a:spcAft>
                          <a:spcPts val="800"/>
                        </a:spcAft>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#WorldAlzheimersMonth #NeverTooEarly #NeverTooLate #ReduceRiskNow</a:t>
                      </a: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nSpc>
                          <a:spcPct val="107000"/>
                        </a:lnSpc>
                        <a:spcAft>
                          <a:spcPts val="800"/>
                        </a:spcAft>
                      </a:pPr>
                      <a:r>
                        <a:rPr lang="en-IE" sz="1200" dirty="0" smtClean="0">
                          <a:effectLst/>
                          <a:latin typeface="Arial" panose="020B0604020202020204" pitchFamily="34" charset="0"/>
                          <a:ea typeface="Calibri" panose="020F0502020204030204" pitchFamily="34" charset="0"/>
                          <a:cs typeface="Arial" panose="020B0604020202020204" pitchFamily="34" charset="0"/>
                        </a:rPr>
                        <a:t>Did you know that people with hearing loss are more at risk of developing dementia? If you’ve noticed a change, book a hearing test or visit a GP. If needed, using hearing aids may help reduce the risk. Learn more: </a:t>
                      </a:r>
                      <a:r>
                        <a:rPr lang="en-IE" sz="1200" dirty="0" smtClean="0">
                          <a:effectLst/>
                          <a:latin typeface="Arial" panose="020B0604020202020204" pitchFamily="34" charset="0"/>
                          <a:ea typeface="Calibri" panose="020F0502020204030204" pitchFamily="34" charset="0"/>
                          <a:cs typeface="Arial" panose="020B0604020202020204" pitchFamily="34" charset="0"/>
                          <a:hlinkClick r:id="rId2"/>
                        </a:rPr>
                        <a:t>www.hellobrain.eu/en/brainhealth/project?id=mind-your-hearing</a:t>
                      </a:r>
                      <a:r>
                        <a:rPr lang="en-IE" sz="1200" dirty="0" smtClean="0">
                          <a:effectLst/>
                          <a:latin typeface="Arial" panose="020B0604020202020204" pitchFamily="34" charset="0"/>
                          <a:ea typeface="Calibri" panose="020F0502020204030204" pitchFamily="34" charset="0"/>
                          <a:cs typeface="Arial" panose="020B0604020202020204" pitchFamily="34" charset="0"/>
                        </a:rPr>
                        <a:t> #WorldAlzheimersMonth #UnderstandTogether</a:t>
                      </a: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IE" sz="1200" dirty="0" smtClean="0">
                          <a:effectLst/>
                          <a:latin typeface="Arial" panose="020B0604020202020204" pitchFamily="34" charset="0"/>
                          <a:ea typeface="Calibri" panose="020F0502020204030204" pitchFamily="34" charset="0"/>
                          <a:cs typeface="Arial" panose="020B0604020202020204" pitchFamily="34" charset="0"/>
                        </a:rPr>
                        <a:t>Hearing aid image</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0528656"/>
                  </a:ext>
                </a:extLst>
              </a:tr>
              <a:tr h="343775">
                <a:tc vMerge="1">
                  <a:txBody>
                    <a:bodyPr/>
                    <a:lstStyle/>
                    <a:p>
                      <a:endParaRPr lang="en-IE"/>
                    </a:p>
                  </a:txBody>
                  <a:tcPr/>
                </a:tc>
                <a:tc vMerge="1">
                  <a:txBody>
                    <a:bodyPr/>
                    <a:lstStyle/>
                    <a:p>
                      <a:endParaRPr lang="en-IE"/>
                    </a:p>
                  </a:txBody>
                  <a:tcPr/>
                </a:tc>
                <a:tc rowSpan="2">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IE" sz="1200" dirty="0" smtClean="0">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lang="en-IE" sz="1200" dirty="0" smtClean="0">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lang="en-IE" sz="1200" dirty="0" smtClean="0">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lang="en-IE" sz="1200" dirty="0" smtClean="0">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lang="en-IE" sz="1200" dirty="0" smtClean="0">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IE" sz="1200" dirty="0" smtClean="0">
                          <a:effectLst/>
                          <a:latin typeface="Arial" panose="020B0604020202020204" pitchFamily="34" charset="0"/>
                          <a:ea typeface="Calibri" panose="020F0502020204030204" pitchFamily="34" charset="0"/>
                          <a:cs typeface="Arial" panose="020B0604020202020204" pitchFamily="34" charset="0"/>
                        </a:rPr>
                        <a:t>Community </a:t>
                      </a:r>
                      <a:r>
                        <a:rPr lang="en-IE" sz="1200" dirty="0" smtClean="0">
                          <a:effectLst/>
                          <a:latin typeface="Arial" panose="020B0604020202020204" pitchFamily="34" charset="0"/>
                          <a:ea typeface="Calibri" panose="020F0502020204030204" pitchFamily="34" charset="0"/>
                          <a:cs typeface="Arial" panose="020B0604020202020204" pitchFamily="34" charset="0"/>
                        </a:rPr>
                        <a:t>champion </a:t>
                      </a:r>
                      <a:endParaRPr lang="en-IE" sz="1200" dirty="0" smtClean="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3036102"/>
                  </a:ext>
                </a:extLst>
              </a:tr>
              <a:tr h="1502699">
                <a:tc rowSpan="2">
                  <a:txBody>
                    <a:bodyPr/>
                    <a:lstStyle/>
                    <a:p>
                      <a:pPr>
                        <a:lnSpc>
                          <a:spcPct val="107000"/>
                        </a:lnSpc>
                        <a:spcAft>
                          <a:spcPts val="800"/>
                        </a:spcAft>
                      </a:pPr>
                      <a:r>
                        <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Over 64,000 people </a:t>
                      </a: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are living </a:t>
                      </a:r>
                      <a:r>
                        <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with dementia in Ireland and at least 63% </a:t>
                      </a: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live </a:t>
                      </a:r>
                      <a:r>
                        <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in the community.</a:t>
                      </a:r>
                    </a:p>
                    <a:p>
                      <a:pPr>
                        <a:lnSpc>
                          <a:spcPct val="107000"/>
                        </a:lnSpc>
                        <a:spcAft>
                          <a:spcPts val="800"/>
                        </a:spcAft>
                      </a:pPr>
                      <a:r>
                        <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It’s never too early to start building a dementia inclusive community, and it’s never too late to show you care. Helping people in your community to stay socially connected and active can </a:t>
                      </a: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help slow the progression</a:t>
                      </a:r>
                      <a:r>
                        <a:rPr lang="en-IE" sz="1200" b="0"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of the condition </a:t>
                      </a: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and </a:t>
                      </a:r>
                      <a:r>
                        <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improve outcomes for people </a:t>
                      </a: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affected by dementia. </a:t>
                      </a:r>
                      <a:endPar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Find out more: </a:t>
                      </a:r>
                      <a:r>
                        <a:rPr lang="en-IE" sz="1200" b="0" u="sng" dirty="0" smtClean="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www.understandtogether.ie/get-involved</a:t>
                      </a:r>
                      <a:endPar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#WorldAlzheimersMonth #NeverTooEarly #NeverTooLate #DementiaInclusiveCommunities</a:t>
                      </a: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nSpc>
                          <a:spcPct val="107000"/>
                        </a:lnSpc>
                        <a:spcAft>
                          <a:spcPts val="800"/>
                        </a:spcAft>
                      </a:pPr>
                      <a:r>
                        <a:rPr lang="en-IE" sz="1200" dirty="0" smtClean="0">
                          <a:effectLst/>
                          <a:latin typeface="Arial" panose="020B0604020202020204" pitchFamily="34" charset="0"/>
                          <a:ea typeface="Calibri" panose="020F0502020204030204" pitchFamily="34" charset="0"/>
                          <a:cs typeface="Arial" panose="020B0604020202020204" pitchFamily="34" charset="0"/>
                        </a:rPr>
                        <a:t>Over 64k people have dementia in Ireland. It’s never too early to build dementia inclusive communities, or too late to show you care. Supporting people to stay connected can help slow progression and improve outcomes: </a:t>
                      </a:r>
                      <a:r>
                        <a:rPr lang="en-IE" sz="1200" dirty="0" smtClean="0">
                          <a:effectLst/>
                          <a:latin typeface="Arial" panose="020B0604020202020204" pitchFamily="34" charset="0"/>
                          <a:ea typeface="Calibri" panose="020F0502020204030204" pitchFamily="34" charset="0"/>
                          <a:cs typeface="Arial" panose="020B0604020202020204" pitchFamily="34" charset="0"/>
                          <a:hlinkClick r:id="rId3"/>
                        </a:rPr>
                        <a:t>www.understandtogether.ie/get-involved</a:t>
                      </a:r>
                      <a:r>
                        <a:rPr lang="en-IE" sz="1200" dirty="0" smtClean="0">
                          <a:effectLst/>
                          <a:latin typeface="Arial" panose="020B0604020202020204" pitchFamily="34" charset="0"/>
                          <a:ea typeface="Calibri" panose="020F0502020204030204" pitchFamily="34" charset="0"/>
                          <a:cs typeface="Arial" panose="020B0604020202020204" pitchFamily="34" charset="0"/>
                        </a:rPr>
                        <a:t>  #DementiaInclusiveCommunities #WAM</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nSpc>
                          <a:spcPct val="107000"/>
                        </a:lnSpc>
                        <a:spcAft>
                          <a:spcPts val="800"/>
                        </a:spcAft>
                      </a:pP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1455741"/>
                  </a:ext>
                </a:extLst>
              </a:tr>
              <a:tr h="971949">
                <a:tc vMerge="1">
                  <a:txBody>
                    <a:bodyPr/>
                    <a:lstStyle/>
                    <a:p>
                      <a:endParaRPr lang="en-IE"/>
                    </a:p>
                  </a:txBody>
                  <a:tcPr/>
                </a:tc>
                <a:tc vMerge="1">
                  <a:txBody>
                    <a:bodyPr/>
                    <a:lstStyle/>
                    <a:p>
                      <a:endParaRPr lang="en-IE"/>
                    </a:p>
                  </a:txBody>
                  <a:tcPr/>
                </a:tc>
                <a:tc rowSpan="2">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IE" sz="1200" dirty="0" smtClean="0">
                          <a:effectLst/>
                          <a:latin typeface="Arial" panose="020B0604020202020204" pitchFamily="34" charset="0"/>
                          <a:ea typeface="Calibri" panose="020F0502020204030204" pitchFamily="34" charset="0"/>
                          <a:cs typeface="Arial" panose="020B0604020202020204" pitchFamily="34" charset="0"/>
                        </a:rPr>
                        <a:t>ASI</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5592860"/>
                  </a:ext>
                </a:extLst>
              </a:tr>
              <a:tr h="824318">
                <a:tc>
                  <a:txBody>
                    <a:bodyPr/>
                    <a:lstStyle/>
                    <a:p>
                      <a:pPr>
                        <a:lnSpc>
                          <a:spcPct val="107000"/>
                        </a:lnSpc>
                        <a:spcAft>
                          <a:spcPts val="800"/>
                        </a:spcAft>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The Alzheimer’s Society of Ireland will be sharing a helpful calendar of activities taking place across the county and online during #WorldAlzheimersMonth Find out more and sign up for local and national events at: </a:t>
                      </a:r>
                      <a:r>
                        <a:rPr lang="en-IE" sz="1200" b="0" dirty="0" smtClean="0">
                          <a:solidFill>
                            <a:srgbClr val="FF0000"/>
                          </a:solidFill>
                          <a:effectLst/>
                          <a:latin typeface="Arial" panose="020B0604020202020204" pitchFamily="34" charset="0"/>
                          <a:ea typeface="Calibri" panose="020F0502020204030204" pitchFamily="34" charset="0"/>
                          <a:cs typeface="Arial" panose="020B0604020202020204" pitchFamily="34" charset="0"/>
                          <a:hlinkClick r:id="rId4"/>
                        </a:rPr>
                        <a:t>https://alzheimer.ie/</a:t>
                      </a:r>
                      <a:r>
                        <a:rPr lang="en-IE" sz="1200" b="0" dirty="0" smtClean="0">
                          <a:solidFill>
                            <a:srgbClr val="FF0000"/>
                          </a:solidFill>
                          <a:effectLst/>
                          <a:latin typeface="Arial" panose="020B0604020202020204" pitchFamily="34" charset="0"/>
                          <a:ea typeface="Calibri" panose="020F0502020204030204" pitchFamily="34" charset="0"/>
                          <a:cs typeface="Arial" panose="020B0604020202020204" pitchFamily="34" charset="0"/>
                        </a:rPr>
                        <a:t> </a:t>
                      </a:r>
                      <a:endParaRPr lang="en-IE" sz="1200" b="0" dirty="0">
                        <a:effectLst/>
                        <a:latin typeface="Arial" panose="020B0604020202020204" pitchFamily="34" charset="0"/>
                        <a:ea typeface="Calibri" panose="020F0502020204030204" pitchFamily="34" charset="0"/>
                        <a:cs typeface="Arial" panose="020B0604020202020204" pitchFamily="34" charset="0"/>
                      </a:endParaRP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IE" sz="1200" dirty="0" smtClean="0">
                          <a:effectLst/>
                          <a:latin typeface="Arial" panose="020B0604020202020204" pitchFamily="34" charset="0"/>
                          <a:ea typeface="Calibri" panose="020F0502020204030204" pitchFamily="34" charset="0"/>
                          <a:cs typeface="Arial" panose="020B0604020202020204" pitchFamily="34" charset="0"/>
                        </a:rPr>
                        <a:t>@alzheimersocirl will be sharing a helpful calendar of activities taking place across the county and online during #WorldAlzheimersMonth Find out more and sign up for local and national events at: </a:t>
                      </a:r>
                      <a:r>
                        <a:rPr lang="en-IE" sz="1200" dirty="0" smtClean="0">
                          <a:effectLst/>
                          <a:latin typeface="Arial" panose="020B0604020202020204" pitchFamily="34" charset="0"/>
                          <a:ea typeface="Calibri" panose="020F0502020204030204" pitchFamily="34" charset="0"/>
                          <a:cs typeface="Arial" panose="020B0604020202020204" pitchFamily="34" charset="0"/>
                          <a:hlinkClick r:id="rId4"/>
                        </a:rPr>
                        <a:t>https://alzheimer.ie</a:t>
                      </a:r>
                      <a:r>
                        <a:rPr lang="en-IE" sz="1200" dirty="0" smtClean="0">
                          <a:effectLst/>
                          <a:latin typeface="Arial" panose="020B0604020202020204" pitchFamily="34" charset="0"/>
                          <a:ea typeface="Calibri" panose="020F0502020204030204" pitchFamily="34" charset="0"/>
                          <a:cs typeface="Arial" panose="020B0604020202020204" pitchFamily="34" charset="0"/>
                        </a:rPr>
                        <a:t>  #NeverTooEarly #NeverTooLate </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nSpc>
                          <a:spcPct val="107000"/>
                        </a:lnSpc>
                        <a:spcAft>
                          <a:spcPts val="800"/>
                        </a:spcAft>
                      </a:pP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46363578"/>
                  </a:ext>
                </a:extLst>
              </a:tr>
            </a:tbl>
          </a:graphicData>
        </a:graphic>
      </p:graphicFrame>
      <p:sp>
        <p:nvSpPr>
          <p:cNvPr id="10" name="Freeform 9">
            <a:extLst>
              <a:ext uri="{FF2B5EF4-FFF2-40B4-BE49-F238E27FC236}">
                <a16:creationId xmlns:a16="http://schemas.microsoft.com/office/drawing/2014/main" id="{17A002BD-12F3-7044-9406-D256C2773D4D}"/>
              </a:ext>
            </a:extLst>
          </p:cNvPr>
          <p:cNvSpPr/>
          <p:nvPr/>
        </p:nvSpPr>
        <p:spPr>
          <a:xfrm>
            <a:off x="2944" y="135414"/>
            <a:ext cx="7470648" cy="714978"/>
          </a:xfrm>
          <a:custGeom>
            <a:avLst/>
            <a:gdLst>
              <a:gd name="connsiteX0" fmla="*/ 0 w 5471419"/>
              <a:gd name="connsiteY0" fmla="*/ 0 h 1444812"/>
              <a:gd name="connsiteX1" fmla="*/ 4749013 w 5471419"/>
              <a:gd name="connsiteY1" fmla="*/ 0 h 1444812"/>
              <a:gd name="connsiteX2" fmla="*/ 5471419 w 5471419"/>
              <a:gd name="connsiteY2" fmla="*/ 722406 h 1444812"/>
              <a:gd name="connsiteX3" fmla="*/ 5471418 w 5471419"/>
              <a:gd name="connsiteY3" fmla="*/ 722406 h 1444812"/>
              <a:gd name="connsiteX4" fmla="*/ 4749012 w 5471419"/>
              <a:gd name="connsiteY4" fmla="*/ 1444812 h 1444812"/>
              <a:gd name="connsiteX5" fmla="*/ 0 w 5471419"/>
              <a:gd name="connsiteY5" fmla="*/ 1444811 h 1444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71419" h="1444812">
                <a:moveTo>
                  <a:pt x="0" y="0"/>
                </a:moveTo>
                <a:lnTo>
                  <a:pt x="4749013" y="0"/>
                </a:lnTo>
                <a:cubicBezTo>
                  <a:pt x="5147987" y="0"/>
                  <a:pt x="5471419" y="323432"/>
                  <a:pt x="5471419" y="722406"/>
                </a:cubicBezTo>
                <a:lnTo>
                  <a:pt x="5471418" y="722406"/>
                </a:lnTo>
                <a:cubicBezTo>
                  <a:pt x="5471418" y="1121380"/>
                  <a:pt x="5147986" y="1444812"/>
                  <a:pt x="4749012" y="1444812"/>
                </a:cubicBezTo>
                <a:lnTo>
                  <a:pt x="0" y="1444811"/>
                </a:lnTo>
                <a:close/>
              </a:path>
            </a:pathLst>
          </a:custGeom>
          <a:solidFill>
            <a:srgbClr val="25C3F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panose="020B0604020202020204" pitchFamily="34" charset="0"/>
              <a:cs typeface="Arial" panose="020B0604020202020204" pitchFamily="34" charset="0"/>
            </a:endParaRPr>
          </a:p>
        </p:txBody>
      </p:sp>
      <p:sp>
        <p:nvSpPr>
          <p:cNvPr id="12" name="Rectangle 11"/>
          <p:cNvSpPr/>
          <p:nvPr/>
        </p:nvSpPr>
        <p:spPr>
          <a:xfrm>
            <a:off x="259857" y="262070"/>
            <a:ext cx="11604497" cy="461665"/>
          </a:xfrm>
          <a:prstGeom prst="rect">
            <a:avLst/>
          </a:prstGeom>
        </p:spPr>
        <p:txBody>
          <a:bodyPr wrap="square">
            <a:spAutoFit/>
          </a:bodyPr>
          <a:lstStyle/>
          <a:p>
            <a:r>
              <a:rPr lang="en-IE" sz="2400" b="1" dirty="0" smtClean="0">
                <a:solidFill>
                  <a:schemeClr val="bg1"/>
                </a:solidFill>
                <a:ea typeface="Calibri" pitchFamily="34" charset="0"/>
                <a:cs typeface="Calibri" pitchFamily="34" charset="0"/>
              </a:rPr>
              <a:t>Social media posts and key messages continued </a:t>
            </a:r>
            <a:endParaRPr lang="en-IE" sz="2400" dirty="0">
              <a:solidFill>
                <a:schemeClr val="bg1"/>
              </a:solidFill>
              <a:ea typeface="Calibri" pitchFamily="34" charset="0"/>
              <a:cs typeface="Calibri" pitchFamily="34" charset="0"/>
            </a:endParaRPr>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02824" y="3200008"/>
            <a:ext cx="1566000" cy="1566000"/>
          </a:xfrm>
          <a:prstGeom prst="rect">
            <a:avLst/>
          </a:prstGeom>
        </p:spPr>
      </p:pic>
      <p:pic>
        <p:nvPicPr>
          <p:cNvPr id="5" name="Pictur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402824" y="5099950"/>
            <a:ext cx="1566000" cy="1566000"/>
          </a:xfrm>
          <a:prstGeom prst="rect">
            <a:avLst/>
          </a:prstGeom>
        </p:spPr>
      </p:pic>
      <p:pic>
        <p:nvPicPr>
          <p:cNvPr id="4" name="Picture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402824" y="1300066"/>
            <a:ext cx="1566000" cy="1566000"/>
          </a:xfrm>
          <a:prstGeom prst="rect">
            <a:avLst/>
          </a:prstGeom>
        </p:spPr>
      </p:pic>
    </p:spTree>
    <p:extLst>
      <p:ext uri="{BB962C8B-B14F-4D97-AF65-F5344CB8AC3E}">
        <p14:creationId xmlns:p14="http://schemas.microsoft.com/office/powerpoint/2010/main" val="4017268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964047045"/>
              </p:ext>
            </p:extLst>
          </p:nvPr>
        </p:nvGraphicFramePr>
        <p:xfrm>
          <a:off x="347472" y="1290394"/>
          <a:ext cx="11693163" cy="5131054"/>
        </p:xfrm>
        <a:graphic>
          <a:graphicData uri="http://schemas.openxmlformats.org/drawingml/2006/table">
            <a:tbl>
              <a:tblPr firstRow="1" firstCol="1" bandRow="1">
                <a:tableStyleId>{5C22544A-7EE6-4342-B048-85BDC9FD1C3A}</a:tableStyleId>
              </a:tblPr>
              <a:tblGrid>
                <a:gridCol w="4681728">
                  <a:extLst>
                    <a:ext uri="{9D8B030D-6E8A-4147-A177-3AD203B41FA5}">
                      <a16:colId xmlns:a16="http://schemas.microsoft.com/office/drawing/2014/main" val="2638177054"/>
                    </a:ext>
                  </a:extLst>
                </a:gridCol>
                <a:gridCol w="4690872">
                  <a:extLst>
                    <a:ext uri="{9D8B030D-6E8A-4147-A177-3AD203B41FA5}">
                      <a16:colId xmlns:a16="http://schemas.microsoft.com/office/drawing/2014/main" val="1863165409"/>
                    </a:ext>
                  </a:extLst>
                </a:gridCol>
                <a:gridCol w="2320563">
                  <a:extLst>
                    <a:ext uri="{9D8B030D-6E8A-4147-A177-3AD203B41FA5}">
                      <a16:colId xmlns:a16="http://schemas.microsoft.com/office/drawing/2014/main" val="2265200753"/>
                    </a:ext>
                  </a:extLst>
                </a:gridCol>
              </a:tblGrid>
              <a:tr h="0">
                <a:tc>
                  <a:txBody>
                    <a:bodyPr/>
                    <a:lstStyle/>
                    <a:p>
                      <a:pPr>
                        <a:lnSpc>
                          <a:spcPct val="107000"/>
                        </a:lnSpc>
                        <a:spcAft>
                          <a:spcPts val="800"/>
                        </a:spcAft>
                      </a:pPr>
                      <a:r>
                        <a:rPr lang="en-IE" sz="1200" b="1" dirty="0">
                          <a:effectLst/>
                          <a:latin typeface="Arial" panose="020B0604020202020204" pitchFamily="34" charset="0"/>
                          <a:cs typeface="Arial" panose="020B0604020202020204" pitchFamily="34" charset="0"/>
                        </a:rPr>
                        <a:t>Facebook</a:t>
                      </a:r>
                      <a:endParaRPr lang="en-IE" sz="1200" b="1" dirty="0">
                        <a:effectLst/>
                        <a:latin typeface="Arial" panose="020B0604020202020204" pitchFamily="34" charset="0"/>
                        <a:ea typeface="Calibri" panose="020F0502020204030204" pitchFamily="34" charset="0"/>
                        <a:cs typeface="Arial" panose="020B0604020202020204" pitchFamily="34" charset="0"/>
                      </a:endParaRP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8BC4"/>
                    </a:solidFill>
                  </a:tcPr>
                </a:tc>
                <a:tc>
                  <a:txBody>
                    <a:bodyPr/>
                    <a:lstStyle/>
                    <a:p>
                      <a:pPr>
                        <a:lnSpc>
                          <a:spcPct val="107000"/>
                        </a:lnSpc>
                        <a:spcAft>
                          <a:spcPts val="800"/>
                        </a:spcAft>
                      </a:pPr>
                      <a:r>
                        <a:rPr lang="en-IE" sz="1200" dirty="0">
                          <a:effectLst/>
                          <a:latin typeface="Arial" panose="020B0604020202020204" pitchFamily="34" charset="0"/>
                          <a:cs typeface="Arial" panose="020B0604020202020204" pitchFamily="34" charset="0"/>
                        </a:rPr>
                        <a:t>Twitter</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8BC4"/>
                    </a:solidFill>
                  </a:tcPr>
                </a:tc>
                <a:tc>
                  <a:txBody>
                    <a:bodyPr/>
                    <a:lstStyle/>
                    <a:p>
                      <a:pPr>
                        <a:lnSpc>
                          <a:spcPct val="107000"/>
                        </a:lnSpc>
                        <a:spcAft>
                          <a:spcPts val="800"/>
                        </a:spcAft>
                      </a:pPr>
                      <a:r>
                        <a:rPr lang="en-IE" sz="1200" dirty="0" smtClean="0">
                          <a:effectLst/>
                          <a:latin typeface="Arial" panose="020B0604020202020204" pitchFamily="34" charset="0"/>
                          <a:cs typeface="Arial" panose="020B0604020202020204" pitchFamily="34" charset="0"/>
                        </a:rPr>
                        <a:t>Image</a:t>
                      </a:r>
                      <a:endParaRPr lang="en-IE" sz="16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8BC4"/>
                    </a:solidFill>
                  </a:tcPr>
                </a:tc>
                <a:extLst>
                  <a:ext uri="{0D108BD9-81ED-4DB2-BD59-A6C34878D82A}">
                    <a16:rowId xmlns:a16="http://schemas.microsoft.com/office/drawing/2014/main" val="704803235"/>
                  </a:ext>
                </a:extLst>
              </a:tr>
              <a:tr h="1539039">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Smoking greatly increases your risk of developing dementia. It also increases your risk of other conditions, including type 2 diabetes, stroke, lung and other cancers.</a:t>
                      </a:r>
                    </a:p>
                    <a:p>
                      <a:pPr marL="0" marR="0" lvl="0" indent="0" algn="l" defTabSz="914400" rtl="0" eaLnBrk="1" fontAlgn="auto" latinLnBrk="0" hangingPunct="1">
                        <a:lnSpc>
                          <a:spcPct val="107000"/>
                        </a:lnSpc>
                        <a:spcBef>
                          <a:spcPts val="0"/>
                        </a:spcBef>
                        <a:spcAft>
                          <a:spcPts val="800"/>
                        </a:spcAft>
                        <a:buClrTx/>
                        <a:buSzTx/>
                        <a:buFontTx/>
                        <a:buNone/>
                        <a:tabLst/>
                        <a:defRPr/>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It’s #NeverTooLate – stopping smoking later in life can still reduce the risk.</a:t>
                      </a:r>
                    </a:p>
                    <a:p>
                      <a:pPr marL="0" marR="0" lvl="0" indent="0" algn="l" defTabSz="914400" rtl="0" eaLnBrk="1" fontAlgn="auto" latinLnBrk="0" hangingPunct="1">
                        <a:lnSpc>
                          <a:spcPct val="107000"/>
                        </a:lnSpc>
                        <a:spcBef>
                          <a:spcPts val="0"/>
                        </a:spcBef>
                        <a:spcAft>
                          <a:spcPts val="800"/>
                        </a:spcAft>
                        <a:buClrTx/>
                        <a:buSzTx/>
                        <a:buFontTx/>
                        <a:buNone/>
                        <a:tabLst/>
                        <a:defRPr/>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If you’re ready to quit, the HSE QUIT team are ready to help. For free support call 1800 201 203 or visit </a:t>
                      </a:r>
                      <a:r>
                        <a:rPr lang="en-IE" sz="1200" b="0" dirty="0" smtClean="0">
                          <a:effectLst/>
                          <a:latin typeface="Arial" panose="020B0604020202020204" pitchFamily="34" charset="0"/>
                          <a:ea typeface="Calibri" panose="020F0502020204030204" pitchFamily="34" charset="0"/>
                          <a:cs typeface="Arial" panose="020B0604020202020204" pitchFamily="34" charset="0"/>
                          <a:hlinkClick r:id="rId2"/>
                        </a:rPr>
                        <a:t>www.quit.ie</a:t>
                      </a:r>
                      <a:endParaRPr lang="en-IE" sz="1200" b="0" dirty="0" smtClean="0">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#WorldAlzheimersMonth #NeverTooEarly #ReduceRiskNow #UnderstandTogether</a:t>
                      </a:r>
                      <a:endParaRPr lang="en-IE" sz="1200" b="0" u="none"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IE" sz="1200" dirty="0" smtClean="0">
                          <a:effectLst/>
                          <a:latin typeface="Arial" panose="020B0604020202020204" pitchFamily="34" charset="0"/>
                          <a:ea typeface="Calibri" panose="020F0502020204030204" pitchFamily="34" charset="0"/>
                          <a:cs typeface="Arial" panose="020B0604020202020204" pitchFamily="34" charset="0"/>
                        </a:rPr>
                        <a:t>Smoking increases your risk of developing dementia. It’s #NeverTooLate, stopping later in life can still reduce the risk. If you’re ready to quit, the HSE QUIT team are ready to help. For free support call 1800 201 203 or visit </a:t>
                      </a:r>
                      <a:r>
                        <a:rPr lang="en-IE" sz="1200" dirty="0" smtClean="0">
                          <a:effectLst/>
                          <a:latin typeface="Arial" panose="020B0604020202020204" pitchFamily="34" charset="0"/>
                          <a:ea typeface="Calibri" panose="020F0502020204030204" pitchFamily="34" charset="0"/>
                          <a:cs typeface="Arial" panose="020B0604020202020204" pitchFamily="34" charset="0"/>
                          <a:hlinkClick r:id="rId2"/>
                        </a:rPr>
                        <a:t>www.quit.ie</a:t>
                      </a:r>
                      <a:r>
                        <a:rPr lang="en-IE" sz="1200" dirty="0" smtClean="0">
                          <a:effectLst/>
                          <a:latin typeface="Arial" panose="020B0604020202020204" pitchFamily="34" charset="0"/>
                          <a:ea typeface="Calibri" panose="020F0502020204030204" pitchFamily="34" charset="0"/>
                          <a:cs typeface="Arial" panose="020B0604020202020204" pitchFamily="34" charset="0"/>
                        </a:rPr>
                        <a:t> #WorldAlzheimersMonth</a:t>
                      </a: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7000"/>
                        </a:lnSpc>
                        <a:spcAft>
                          <a:spcPts val="800"/>
                        </a:spcAft>
                      </a:pPr>
                      <a:r>
                        <a:rPr lang="en-IE" sz="1200" dirty="0" smtClean="0">
                          <a:effectLst/>
                          <a:latin typeface="Arial" panose="020B0604020202020204" pitchFamily="34" charset="0"/>
                          <a:ea typeface="Calibri" panose="020F0502020204030204" pitchFamily="34" charset="0"/>
                          <a:cs typeface="Arial" panose="020B0604020202020204" pitchFamily="34" charset="0"/>
                        </a:rPr>
                        <a:t>Smoking</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0528656"/>
                  </a:ext>
                </a:extLst>
              </a:tr>
              <a:tr h="190373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A nutrient rich and balanced diet, that is low in salt and sugar and includes vegetables, fruit, wholegrains, lean meat and fish, </a:t>
                      </a:r>
                      <a:r>
                        <a:rPr lang="en-IE" sz="1200" b="0"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can </a:t>
                      </a: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provide the energy and nutrients you need to keep your brain healthy.  </a:t>
                      </a:r>
                    </a:p>
                    <a:p>
                      <a:pPr>
                        <a:lnSpc>
                          <a:spcPct val="107000"/>
                        </a:lnSpc>
                        <a:spcAft>
                          <a:spcPts val="800"/>
                        </a:spcAft>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It’s never too early or too late to take action to reduce your likelihood of developing dementia. </a:t>
                      </a:r>
                    </a:p>
                    <a:p>
                      <a:pPr>
                        <a:lnSpc>
                          <a:spcPct val="107000"/>
                        </a:lnSpc>
                        <a:spcAft>
                          <a:spcPts val="800"/>
                        </a:spcAft>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Achieving or maintaining a healthier weight during your lifetime, particularly in mid-life is also important; being more active and following a healthy diet can help this.</a:t>
                      </a:r>
                    </a:p>
                    <a:p>
                      <a:pPr>
                        <a:lnSpc>
                          <a:spcPct val="107000"/>
                        </a:lnSpc>
                        <a:spcAft>
                          <a:spcPts val="800"/>
                        </a:spcAft>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Learn </a:t>
                      </a:r>
                      <a:r>
                        <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more: </a:t>
                      </a:r>
                      <a:r>
                        <a:rPr lang="en-IE" sz="1200" b="0" u="sng" dirty="0" smtClean="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www.understandtogether.ie/training-resources/hello-brain</a:t>
                      </a:r>
                      <a:r>
                        <a:rPr lang="en-IE" sz="1200" b="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a:t>
                      </a:r>
                      <a:endPar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WorldAlzheimersMonth</a:t>
                      </a:r>
                      <a:r>
                        <a:rPr lang="en-IE" sz="1200" b="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ReduceRiskNow</a:t>
                      </a: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IE" sz="1200" dirty="0" smtClean="0">
                          <a:effectLst/>
                          <a:latin typeface="Arial" panose="020B0604020202020204" pitchFamily="34" charset="0"/>
                          <a:ea typeface="Calibri" panose="020F0502020204030204" pitchFamily="34" charset="0"/>
                          <a:cs typeface="Arial" panose="020B0604020202020204" pitchFamily="34" charset="0"/>
                        </a:rPr>
                        <a:t>It’s #NeverTooEarly or too late to take action to reduce your risk of developing dementia. Eating a healthy, nutrient rich and balanced diet and maintaining a healthy weight are changes you can make to help. Learn more: </a:t>
                      </a:r>
                      <a:r>
                        <a:rPr lang="en-IE" sz="1200" dirty="0" smtClean="0">
                          <a:effectLst/>
                          <a:latin typeface="Arial" panose="020B0604020202020204" pitchFamily="34" charset="0"/>
                          <a:ea typeface="Calibri" panose="020F0502020204030204" pitchFamily="34" charset="0"/>
                          <a:cs typeface="Arial" panose="020B0604020202020204" pitchFamily="34" charset="0"/>
                          <a:hlinkClick r:id="rId3"/>
                        </a:rPr>
                        <a:t>www.understandtogether.ie/training-resources/hello-brain/</a:t>
                      </a:r>
                      <a:r>
                        <a:rPr lang="en-IE" sz="1200" dirty="0" smtClean="0">
                          <a:effectLst/>
                          <a:latin typeface="Arial" panose="020B0604020202020204" pitchFamily="34" charset="0"/>
                          <a:ea typeface="Calibri" panose="020F0502020204030204" pitchFamily="34" charset="0"/>
                          <a:cs typeface="Arial" panose="020B0604020202020204" pitchFamily="34" charset="0"/>
                        </a:rPr>
                        <a:t> #WorldAlzheimersMonth #ReduceRiskNow</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IE" sz="1200" dirty="0" smtClean="0">
                          <a:effectLst/>
                          <a:latin typeface="Arial" panose="020B0604020202020204" pitchFamily="34" charset="0"/>
                          <a:ea typeface="Calibri" panose="020F0502020204030204" pitchFamily="34" charset="0"/>
                          <a:cs typeface="Arial" panose="020B0604020202020204" pitchFamily="34" charset="0"/>
                        </a:rPr>
                        <a:t>Healthy eating </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1455741"/>
                  </a:ext>
                </a:extLst>
              </a:tr>
            </a:tbl>
          </a:graphicData>
        </a:graphic>
      </p:graphicFrame>
      <p:sp>
        <p:nvSpPr>
          <p:cNvPr id="11" name="Freeform 10">
            <a:extLst>
              <a:ext uri="{FF2B5EF4-FFF2-40B4-BE49-F238E27FC236}">
                <a16:creationId xmlns:a16="http://schemas.microsoft.com/office/drawing/2014/main" id="{17A002BD-12F3-7044-9406-D256C2773D4D}"/>
              </a:ext>
            </a:extLst>
          </p:cNvPr>
          <p:cNvSpPr/>
          <p:nvPr/>
        </p:nvSpPr>
        <p:spPr>
          <a:xfrm>
            <a:off x="2944" y="135414"/>
            <a:ext cx="7470648" cy="714978"/>
          </a:xfrm>
          <a:custGeom>
            <a:avLst/>
            <a:gdLst>
              <a:gd name="connsiteX0" fmla="*/ 0 w 5471419"/>
              <a:gd name="connsiteY0" fmla="*/ 0 h 1444812"/>
              <a:gd name="connsiteX1" fmla="*/ 4749013 w 5471419"/>
              <a:gd name="connsiteY1" fmla="*/ 0 h 1444812"/>
              <a:gd name="connsiteX2" fmla="*/ 5471419 w 5471419"/>
              <a:gd name="connsiteY2" fmla="*/ 722406 h 1444812"/>
              <a:gd name="connsiteX3" fmla="*/ 5471418 w 5471419"/>
              <a:gd name="connsiteY3" fmla="*/ 722406 h 1444812"/>
              <a:gd name="connsiteX4" fmla="*/ 4749012 w 5471419"/>
              <a:gd name="connsiteY4" fmla="*/ 1444812 h 1444812"/>
              <a:gd name="connsiteX5" fmla="*/ 0 w 5471419"/>
              <a:gd name="connsiteY5" fmla="*/ 1444811 h 1444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71419" h="1444812">
                <a:moveTo>
                  <a:pt x="0" y="0"/>
                </a:moveTo>
                <a:lnTo>
                  <a:pt x="4749013" y="0"/>
                </a:lnTo>
                <a:cubicBezTo>
                  <a:pt x="5147987" y="0"/>
                  <a:pt x="5471419" y="323432"/>
                  <a:pt x="5471419" y="722406"/>
                </a:cubicBezTo>
                <a:lnTo>
                  <a:pt x="5471418" y="722406"/>
                </a:lnTo>
                <a:cubicBezTo>
                  <a:pt x="5471418" y="1121380"/>
                  <a:pt x="5147986" y="1444812"/>
                  <a:pt x="4749012" y="1444812"/>
                </a:cubicBezTo>
                <a:lnTo>
                  <a:pt x="0" y="1444811"/>
                </a:lnTo>
                <a:close/>
              </a:path>
            </a:pathLst>
          </a:custGeom>
          <a:solidFill>
            <a:srgbClr val="25C3F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panose="020B0604020202020204" pitchFamily="34" charset="0"/>
              <a:cs typeface="Arial" panose="020B0604020202020204" pitchFamily="34" charset="0"/>
            </a:endParaRPr>
          </a:p>
        </p:txBody>
      </p:sp>
      <p:sp>
        <p:nvSpPr>
          <p:cNvPr id="12" name="Rectangle 11"/>
          <p:cNvSpPr/>
          <p:nvPr/>
        </p:nvSpPr>
        <p:spPr>
          <a:xfrm>
            <a:off x="246888" y="262070"/>
            <a:ext cx="11604497" cy="461665"/>
          </a:xfrm>
          <a:prstGeom prst="rect">
            <a:avLst/>
          </a:prstGeom>
        </p:spPr>
        <p:txBody>
          <a:bodyPr wrap="square">
            <a:spAutoFit/>
          </a:bodyPr>
          <a:lstStyle/>
          <a:p>
            <a:r>
              <a:rPr lang="en-IE" sz="2400" b="1" dirty="0" smtClean="0">
                <a:solidFill>
                  <a:schemeClr val="bg1"/>
                </a:solidFill>
                <a:ea typeface="Calibri" pitchFamily="34" charset="0"/>
                <a:cs typeface="Calibri" pitchFamily="34" charset="0"/>
              </a:rPr>
              <a:t>Social media posts and key messages continued </a:t>
            </a:r>
            <a:endParaRPr lang="en-IE" sz="2400" dirty="0">
              <a:solidFill>
                <a:schemeClr val="bg1"/>
              </a:solidFill>
              <a:ea typeface="Calibri" pitchFamily="34" charset="0"/>
              <a:cs typeface="Calibri" pitchFamily="34" charset="0"/>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03126" y="1591057"/>
            <a:ext cx="1566000" cy="1565652"/>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03126" y="3723368"/>
            <a:ext cx="1566000" cy="1566000"/>
          </a:xfrm>
          <a:prstGeom prst="rect">
            <a:avLst/>
          </a:prstGeom>
        </p:spPr>
      </p:pic>
    </p:spTree>
    <p:extLst>
      <p:ext uri="{BB962C8B-B14F-4D97-AF65-F5344CB8AC3E}">
        <p14:creationId xmlns:p14="http://schemas.microsoft.com/office/powerpoint/2010/main" val="11713891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703235595"/>
              </p:ext>
            </p:extLst>
          </p:nvPr>
        </p:nvGraphicFramePr>
        <p:xfrm>
          <a:off x="340634" y="1299539"/>
          <a:ext cx="11702013" cy="5112956"/>
        </p:xfrm>
        <a:graphic>
          <a:graphicData uri="http://schemas.openxmlformats.org/drawingml/2006/table">
            <a:tbl>
              <a:tblPr firstRow="1" firstCol="1" bandRow="1">
                <a:tableStyleId>{5C22544A-7EE6-4342-B048-85BDC9FD1C3A}</a:tableStyleId>
              </a:tblPr>
              <a:tblGrid>
                <a:gridCol w="4679422">
                  <a:extLst>
                    <a:ext uri="{9D8B030D-6E8A-4147-A177-3AD203B41FA5}">
                      <a16:colId xmlns:a16="http://schemas.microsoft.com/office/drawing/2014/main" val="2638177054"/>
                    </a:ext>
                  </a:extLst>
                </a:gridCol>
                <a:gridCol w="4654296">
                  <a:extLst>
                    <a:ext uri="{9D8B030D-6E8A-4147-A177-3AD203B41FA5}">
                      <a16:colId xmlns:a16="http://schemas.microsoft.com/office/drawing/2014/main" val="1863165409"/>
                    </a:ext>
                  </a:extLst>
                </a:gridCol>
                <a:gridCol w="2368295">
                  <a:extLst>
                    <a:ext uri="{9D8B030D-6E8A-4147-A177-3AD203B41FA5}">
                      <a16:colId xmlns:a16="http://schemas.microsoft.com/office/drawing/2014/main" val="2265200753"/>
                    </a:ext>
                  </a:extLst>
                </a:gridCol>
              </a:tblGrid>
              <a:tr h="224785">
                <a:tc>
                  <a:txBody>
                    <a:bodyPr/>
                    <a:lstStyle/>
                    <a:p>
                      <a:pPr>
                        <a:lnSpc>
                          <a:spcPct val="107000"/>
                        </a:lnSpc>
                        <a:spcAft>
                          <a:spcPts val="800"/>
                        </a:spcAft>
                      </a:pPr>
                      <a:r>
                        <a:rPr lang="en-IE" sz="1200" dirty="0">
                          <a:effectLst/>
                          <a:latin typeface="Arial" panose="020B0604020202020204" pitchFamily="34" charset="0"/>
                          <a:cs typeface="Arial" panose="020B0604020202020204" pitchFamily="34" charset="0"/>
                        </a:rPr>
                        <a:t>Facebook</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8BC4"/>
                    </a:solidFill>
                  </a:tcPr>
                </a:tc>
                <a:tc>
                  <a:txBody>
                    <a:bodyPr/>
                    <a:lstStyle/>
                    <a:p>
                      <a:pPr>
                        <a:lnSpc>
                          <a:spcPct val="107000"/>
                        </a:lnSpc>
                        <a:spcAft>
                          <a:spcPts val="800"/>
                        </a:spcAft>
                      </a:pPr>
                      <a:r>
                        <a:rPr lang="en-IE" sz="1200" dirty="0">
                          <a:effectLst/>
                          <a:latin typeface="Arial" panose="020B0604020202020204" pitchFamily="34" charset="0"/>
                          <a:cs typeface="Arial" panose="020B0604020202020204" pitchFamily="34" charset="0"/>
                        </a:rPr>
                        <a:t>Twitter</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8BC4"/>
                    </a:solidFill>
                  </a:tcPr>
                </a:tc>
                <a:tc>
                  <a:txBody>
                    <a:bodyPr/>
                    <a:lstStyle/>
                    <a:p>
                      <a:pPr>
                        <a:lnSpc>
                          <a:spcPct val="107000"/>
                        </a:lnSpc>
                        <a:spcAft>
                          <a:spcPts val="800"/>
                        </a:spcAft>
                      </a:pPr>
                      <a:r>
                        <a:rPr lang="en-IE" sz="1200" dirty="0" smtClean="0">
                          <a:effectLst/>
                          <a:latin typeface="Arial" panose="020B0604020202020204" pitchFamily="34" charset="0"/>
                          <a:cs typeface="Arial" panose="020B0604020202020204" pitchFamily="34" charset="0"/>
                        </a:rPr>
                        <a:t>Image</a:t>
                      </a:r>
                      <a:endParaRPr lang="en-IE" sz="16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8BC4"/>
                    </a:solidFill>
                  </a:tcPr>
                </a:tc>
                <a:extLst>
                  <a:ext uri="{0D108BD9-81ED-4DB2-BD59-A6C34878D82A}">
                    <a16:rowId xmlns:a16="http://schemas.microsoft.com/office/drawing/2014/main" val="704803235"/>
                  </a:ext>
                </a:extLst>
              </a:tr>
              <a:tr h="2297990">
                <a:tc>
                  <a:txBody>
                    <a:bodyPr/>
                    <a:lstStyle/>
                    <a:p>
                      <a:pPr>
                        <a:lnSpc>
                          <a:spcPct val="107000"/>
                        </a:lnSpc>
                        <a:spcAft>
                          <a:spcPts val="800"/>
                        </a:spcAft>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Reducing your alcohol consumption can reduce your risk of developing dementia</a:t>
                      </a:r>
                      <a:r>
                        <a:rPr lang="en-IE" sz="1200" b="0"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and many other conditions. </a:t>
                      </a:r>
                    </a:p>
                    <a:p>
                      <a:pPr>
                        <a:lnSpc>
                          <a:spcPct val="107000"/>
                        </a:lnSpc>
                        <a:spcAft>
                          <a:spcPts val="800"/>
                        </a:spcAft>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Weekly low risk guidelines recommend no more than 17 standard drinks (a half</a:t>
                      </a:r>
                      <a:r>
                        <a:rPr lang="en-IE" sz="1200" b="0"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pint of beer or small glass of wine) </a:t>
                      </a: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a week for men or 11 standard drinks for women</a:t>
                      </a:r>
                      <a:r>
                        <a:rPr lang="en-IE" sz="1200" b="0"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and </a:t>
                      </a: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drinks should be spread</a:t>
                      </a:r>
                      <a:r>
                        <a:rPr lang="en-IE" sz="1200" b="0"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out across the week. </a:t>
                      </a:r>
                    </a:p>
                    <a:p>
                      <a:pPr marL="0" marR="0" lvl="0" indent="0" algn="l" defTabSz="914400" rtl="0" eaLnBrk="1" fontAlgn="auto" latinLnBrk="0" hangingPunct="1">
                        <a:lnSpc>
                          <a:spcPct val="107000"/>
                        </a:lnSpc>
                        <a:spcBef>
                          <a:spcPts val="0"/>
                        </a:spcBef>
                        <a:spcAft>
                          <a:spcPts val="800"/>
                        </a:spcAft>
                        <a:buClrTx/>
                        <a:buSzTx/>
                        <a:buFontTx/>
                        <a:buNone/>
                        <a:tabLst/>
                        <a:defRPr/>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For more information, advice</a:t>
                      </a:r>
                      <a:r>
                        <a:rPr lang="en-IE" sz="1200" b="0"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and support c</a:t>
                      </a: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all the HSE Alcohol Helpline on 1800 459 459 or visit </a:t>
                      </a:r>
                      <a:r>
                        <a:rPr lang="en-IE" sz="1200" b="0" dirty="0" smtClean="0">
                          <a:effectLst/>
                          <a:latin typeface="Arial" panose="020B0604020202020204" pitchFamily="34" charset="0"/>
                          <a:ea typeface="Calibri" panose="020F0502020204030204" pitchFamily="34" charset="0"/>
                          <a:cs typeface="Arial" panose="020B0604020202020204" pitchFamily="34" charset="0"/>
                          <a:hlinkClick r:id="rId2"/>
                        </a:rPr>
                        <a:t>www.askaboutalcohol.ie</a:t>
                      </a:r>
                      <a:r>
                        <a:rPr lang="en-IE" sz="1200" b="0" dirty="0" smtClean="0">
                          <a:effectLst/>
                          <a:latin typeface="Arial" panose="020B0604020202020204" pitchFamily="34" charset="0"/>
                          <a:ea typeface="Calibri" panose="020F0502020204030204" pitchFamily="34" charset="0"/>
                          <a:cs typeface="Arial" panose="020B0604020202020204" pitchFamily="34"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#WorldAlzheimersMonth #ReduceRiskNow #NeverTooEarly</a:t>
                      </a:r>
                      <a:r>
                        <a:rPr lang="en-IE" sz="1200" b="0"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#NeverTooLate </a:t>
                      </a: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#UnderstandTogether</a:t>
                      </a:r>
                      <a:endParaRPr lang="en-IE" sz="1200" b="0" u="none"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IE" sz="1200" dirty="0" smtClean="0">
                          <a:effectLst/>
                          <a:latin typeface="Arial" panose="020B0604020202020204" pitchFamily="34" charset="0"/>
                          <a:ea typeface="Calibri" panose="020F0502020204030204" pitchFamily="34" charset="0"/>
                          <a:cs typeface="Arial" panose="020B0604020202020204" pitchFamily="34" charset="0"/>
                        </a:rPr>
                        <a:t>Reducing alcohol consumption can reduce your risk of developing dementia. Weekly low risk guidelines are no more than 17 standard drinks a week for men or 11 for women. For more information and support call the HSE Alcohol Helpline on 1800 459 459 or visit </a:t>
                      </a:r>
                      <a:r>
                        <a:rPr lang="en-IE" sz="1200" dirty="0" smtClean="0">
                          <a:effectLst/>
                          <a:latin typeface="Arial" panose="020B0604020202020204" pitchFamily="34" charset="0"/>
                          <a:ea typeface="Calibri" panose="020F0502020204030204" pitchFamily="34" charset="0"/>
                          <a:cs typeface="Arial" panose="020B0604020202020204" pitchFamily="34" charset="0"/>
                          <a:hlinkClick r:id="rId2"/>
                        </a:rPr>
                        <a:t>www.askaboutalcohol.ie</a:t>
                      </a:r>
                      <a:r>
                        <a:rPr lang="en-IE" sz="1200" dirty="0" smtClean="0">
                          <a:effectLst/>
                          <a:latin typeface="Arial" panose="020B0604020202020204" pitchFamily="34" charset="0"/>
                          <a:ea typeface="Calibri" panose="020F0502020204030204" pitchFamily="34" charset="0"/>
                          <a:cs typeface="Arial" panose="020B0604020202020204" pitchFamily="34" charset="0"/>
                        </a:rPr>
                        <a:t> </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IE" sz="1200" dirty="0" smtClean="0">
                          <a:effectLst/>
                          <a:latin typeface="Arial" panose="020B0604020202020204" pitchFamily="34" charset="0"/>
                          <a:ea typeface="Calibri" panose="020F0502020204030204" pitchFamily="34" charset="0"/>
                          <a:cs typeface="Arial" panose="020B0604020202020204" pitchFamily="34" charset="0"/>
                        </a:rPr>
                        <a:t>Alcohol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471848"/>
                  </a:ext>
                </a:extLst>
              </a:tr>
              <a:tr h="2579179">
                <a:tc>
                  <a:txBody>
                    <a:bodyPr/>
                    <a:lstStyle/>
                    <a:p>
                      <a:pPr>
                        <a:lnSpc>
                          <a:spcPct val="107000"/>
                        </a:lnSpc>
                        <a:spcAft>
                          <a:spcPts val="800"/>
                        </a:spcAft>
                      </a:pPr>
                      <a:r>
                        <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Keeping up with hobbies and staying connected and active can help to reduce your risk of developing </a:t>
                      </a: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dementia and can slow down the progression of dementia. Programmes such as Azure and gallery tours are</a:t>
                      </a:r>
                      <a:r>
                        <a:rPr lang="en-IE" sz="1200" b="0"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specifically </a:t>
                      </a:r>
                      <a:r>
                        <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designed to be dementia </a:t>
                      </a: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inclusive.</a:t>
                      </a:r>
                      <a:r>
                        <a:rPr lang="en-IE" sz="1200" b="0"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They are </a:t>
                      </a: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a </a:t>
                      </a:r>
                      <a:r>
                        <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great opportunity to support anyone with dementia to get involved. </a:t>
                      </a:r>
                    </a:p>
                    <a:p>
                      <a:pPr>
                        <a:lnSpc>
                          <a:spcPct val="107000"/>
                        </a:lnSpc>
                        <a:spcAft>
                          <a:spcPts val="800"/>
                        </a:spcAft>
                      </a:pPr>
                      <a:r>
                        <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Our partners </a:t>
                      </a: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at </a:t>
                      </a:r>
                      <a:r>
                        <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IMMA and the National Gallery both have exhibits, tours and activities for all to enjoy, visit: </a:t>
                      </a:r>
                      <a:r>
                        <a:rPr lang="en-IE" sz="1200" b="0" u="sng" dirty="0" smtClean="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https</a:t>
                      </a:r>
                      <a:r>
                        <a:rPr lang="en-IE" sz="1200" b="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://imma.ie/learn-engage/families-community/dementia-inclusive/about-azure/</a:t>
                      </a:r>
                      <a:r>
                        <a:rPr lang="en-IE" sz="1200" b="0" dirty="0">
                          <a:effectLst/>
                          <a:latin typeface="Arial" panose="020B0604020202020204" pitchFamily="34" charset="0"/>
                          <a:ea typeface="Calibri" panose="020F0502020204030204" pitchFamily="34" charset="0"/>
                          <a:cs typeface="Arial" panose="020B0604020202020204" pitchFamily="34" charset="0"/>
                        </a:rPr>
                        <a:t> </a:t>
                      </a:r>
                      <a:endParaRPr lang="en-IE" sz="1200" b="0" dirty="0" smtClean="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IE" sz="12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IE"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WorldAlzheimersMonth #UnderstandTogether #DementiaInclusiveCommunities</a:t>
                      </a: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IE" sz="1200" dirty="0" smtClean="0">
                          <a:effectLst/>
                          <a:latin typeface="Arial" panose="020B0604020202020204" pitchFamily="34" charset="0"/>
                          <a:ea typeface="Calibri" panose="020F0502020204030204" pitchFamily="34" charset="0"/>
                          <a:cs typeface="Arial" panose="020B0604020202020204" pitchFamily="34" charset="0"/>
                        </a:rPr>
                        <a:t>Keeping up with hobbies can help to reduce your risk of developing dementia and slow progression. The Azure programme is #dementiainclusive Our partners @IMMAIreland and @NGIreland both have activities for all to enjoy, visit: </a:t>
                      </a:r>
                      <a:r>
                        <a:rPr lang="en-IE" sz="1200" dirty="0" smtClean="0">
                          <a:effectLst/>
                          <a:latin typeface="Arial" panose="020B0604020202020204" pitchFamily="34" charset="0"/>
                          <a:ea typeface="Calibri" panose="020F0502020204030204" pitchFamily="34" charset="0"/>
                          <a:cs typeface="Arial" panose="020B0604020202020204" pitchFamily="34" charset="0"/>
                          <a:hlinkClick r:id="rId4"/>
                        </a:rPr>
                        <a:t>www.nationalgallery.ie/what-we-do/education-department/access-programme/dementia</a:t>
                      </a:r>
                      <a:r>
                        <a:rPr lang="en-IE" sz="1200" dirty="0" smtClean="0">
                          <a:effectLst/>
                          <a:latin typeface="Arial" panose="020B0604020202020204" pitchFamily="34" charset="0"/>
                          <a:ea typeface="Calibri" panose="020F0502020204030204" pitchFamily="34" charset="0"/>
                          <a:cs typeface="Arial" panose="020B0604020202020204" pitchFamily="34" charset="0"/>
                        </a:rPr>
                        <a:t> </a:t>
                      </a:r>
                      <a:r>
                        <a:rPr lang="en-IE" sz="1200" dirty="0" smtClean="0">
                          <a:effectLst/>
                          <a:latin typeface="Arial" panose="020B0604020202020204" pitchFamily="34" charset="0"/>
                          <a:ea typeface="Calibri" panose="020F0502020204030204" pitchFamily="34" charset="0"/>
                          <a:cs typeface="Arial" panose="020B0604020202020204" pitchFamily="34" charset="0"/>
                          <a:hlinkClick r:id="rId3"/>
                        </a:rPr>
                        <a:t>https://imma.ie/learn-engage/families-community/dementia-inclusive/about-azure/</a:t>
                      </a:r>
                      <a:r>
                        <a:rPr lang="en-IE" sz="1200" dirty="0" smtClean="0">
                          <a:effectLst/>
                          <a:latin typeface="Arial" panose="020B0604020202020204" pitchFamily="34" charset="0"/>
                          <a:ea typeface="Calibri" panose="020F0502020204030204" pitchFamily="34" charset="0"/>
                          <a:cs typeface="Arial" panose="020B0604020202020204" pitchFamily="34" charset="0"/>
                        </a:rPr>
                        <a:t> #WAM</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28575" marR="28575"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IE" sz="1200" dirty="0" smtClean="0">
                          <a:effectLst/>
                          <a:latin typeface="Arial" panose="020B0604020202020204" pitchFamily="34" charset="0"/>
                          <a:ea typeface="Calibri" panose="020F0502020204030204" pitchFamily="34" charset="0"/>
                          <a:cs typeface="Arial" panose="020B0604020202020204" pitchFamily="34" charset="0"/>
                        </a:rPr>
                        <a:t>Socially active</a:t>
                      </a:r>
                      <a:r>
                        <a:rPr lang="en-IE" sz="1200" baseline="0" dirty="0" smtClean="0">
                          <a:effectLst/>
                          <a:latin typeface="Arial" panose="020B0604020202020204" pitchFamily="34" charset="0"/>
                          <a:ea typeface="Calibri" panose="020F0502020204030204" pitchFamily="34" charset="0"/>
                          <a:cs typeface="Arial" panose="020B0604020202020204" pitchFamily="34" charset="0"/>
                        </a:rPr>
                        <a:t> </a:t>
                      </a:r>
                      <a:endParaRPr lang="en-IE"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7950572"/>
                  </a:ext>
                </a:extLst>
              </a:tr>
            </a:tbl>
          </a:graphicData>
        </a:graphic>
      </p:graphicFrame>
      <p:sp>
        <p:nvSpPr>
          <p:cNvPr id="9" name="Freeform 8">
            <a:extLst>
              <a:ext uri="{FF2B5EF4-FFF2-40B4-BE49-F238E27FC236}">
                <a16:creationId xmlns:a16="http://schemas.microsoft.com/office/drawing/2014/main" id="{17A002BD-12F3-7044-9406-D256C2773D4D}"/>
              </a:ext>
            </a:extLst>
          </p:cNvPr>
          <p:cNvSpPr/>
          <p:nvPr/>
        </p:nvSpPr>
        <p:spPr>
          <a:xfrm>
            <a:off x="2944" y="135414"/>
            <a:ext cx="7470648" cy="714978"/>
          </a:xfrm>
          <a:custGeom>
            <a:avLst/>
            <a:gdLst>
              <a:gd name="connsiteX0" fmla="*/ 0 w 5471419"/>
              <a:gd name="connsiteY0" fmla="*/ 0 h 1444812"/>
              <a:gd name="connsiteX1" fmla="*/ 4749013 w 5471419"/>
              <a:gd name="connsiteY1" fmla="*/ 0 h 1444812"/>
              <a:gd name="connsiteX2" fmla="*/ 5471419 w 5471419"/>
              <a:gd name="connsiteY2" fmla="*/ 722406 h 1444812"/>
              <a:gd name="connsiteX3" fmla="*/ 5471418 w 5471419"/>
              <a:gd name="connsiteY3" fmla="*/ 722406 h 1444812"/>
              <a:gd name="connsiteX4" fmla="*/ 4749012 w 5471419"/>
              <a:gd name="connsiteY4" fmla="*/ 1444812 h 1444812"/>
              <a:gd name="connsiteX5" fmla="*/ 0 w 5471419"/>
              <a:gd name="connsiteY5" fmla="*/ 1444811 h 1444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71419" h="1444812">
                <a:moveTo>
                  <a:pt x="0" y="0"/>
                </a:moveTo>
                <a:lnTo>
                  <a:pt x="4749013" y="0"/>
                </a:lnTo>
                <a:cubicBezTo>
                  <a:pt x="5147987" y="0"/>
                  <a:pt x="5471419" y="323432"/>
                  <a:pt x="5471419" y="722406"/>
                </a:cubicBezTo>
                <a:lnTo>
                  <a:pt x="5471418" y="722406"/>
                </a:lnTo>
                <a:cubicBezTo>
                  <a:pt x="5471418" y="1121380"/>
                  <a:pt x="5147986" y="1444812"/>
                  <a:pt x="4749012" y="1444812"/>
                </a:cubicBezTo>
                <a:lnTo>
                  <a:pt x="0" y="1444811"/>
                </a:lnTo>
                <a:close/>
              </a:path>
            </a:pathLst>
          </a:custGeom>
          <a:solidFill>
            <a:srgbClr val="25C3F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panose="020B0604020202020204" pitchFamily="34" charset="0"/>
              <a:cs typeface="Arial" panose="020B0604020202020204" pitchFamily="34" charset="0"/>
            </a:endParaRPr>
          </a:p>
        </p:txBody>
      </p:sp>
      <p:sp>
        <p:nvSpPr>
          <p:cNvPr id="8" name="Rectangle 7"/>
          <p:cNvSpPr/>
          <p:nvPr/>
        </p:nvSpPr>
        <p:spPr>
          <a:xfrm>
            <a:off x="258339" y="262070"/>
            <a:ext cx="11604497" cy="461665"/>
          </a:xfrm>
          <a:prstGeom prst="rect">
            <a:avLst/>
          </a:prstGeom>
        </p:spPr>
        <p:txBody>
          <a:bodyPr wrap="square">
            <a:spAutoFit/>
          </a:bodyPr>
          <a:lstStyle/>
          <a:p>
            <a:r>
              <a:rPr lang="en-IE" sz="2400" b="1" dirty="0" smtClean="0">
                <a:solidFill>
                  <a:schemeClr val="bg1"/>
                </a:solidFill>
                <a:ea typeface="Calibri" pitchFamily="34" charset="0"/>
                <a:cs typeface="Calibri" pitchFamily="34" charset="0"/>
              </a:rPr>
              <a:t>Social media posts and key messages continued </a:t>
            </a:r>
            <a:endParaRPr lang="en-IE" sz="2400" dirty="0">
              <a:solidFill>
                <a:schemeClr val="bg1"/>
              </a:solidFill>
              <a:ea typeface="Calibri" pitchFamily="34" charset="0"/>
              <a:cs typeface="Calibri" pitchFamily="34" charset="0"/>
            </a:endParaRPr>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02824" y="3860329"/>
            <a:ext cx="1566000" cy="1566000"/>
          </a:xfrm>
          <a:prstGeom prst="rect">
            <a:avLst/>
          </a:prstGeom>
        </p:spPr>
      </p:pic>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402824" y="1554480"/>
            <a:ext cx="1566000" cy="1566000"/>
          </a:xfrm>
          <a:prstGeom prst="rect">
            <a:avLst/>
          </a:prstGeom>
        </p:spPr>
      </p:pic>
    </p:spTree>
    <p:extLst>
      <p:ext uri="{BB962C8B-B14F-4D97-AF65-F5344CB8AC3E}">
        <p14:creationId xmlns:p14="http://schemas.microsoft.com/office/powerpoint/2010/main" val="6451972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1450</TotalTime>
  <Words>1433</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HSE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Aine Hutcherson</dc:creator>
  <cp:lastModifiedBy>Aine Hutcherson</cp:lastModifiedBy>
  <cp:revision>42</cp:revision>
  <dcterms:created xsi:type="dcterms:W3CDTF">2023-08-28T09:44:09Z</dcterms:created>
  <dcterms:modified xsi:type="dcterms:W3CDTF">2023-08-31T15:54:41Z</dcterms:modified>
</cp:coreProperties>
</file>