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handoutMasterIdLst>
    <p:handoutMasterId r:id="rId8"/>
  </p:handoutMasterIdLst>
  <p:sldIdLst>
    <p:sldId id="348" r:id="rId2"/>
    <p:sldId id="334" r:id="rId3"/>
    <p:sldId id="345" r:id="rId4"/>
    <p:sldId id="344" r:id="rId5"/>
    <p:sldId id="346"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20" clrIdx="0"/>
  <p:cmAuthor id="1" name="fidelma browne" initials="fb" lastIdx="2" clrIdx="1"/>
  <p:cmAuthor id="2" name="Admin" initials="A" lastIdx="1" clrIdx="2"/>
  <p:cmAuthor id="3" name="Sonya Sheils" initials="SS" lastIdx="6" clrIdx="3">
    <p:extLst>
      <p:ext uri="{19B8F6BF-5375-455C-9EA6-DF929625EA0E}">
        <p15:presenceInfo xmlns:p15="http://schemas.microsoft.com/office/powerpoint/2012/main" userId="e67d44c0522032f0" providerId="Windows Live"/>
      </p:ext>
    </p:extLst>
  </p:cmAuthor>
  <p:cmAuthor id="4" name="Aghna" initials="A" lastIdx="1" clrIdx="4">
    <p:extLst>
      <p:ext uri="{19B8F6BF-5375-455C-9EA6-DF929625EA0E}">
        <p15:presenceInfo xmlns:p15="http://schemas.microsoft.com/office/powerpoint/2012/main" userId="b25fc64c5435aa44" providerId="Windows Live"/>
      </p:ext>
    </p:extLst>
  </p:cmAuthor>
  <p:cmAuthor id="5" name="Rachel Wright" initials="RW" lastIdx="2" clrIdx="5">
    <p:extLst>
      <p:ext uri="{19B8F6BF-5375-455C-9EA6-DF929625EA0E}">
        <p15:presenceInfo xmlns:p15="http://schemas.microsoft.com/office/powerpoint/2012/main" userId="S-1-5-21-3741593784-2899681647-1123851950-186538" providerId="AD"/>
      </p:ext>
    </p:extLst>
  </p:cmAuthor>
  <p:cmAuthor id="6" name="Cairin Conway" initials="CC" lastIdx="8" clrIdx="6">
    <p:extLst>
      <p:ext uri="{19B8F6BF-5375-455C-9EA6-DF929625EA0E}">
        <p15:presenceInfo xmlns:p15="http://schemas.microsoft.com/office/powerpoint/2012/main" userId="S-1-5-21-631144023-1040123241-1542849698-103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3"/>
    <a:srgbClr val="595964"/>
    <a:srgbClr val="59595F"/>
    <a:srgbClr val="595959"/>
    <a:srgbClr val="068CA6"/>
    <a:srgbClr val="FFCC00"/>
    <a:srgbClr val="FFEE00"/>
    <a:srgbClr val="000000"/>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ACE6D-DCF7-4A04-9F2F-179CE616F6E8}" v="131" dt="2021-08-23T16:56:54.691"/>
    <p1510:client id="{DB0DD9F5-E621-43ED-99BF-5309E1CBAD20}" v="229" dt="2021-07-07T12:09:20.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snapToGrid="0">
      <p:cViewPr varScale="1">
        <p:scale>
          <a:sx n="48" d="100"/>
          <a:sy n="48" d="100"/>
        </p:scale>
        <p:origin x="2340" y="3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2366A3-0ACF-4C4A-A8D0-F31B4FACCE3A}" type="datetimeFigureOut">
              <a:rPr lang="en-IE" smtClean="0"/>
              <a:t>02/02/2023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7F7C3-D6D0-454D-B185-857CD35DA1BF}" type="slidenum">
              <a:rPr lang="en-IE" smtClean="0"/>
              <a:t>‹#›</a:t>
            </a:fld>
            <a:endParaRPr lang="en-IE"/>
          </a:p>
        </p:txBody>
      </p:sp>
    </p:spTree>
    <p:extLst>
      <p:ext uri="{BB962C8B-B14F-4D97-AF65-F5344CB8AC3E}">
        <p14:creationId xmlns:p14="http://schemas.microsoft.com/office/powerpoint/2010/main" val="244802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02/02/2023</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001497"/>
            <a:ext cx="6858000" cy="90450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
        <p:nvSpPr>
          <p:cNvPr id="2" name="Date Placeholder 1"/>
          <p:cNvSpPr>
            <a:spLocks noGrp="1"/>
          </p:cNvSpPr>
          <p:nvPr>
            <p:ph type="dt" sz="half" idx="10"/>
          </p:nvPr>
        </p:nvSpPr>
        <p:spPr/>
        <p:txBody>
          <a:bodyPr/>
          <a:lstStyle/>
          <a:p>
            <a:fld id="{1FA132DE-3CCD-4C23-9CAF-BF6883D6418B}" type="datetimeFigureOut">
              <a:rPr lang="en-IE" smtClean="0"/>
              <a:pPr/>
              <a:t>02/02/2023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4845" y="9258665"/>
            <a:ext cx="781576" cy="65149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2330" y="9245413"/>
            <a:ext cx="1761922" cy="621855"/>
          </a:xfrm>
          <a:prstGeom prst="rect">
            <a:avLst/>
          </a:prstGeom>
        </p:spPr>
      </p:pic>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pPr/>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02/02/2023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02/02/2023</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ovidservices.hse.ie/Scr100?source=FA2F6C88-F089-4A69-8970-6C7C66C41BA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oundcloud.com/hseireland/hse-hpv-laura-brennan-irish-radio?si=785df41d3da743b9922eee4ebf486e2f&amp;utm_source=clipboard&amp;utm_medium=text&amp;utm_campaign=social_sharing" TargetMode="External"/><Relationship Id="rId2" Type="http://schemas.openxmlformats.org/officeDocument/2006/relationships/hyperlink" Target="https://soundcloud.com/hseireland/hse-hpv-laura-brennan-eng-radi?si=785df41d3da743b9922eee4ebf486e2f&amp;utm_source=clipboard&amp;utm_medium=text&amp;utm_campaign=social_sharin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se.ie/eng/health/immunisation/pubinfo/schoolprog/hpv/hpv-vaccine-catch-up-programme/"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837000" y="4887188"/>
            <a:ext cx="3509369" cy="6858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450" dirty="0"/>
              <a:t>Slide Templates</a:t>
            </a:r>
          </a:p>
        </p:txBody>
      </p:sp>
      <p:sp>
        <p:nvSpPr>
          <p:cNvPr id="7" name="Rectangle 6">
            <a:extLst>
              <a:ext uri="{FF2B5EF4-FFF2-40B4-BE49-F238E27FC236}">
                <a16:creationId xmlns:a16="http://schemas.microsoft.com/office/drawing/2014/main" id="{1B95AD44-FA60-AB4D-9F05-2D0E9BAB9B30}"/>
              </a:ext>
            </a:extLst>
          </p:cNvPr>
          <p:cNvSpPr/>
          <p:nvPr/>
        </p:nvSpPr>
        <p:spPr>
          <a:xfrm>
            <a:off x="837000" y="5373188"/>
            <a:ext cx="2080121" cy="207749"/>
          </a:xfrm>
          <a:prstGeom prst="rect">
            <a:avLst/>
          </a:prstGeom>
        </p:spPr>
        <p:txBody>
          <a:bodyPr wrap="none" lIns="0" tIns="0" rIns="0" bIns="0">
            <a:spAutoFit/>
          </a:bodyPr>
          <a:lstStyle/>
          <a:p>
            <a:pPr lvl="0"/>
            <a:r>
              <a:rPr lang="en-GB" sz="1350" dirty="0">
                <a:solidFill>
                  <a:schemeClr val="bg1"/>
                </a:solidFill>
              </a:rPr>
              <a:t>For HSE and Funded Agencies</a:t>
            </a:r>
          </a:p>
        </p:txBody>
      </p:sp>
      <p:pic>
        <p:nvPicPr>
          <p:cNvPr id="2" name="Picture 1"/>
          <p:cNvPicPr>
            <a:picLocks noChangeAspect="1"/>
          </p:cNvPicPr>
          <p:nvPr/>
        </p:nvPicPr>
        <p:blipFill>
          <a:blip r:embed="rId2"/>
          <a:stretch>
            <a:fillRect/>
          </a:stretch>
        </p:blipFill>
        <p:spPr>
          <a:xfrm>
            <a:off x="0" y="540"/>
            <a:ext cx="6858001" cy="9216190"/>
          </a:xfrm>
          <a:prstGeom prst="rect">
            <a:avLst/>
          </a:prstGeom>
        </p:spPr>
      </p:pic>
      <p:sp>
        <p:nvSpPr>
          <p:cNvPr id="14" name="TextBox 13"/>
          <p:cNvSpPr txBox="1"/>
          <p:nvPr/>
        </p:nvSpPr>
        <p:spPr>
          <a:xfrm>
            <a:off x="182609" y="7139994"/>
            <a:ext cx="6492782" cy="1938992"/>
          </a:xfrm>
          <a:prstGeom prst="rect">
            <a:avLst/>
          </a:prstGeom>
          <a:noFill/>
        </p:spPr>
        <p:txBody>
          <a:bodyPr wrap="square" lIns="91440" tIns="45720" rIns="91440" bIns="45720" rtlCol="0" anchor="t">
            <a:spAutoFit/>
          </a:bodyPr>
          <a:lstStyle/>
          <a:p>
            <a:endParaRPr lang="en-US" sz="2400" b="1" dirty="0" smtClean="0">
              <a:solidFill>
                <a:schemeClr val="bg1"/>
              </a:solidFill>
              <a:latin typeface="Arial"/>
              <a:cs typeface="Arial"/>
            </a:endParaRPr>
          </a:p>
          <a:p>
            <a:r>
              <a:rPr lang="en-US" sz="2400" b="1" dirty="0" smtClean="0">
                <a:solidFill>
                  <a:schemeClr val="bg1"/>
                </a:solidFill>
                <a:latin typeface="Arial"/>
                <a:cs typeface="Arial"/>
              </a:rPr>
              <a:t>Laura Brennan HPV Vaccine Catch Up </a:t>
            </a:r>
            <a:r>
              <a:rPr lang="en-US" sz="2400" b="1" dirty="0" err="1" smtClean="0">
                <a:solidFill>
                  <a:schemeClr val="bg1"/>
                </a:solidFill>
                <a:latin typeface="Arial"/>
                <a:cs typeface="Arial"/>
              </a:rPr>
              <a:t>Programme</a:t>
            </a:r>
            <a:r>
              <a:rPr lang="en-US" sz="2400" b="1" dirty="0" smtClean="0">
                <a:solidFill>
                  <a:schemeClr val="bg1"/>
                </a:solidFill>
                <a:latin typeface="Arial"/>
                <a:cs typeface="Arial"/>
              </a:rPr>
              <a:t> Campaign Partner Pack  </a:t>
            </a:r>
            <a:r>
              <a:rPr lang="en-US" sz="2400" b="1" dirty="0">
                <a:solidFill>
                  <a:schemeClr val="bg1"/>
                </a:solidFill>
                <a:latin typeface="Arial"/>
                <a:cs typeface="Arial"/>
              </a:rPr>
              <a:t/>
            </a:r>
            <a:br>
              <a:rPr lang="en-US" sz="2400" b="1" dirty="0">
                <a:solidFill>
                  <a:schemeClr val="bg1"/>
                </a:solidFill>
                <a:latin typeface="Arial"/>
                <a:cs typeface="Arial"/>
              </a:rPr>
            </a:br>
            <a:r>
              <a:rPr lang="en-US" sz="2400" b="1" dirty="0" smtClean="0">
                <a:solidFill>
                  <a:schemeClr val="bg1"/>
                </a:solidFill>
                <a:latin typeface="Arial"/>
                <a:cs typeface="Arial"/>
              </a:rPr>
              <a:t/>
            </a:r>
            <a:br>
              <a:rPr lang="en-US" sz="2400" b="1" dirty="0" smtClean="0">
                <a:solidFill>
                  <a:schemeClr val="bg1"/>
                </a:solidFill>
                <a:latin typeface="Arial"/>
                <a:cs typeface="Arial"/>
              </a:rPr>
            </a:br>
            <a:r>
              <a:rPr lang="en-US" sz="2400" b="1" dirty="0" smtClean="0">
                <a:solidFill>
                  <a:schemeClr val="bg1"/>
                </a:solidFill>
                <a:latin typeface="Arial"/>
                <a:cs typeface="Arial"/>
              </a:rPr>
              <a:t>Jan 2023</a:t>
            </a:r>
            <a:endParaRPr lang="en-US" sz="2400" b="1" dirty="0">
              <a:solidFill>
                <a:schemeClr val="bg1"/>
              </a:solidFill>
              <a:latin typeface="Arial"/>
              <a:cs typeface="Arial"/>
            </a:endParaRPr>
          </a:p>
        </p:txBody>
      </p:sp>
      <p:pic>
        <p:nvPicPr>
          <p:cNvPr id="3" name="Picture 2"/>
          <p:cNvPicPr>
            <a:picLocks noChangeAspect="1"/>
          </p:cNvPicPr>
          <p:nvPr/>
        </p:nvPicPr>
        <p:blipFill>
          <a:blip r:embed="rId3"/>
          <a:stretch>
            <a:fillRect/>
          </a:stretch>
        </p:blipFill>
        <p:spPr>
          <a:xfrm>
            <a:off x="0" y="2944379"/>
            <a:ext cx="6858000" cy="3859564"/>
          </a:xfrm>
          <a:prstGeom prst="rect">
            <a:avLst/>
          </a:prstGeom>
        </p:spPr>
      </p:pic>
    </p:spTree>
    <p:extLst>
      <p:ext uri="{BB962C8B-B14F-4D97-AF65-F5344CB8AC3E}">
        <p14:creationId xmlns:p14="http://schemas.microsoft.com/office/powerpoint/2010/main" val="124318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142504" y="179754"/>
            <a:ext cx="6448012" cy="400110"/>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Laura Brennan HPV Vaccine Catch Up Programme</a:t>
            </a:r>
            <a:endParaRPr lang="en-IE" sz="2000" b="1" dirty="0">
              <a:solidFill>
                <a:srgbClr val="006453"/>
              </a:solidFill>
              <a:latin typeface="Arial" panose="020B0604020202020204" pitchFamily="34" charset="0"/>
              <a:cs typeface="Arial" panose="020B0604020202020204" pitchFamily="34" charset="0"/>
            </a:endParaRPr>
          </a:p>
        </p:txBody>
      </p:sp>
      <p:sp>
        <p:nvSpPr>
          <p:cNvPr id="5" name="Rectangle 4"/>
          <p:cNvSpPr/>
          <p:nvPr/>
        </p:nvSpPr>
        <p:spPr>
          <a:xfrm>
            <a:off x="142504" y="725638"/>
            <a:ext cx="6498771" cy="9448740"/>
          </a:xfrm>
          <a:prstGeom prst="rect">
            <a:avLst/>
          </a:prstGeom>
        </p:spPr>
        <p:txBody>
          <a:bodyPr wrap="square">
            <a:spAutoFit/>
          </a:bodyPr>
          <a:lstStyle/>
          <a:p>
            <a:r>
              <a:rPr lang="en-IE" sz="1600" dirty="0">
                <a:latin typeface="Arial" panose="020B0604020202020204" pitchFamily="34" charset="0"/>
                <a:cs typeface="Arial" panose="020B0604020202020204" pitchFamily="34" charset="0"/>
              </a:rPr>
              <a:t>The Laura Brennan HPV vaccine catch-up programme is for some people age 16 or older who did not get </a:t>
            </a:r>
            <a:r>
              <a:rPr lang="en-IE" sz="1600" dirty="0" smtClean="0">
                <a:latin typeface="Arial" panose="020B0604020202020204" pitchFamily="34" charset="0"/>
                <a:cs typeface="Arial" panose="020B0604020202020204" pitchFamily="34" charset="0"/>
              </a:rPr>
              <a:t>the HPV </a:t>
            </a:r>
            <a:r>
              <a:rPr lang="en-IE" sz="1600" dirty="0">
                <a:latin typeface="Arial" panose="020B0604020202020204" pitchFamily="34" charset="0"/>
                <a:cs typeface="Arial" panose="020B0604020202020204" pitchFamily="34" charset="0"/>
              </a:rPr>
              <a:t>vaccine yet</a:t>
            </a:r>
            <a:r>
              <a:rPr lang="en-IE" sz="1600" dirty="0" smtClean="0">
                <a:latin typeface="Arial" panose="020B0604020202020204" pitchFamily="34" charset="0"/>
                <a:cs typeface="Arial" panose="020B0604020202020204" pitchFamily="34" charset="0"/>
              </a:rPr>
              <a:t>.</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Young people who didn’t get the HPV vaccine when it was offered to them in school could now be eligible to get it for free as part of the Laura Brennan Catch-up programme. </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Appointments are available to anyone who hasn’t got the HPV vaccine and is:</a:t>
            </a:r>
            <a:endParaRPr lang="en-I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1600" dirty="0">
                <a:latin typeface="Arial" panose="020B0604020202020204" pitchFamily="34" charset="0"/>
                <a:cs typeface="Arial" panose="020B0604020202020204" pitchFamily="34" charset="0"/>
              </a:rPr>
              <a:t>female age 16 to 24 years</a:t>
            </a:r>
          </a:p>
          <a:p>
            <a:pPr marL="285750" indent="-285750">
              <a:buFont typeface="Arial" panose="020B0604020202020204" pitchFamily="34" charset="0"/>
              <a:buChar char="•"/>
            </a:pPr>
            <a:r>
              <a:rPr lang="en-IE" sz="1600" dirty="0">
                <a:latin typeface="Arial" panose="020B0604020202020204" pitchFamily="34" charset="0"/>
                <a:cs typeface="Arial" panose="020B0604020202020204" pitchFamily="34" charset="0"/>
              </a:rPr>
              <a:t>male age 16 or older who started 1st year of secondary school, </a:t>
            </a:r>
            <a:r>
              <a:rPr lang="en-IE" sz="1600" dirty="0" err="1">
                <a:latin typeface="Arial" panose="020B0604020202020204" pitchFamily="34" charset="0"/>
                <a:cs typeface="Arial" panose="020B0604020202020204" pitchFamily="34" charset="0"/>
              </a:rPr>
              <a:t>homeschool</a:t>
            </a:r>
            <a:r>
              <a:rPr lang="en-IE" sz="1600" dirty="0">
                <a:latin typeface="Arial" panose="020B0604020202020204" pitchFamily="34" charset="0"/>
                <a:cs typeface="Arial" panose="020B0604020202020204" pitchFamily="34" charset="0"/>
              </a:rPr>
              <a:t> or a special school between 2019 and 2021</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HPV vaccine clinics are being set up around the country and can be booked on hpv.ie:</a:t>
            </a:r>
          </a:p>
          <a:p>
            <a:r>
              <a:rPr lang="en-IE" sz="1600" u="sng" dirty="0">
                <a:latin typeface="Arial" panose="020B0604020202020204" pitchFamily="34" charset="0"/>
                <a:cs typeface="Arial" panose="020B0604020202020204" pitchFamily="34" charset="0"/>
                <a:hlinkClick r:id="rId2"/>
              </a:rPr>
              <a:t>Book a HPV vaccine catch-up appointment</a:t>
            </a:r>
            <a:r>
              <a:rPr lang="en-IE" sz="1600" dirty="0">
                <a:latin typeface="Arial" panose="020B0604020202020204" pitchFamily="34" charset="0"/>
                <a:cs typeface="Arial" panose="020B0604020202020204" pitchFamily="34" charset="0"/>
              </a:rPr>
              <a:t> </a:t>
            </a:r>
            <a:endParaRPr lang="en-IE" sz="1600" dirty="0" smtClean="0">
              <a:latin typeface="Arial" panose="020B0604020202020204" pitchFamily="34" charset="0"/>
              <a:cs typeface="Arial" panose="020B0604020202020204" pitchFamily="34" charset="0"/>
            </a:endParaRPr>
          </a:p>
          <a:p>
            <a:endParaRPr lang="en-IE" sz="1600" dirty="0">
              <a:solidFill>
                <a:srgbClr val="FF0000"/>
              </a:solidFill>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An advertising campaign to promote the HPV vaccine clinics is in progress. It is currently live on paid search and social media since December 2022. Radio is went live on 30</a:t>
            </a:r>
            <a:r>
              <a:rPr lang="en-IE" sz="1600" baseline="30000" dirty="0" smtClean="0">
                <a:latin typeface="Arial" panose="020B0604020202020204" pitchFamily="34" charset="0"/>
                <a:cs typeface="Arial" panose="020B0604020202020204" pitchFamily="34" charset="0"/>
              </a:rPr>
              <a:t>th</a:t>
            </a:r>
            <a:r>
              <a:rPr lang="en-IE" sz="1600" dirty="0" smtClean="0">
                <a:latin typeface="Arial" panose="020B0604020202020204" pitchFamily="34" charset="0"/>
                <a:cs typeface="Arial" panose="020B0604020202020204" pitchFamily="34" charset="0"/>
              </a:rPr>
              <a:t> January and, later, the catch-up programme will be advertised on targeted video-on-demand and out of home advertising. </a:t>
            </a:r>
          </a:p>
          <a:p>
            <a:endParaRPr lang="en-IE" sz="1600" dirty="0" smtClean="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The objectives of the campaign are to:</a:t>
            </a:r>
          </a:p>
          <a:p>
            <a:endParaRPr lang="en-IE" sz="1600" dirty="0" smtClean="0">
              <a:latin typeface="Arial" panose="020B0604020202020204" pitchFamily="34" charset="0"/>
              <a:cs typeface="Arial" panose="020B0604020202020204" pitchFamily="34" charset="0"/>
            </a:endParaRPr>
          </a:p>
          <a:p>
            <a:pPr marL="342900" indent="-342900">
              <a:buFont typeface="+mj-lt"/>
              <a:buAutoNum type="arabicPeriod"/>
            </a:pPr>
            <a:r>
              <a:rPr lang="en-IE" sz="1600" dirty="0" smtClean="0">
                <a:latin typeface="Arial" panose="020B0604020202020204" pitchFamily="34" charset="0"/>
                <a:cs typeface="Arial" panose="020B0604020202020204" pitchFamily="34" charset="0"/>
              </a:rPr>
              <a:t>Encourage </a:t>
            </a:r>
            <a:r>
              <a:rPr lang="en-IE" sz="1600" dirty="0">
                <a:latin typeface="Arial" panose="020B0604020202020204" pitchFamily="34" charset="0"/>
                <a:cs typeface="Arial" panose="020B0604020202020204" pitchFamily="34" charset="0"/>
              </a:rPr>
              <a:t>uptake of HPV vaccine in eligible </a:t>
            </a:r>
            <a:r>
              <a:rPr lang="en-IE" sz="1600" dirty="0" smtClean="0">
                <a:latin typeface="Arial" panose="020B0604020202020204" pitchFamily="34" charset="0"/>
                <a:cs typeface="Arial" panose="020B0604020202020204" pitchFamily="34" charset="0"/>
              </a:rPr>
              <a:t>people. </a:t>
            </a:r>
          </a:p>
          <a:p>
            <a:pPr marL="342900" indent="-342900">
              <a:buFont typeface="+mj-lt"/>
              <a:buAutoNum type="arabicPeriod"/>
            </a:pPr>
            <a:r>
              <a:rPr lang="en-IE" sz="1600" dirty="0" smtClean="0">
                <a:latin typeface="Arial" panose="020B0604020202020204" pitchFamily="34" charset="0"/>
                <a:cs typeface="Arial" panose="020B0604020202020204" pitchFamily="34" charset="0"/>
              </a:rPr>
              <a:t>Inform </a:t>
            </a:r>
            <a:r>
              <a:rPr lang="en-IE" sz="1600" dirty="0">
                <a:latin typeface="Arial" panose="020B0604020202020204" pitchFamily="34" charset="0"/>
                <a:cs typeface="Arial" panose="020B0604020202020204" pitchFamily="34" charset="0"/>
              </a:rPr>
              <a:t>and educate about the HPV Vaccine </a:t>
            </a:r>
            <a:r>
              <a:rPr lang="en-IE" sz="1600" dirty="0" smtClean="0">
                <a:latin typeface="Arial" panose="020B0604020202020204" pitchFamily="34" charset="0"/>
                <a:cs typeface="Arial" panose="020B0604020202020204" pitchFamily="34" charset="0"/>
              </a:rPr>
              <a:t>Raise </a:t>
            </a:r>
            <a:r>
              <a:rPr lang="en-IE" sz="1600" dirty="0">
                <a:latin typeface="Arial" panose="020B0604020202020204" pitchFamily="34" charset="0"/>
                <a:cs typeface="Arial" panose="020B0604020202020204" pitchFamily="34" charset="0"/>
              </a:rPr>
              <a:t>awareness and inform about the Laura Brennan HPV Catch Up </a:t>
            </a:r>
            <a:r>
              <a:rPr lang="en-IE" sz="1600" dirty="0" smtClean="0">
                <a:latin typeface="Arial" panose="020B0604020202020204" pitchFamily="34" charset="0"/>
                <a:cs typeface="Arial" panose="020B0604020202020204" pitchFamily="34" charset="0"/>
              </a:rPr>
              <a:t>Programme</a:t>
            </a:r>
            <a:endParaRPr lang="en-IE" sz="1600" dirty="0" smtClean="0">
              <a:solidFill>
                <a:srgbClr val="FF0000"/>
              </a:solidFill>
              <a:latin typeface="Arial" panose="020B0604020202020204" pitchFamily="34" charset="0"/>
              <a:cs typeface="Arial" panose="020B0604020202020204" pitchFamily="34" charset="0"/>
            </a:endParaRPr>
          </a:p>
          <a:p>
            <a:endParaRPr lang="en-IE" sz="1600" dirty="0" smtClean="0">
              <a:latin typeface="Arial" panose="020B0604020202020204" pitchFamily="34" charset="0"/>
              <a:cs typeface="Arial" panose="020B0604020202020204" pitchFamily="34" charset="0"/>
            </a:endParaRPr>
          </a:p>
          <a:p>
            <a:r>
              <a:rPr lang="en-IE" sz="1600" dirty="0">
                <a:latin typeface="Arial" panose="020B0604020202020204" pitchFamily="34" charset="0"/>
                <a:cs typeface="Arial" panose="020B0604020202020204" pitchFamily="34" charset="0"/>
              </a:rPr>
              <a:t>The HPV vaccine is still offered to all first year students as part of the school vaccination programme. Find out more information about the school vaccination programme at hpv.ie </a:t>
            </a:r>
          </a:p>
          <a:p>
            <a:endParaRPr lang="en-IE" sz="1600" dirty="0" smtClean="0"/>
          </a:p>
          <a:p>
            <a:endParaRPr lang="en-IE" sz="1600" dirty="0"/>
          </a:p>
          <a:p>
            <a:endParaRPr lang="en-IE" sz="1600" dirty="0" smtClean="0"/>
          </a:p>
          <a:p>
            <a:endParaRPr lang="en-IE" sz="1600" dirty="0"/>
          </a:p>
          <a:p>
            <a:endParaRPr lang="en-IE" sz="1600" dirty="0" smtClean="0">
              <a:solidFill>
                <a:srgbClr val="59595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4" y="195043"/>
            <a:ext cx="4004622"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Campaign channels and assets</a:t>
            </a:r>
          </a:p>
        </p:txBody>
      </p:sp>
      <p:sp>
        <p:nvSpPr>
          <p:cNvPr id="3" name="Rectangle 2"/>
          <p:cNvSpPr/>
          <p:nvPr/>
        </p:nvSpPr>
        <p:spPr>
          <a:xfrm>
            <a:off x="190004" y="641320"/>
            <a:ext cx="6667996" cy="3108543"/>
          </a:xfrm>
          <a:prstGeom prst="rect">
            <a:avLst/>
          </a:prstGeom>
        </p:spPr>
        <p:txBody>
          <a:bodyPr wrap="square">
            <a:spAutoFit/>
          </a:bodyPr>
          <a:lstStyle/>
          <a:p>
            <a:r>
              <a:rPr lang="en-IE" sz="1600" dirty="0" smtClean="0">
                <a:latin typeface="Arial" panose="020B0604020202020204" pitchFamily="34" charset="0"/>
                <a:cs typeface="Arial" panose="020B0604020202020204" pitchFamily="34" charset="0"/>
              </a:rPr>
              <a:t>This campaign </a:t>
            </a:r>
            <a:r>
              <a:rPr lang="en-IE" sz="1600" dirty="0">
                <a:latin typeface="Arial" panose="020B0604020202020204" pitchFamily="34" charset="0"/>
                <a:cs typeface="Arial" panose="020B0604020202020204" pitchFamily="34" charset="0"/>
              </a:rPr>
              <a:t>encourages </a:t>
            </a:r>
            <a:r>
              <a:rPr lang="en-IE" sz="1600" dirty="0" smtClean="0">
                <a:latin typeface="Arial" panose="020B0604020202020204" pitchFamily="34" charset="0"/>
                <a:cs typeface="Arial" panose="020B0604020202020204" pitchFamily="34" charset="0"/>
              </a:rPr>
              <a:t>those who didn’t get the HPV vaccine when it was offered in school to check if they are eligible to get it now as part of the Laura Brennan catch-up programme, and to book an appointment at one of the HPV vaccine clinics to get their vaccine. </a:t>
            </a:r>
            <a:endParaRPr lang="en-IE" sz="1600" dirty="0">
              <a:latin typeface="Arial" panose="020B0604020202020204" pitchFamily="34" charset="0"/>
              <a:cs typeface="Arial" panose="020B0604020202020204" pitchFamily="34" charset="0"/>
            </a:endParaRPr>
          </a:p>
          <a:p>
            <a:endParaRPr lang="en-IE" sz="1600" b="1" dirty="0" smtClean="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Our message – </a:t>
            </a:r>
            <a:r>
              <a:rPr lang="en-IE" sz="1600" dirty="0">
                <a:latin typeface="Arial" panose="020B0604020202020204" pitchFamily="34" charset="0"/>
                <a:cs typeface="Arial" panose="020B0604020202020204" pitchFamily="34" charset="0"/>
              </a:rPr>
              <a:t>If you didn’t get the HPV vaccine when in school, you could be eligible to get it now. </a:t>
            </a:r>
          </a:p>
          <a:p>
            <a:r>
              <a:rPr lang="en-IE" sz="1600" dirty="0" smtClean="0">
                <a:latin typeface="Arial" panose="020B0604020202020204" pitchFamily="34" charset="0"/>
                <a:cs typeface="Arial" panose="020B0604020202020204" pitchFamily="34" charset="0"/>
              </a:rPr>
              <a:t>The HPV vaccine protects you from the HPV virus, which can cause cancers, including cervical cancer. The more young people who get the HPV vaccine, the more will be protected. </a:t>
            </a:r>
            <a:endParaRPr lang="en-IE" sz="1600" dirty="0">
              <a:latin typeface="Arial" panose="020B0604020202020204" pitchFamily="34" charset="0"/>
              <a:cs typeface="Arial" panose="020B0604020202020204" pitchFamily="34" charset="0"/>
            </a:endParaRPr>
          </a:p>
          <a:p>
            <a:endParaRPr lang="en-IE" dirty="0"/>
          </a:p>
          <a:p>
            <a:endParaRPr lang="en-IE" dirty="0">
              <a:cs typeface="Arial" panose="020B0604020202020204" pitchFamily="34" charset="0"/>
            </a:endParaRPr>
          </a:p>
        </p:txBody>
      </p:sp>
      <p:sp>
        <p:nvSpPr>
          <p:cNvPr id="4" name="TextBox 3"/>
          <p:cNvSpPr txBox="1"/>
          <p:nvPr/>
        </p:nvSpPr>
        <p:spPr>
          <a:xfrm>
            <a:off x="190004" y="6181300"/>
            <a:ext cx="6134596" cy="2339102"/>
          </a:xfrm>
          <a:prstGeom prst="rect">
            <a:avLst/>
          </a:prstGeom>
          <a:noFill/>
        </p:spPr>
        <p:txBody>
          <a:bodyPr wrap="square" rtlCol="0">
            <a:spAutoFit/>
          </a:bodyPr>
          <a:lstStyle/>
          <a:p>
            <a:r>
              <a:rPr lang="en-IE" sz="1600" b="1" dirty="0" smtClean="0">
                <a:latin typeface="Arial" panose="020B0604020202020204" pitchFamily="34" charset="0"/>
                <a:cs typeface="Arial" panose="020B0604020202020204" pitchFamily="34" charset="0"/>
              </a:rPr>
              <a:t>VOD</a:t>
            </a:r>
          </a:p>
          <a:p>
            <a:r>
              <a:rPr lang="en-IE" sz="1600" dirty="0">
                <a:latin typeface="Arial" panose="020B0604020202020204" pitchFamily="34" charset="0"/>
                <a:cs typeface="Arial" panose="020B0604020202020204" pitchFamily="34" charset="0"/>
              </a:rPr>
              <a:t>Video-on-demand (VOD) is </a:t>
            </a:r>
            <a:r>
              <a:rPr lang="en-IE" sz="1600" dirty="0" smtClean="0">
                <a:latin typeface="Arial" panose="020B0604020202020204" pitchFamily="34" charset="0"/>
                <a:cs typeface="Arial" panose="020B0604020202020204" pitchFamily="34" charset="0"/>
              </a:rPr>
              <a:t>in development and will be live in February.</a:t>
            </a:r>
          </a:p>
          <a:p>
            <a:endParaRPr lang="en-IE" sz="1600" b="1" dirty="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OOH</a:t>
            </a:r>
          </a:p>
          <a:p>
            <a:r>
              <a:rPr lang="en-IE" sz="1600" dirty="0" smtClean="0">
                <a:latin typeface="Arial" panose="020B0604020202020204" pitchFamily="34" charset="0"/>
                <a:cs typeface="Arial" panose="020B0604020202020204" pitchFamily="34" charset="0"/>
              </a:rPr>
              <a:t>OOH is in development and will be running in college and pub washrooms in March and April </a:t>
            </a:r>
          </a:p>
          <a:p>
            <a:endParaRPr lang="en-IE" sz="1600" b="1" dirty="0" smtClean="0">
              <a:latin typeface="Arial" panose="020B0604020202020204" pitchFamily="34" charset="0"/>
              <a:cs typeface="Arial" panose="020B0604020202020204" pitchFamily="34" charset="0"/>
            </a:endParaRPr>
          </a:p>
          <a:p>
            <a:endParaRPr lang="en-IE" dirty="0"/>
          </a:p>
        </p:txBody>
      </p:sp>
      <p:sp>
        <p:nvSpPr>
          <p:cNvPr id="5" name="TextBox 4"/>
          <p:cNvSpPr txBox="1"/>
          <p:nvPr/>
        </p:nvSpPr>
        <p:spPr>
          <a:xfrm>
            <a:off x="190004" y="3257422"/>
            <a:ext cx="6268688" cy="1815882"/>
          </a:xfrm>
          <a:prstGeom prst="rect">
            <a:avLst/>
          </a:prstGeom>
          <a:noFill/>
        </p:spPr>
        <p:txBody>
          <a:bodyPr wrap="square" rtlCol="0">
            <a:spAutoFit/>
          </a:bodyPr>
          <a:lstStyle/>
          <a:p>
            <a:endParaRPr lang="en-IE" sz="1600" b="1" dirty="0" smtClean="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Radio</a:t>
            </a:r>
            <a:endParaRPr lang="en-IE" b="1"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Radio </a:t>
            </a:r>
            <a:r>
              <a:rPr lang="en-IE" sz="1600" dirty="0">
                <a:latin typeface="Arial" panose="020B0604020202020204" pitchFamily="34" charset="0"/>
                <a:cs typeface="Arial" panose="020B0604020202020204" pitchFamily="34" charset="0"/>
              </a:rPr>
              <a:t>ads </a:t>
            </a:r>
            <a:r>
              <a:rPr lang="en-IE" sz="1600" dirty="0" smtClean="0">
                <a:latin typeface="Arial" panose="020B0604020202020204" pitchFamily="34" charset="0"/>
                <a:cs typeface="Arial" panose="020B0604020202020204" pitchFamily="34" charset="0"/>
              </a:rPr>
              <a:t>are running </a:t>
            </a:r>
            <a:r>
              <a:rPr lang="en-IE" sz="1600" dirty="0">
                <a:latin typeface="Arial" panose="020B0604020202020204" pitchFamily="34" charset="0"/>
                <a:cs typeface="Arial" panose="020B0604020202020204" pitchFamily="34" charset="0"/>
              </a:rPr>
              <a:t>on national, local and digital </a:t>
            </a:r>
            <a:r>
              <a:rPr lang="en-IE" sz="1600" dirty="0" smtClean="0">
                <a:latin typeface="Arial" panose="020B0604020202020204" pitchFamily="34" charset="0"/>
                <a:cs typeface="Arial" panose="020B0604020202020204" pitchFamily="34" charset="0"/>
              </a:rPr>
              <a:t>radio from 30</a:t>
            </a:r>
            <a:r>
              <a:rPr lang="en-IE" sz="1600" baseline="30000" dirty="0" smtClean="0">
                <a:latin typeface="Arial" panose="020B0604020202020204" pitchFamily="34" charset="0"/>
                <a:cs typeface="Arial" panose="020B0604020202020204" pitchFamily="34" charset="0"/>
              </a:rPr>
              <a:t>th</a:t>
            </a:r>
            <a:r>
              <a:rPr lang="en-IE" sz="1600" dirty="0" smtClean="0">
                <a:latin typeface="Arial" panose="020B0604020202020204" pitchFamily="34" charset="0"/>
                <a:cs typeface="Arial" panose="020B0604020202020204" pitchFamily="34" charset="0"/>
              </a:rPr>
              <a:t> January (Audio One </a:t>
            </a:r>
            <a:r>
              <a:rPr lang="en-IE" sz="1600" dirty="0">
                <a:latin typeface="Arial" panose="020B0604020202020204" pitchFamily="34" charset="0"/>
                <a:cs typeface="Arial" panose="020B0604020202020204" pitchFamily="34" charset="0"/>
              </a:rPr>
              <a:t>and </a:t>
            </a:r>
            <a:r>
              <a:rPr lang="en-IE" sz="1600" dirty="0" smtClean="0">
                <a:latin typeface="Arial" panose="020B0604020202020204" pitchFamily="34" charset="0"/>
                <a:cs typeface="Arial" panose="020B0604020202020204" pitchFamily="34" charset="0"/>
              </a:rPr>
              <a:t>Audio Xi audio platforms) in English and Irish. Listen </a:t>
            </a:r>
            <a:r>
              <a:rPr lang="en-IE" sz="1600" dirty="0">
                <a:latin typeface="Arial" panose="020B0604020202020204" pitchFamily="34" charset="0"/>
                <a:cs typeface="Arial" panose="020B0604020202020204" pitchFamily="34" charset="0"/>
              </a:rPr>
              <a:t>to our </a:t>
            </a:r>
            <a:r>
              <a:rPr lang="en-IE" sz="1600" dirty="0" smtClean="0">
                <a:solidFill>
                  <a:srgbClr val="FF0000"/>
                </a:solidFill>
                <a:latin typeface="Arial" panose="020B0604020202020204" pitchFamily="34" charset="0"/>
                <a:cs typeface="Arial" panose="020B0604020202020204" pitchFamily="34" charset="0"/>
                <a:hlinkClick r:id="rId2"/>
              </a:rPr>
              <a:t>English radio ad here</a:t>
            </a:r>
            <a:r>
              <a:rPr lang="en-IE" sz="1600" dirty="0">
                <a:latin typeface="Arial" panose="020B0604020202020204" pitchFamily="34" charset="0"/>
                <a:cs typeface="Arial" panose="020B0604020202020204" pitchFamily="34" charset="0"/>
                <a:hlinkClick r:id="rId2"/>
              </a:rPr>
              <a:t> </a:t>
            </a:r>
            <a:r>
              <a:rPr lang="en-IE" sz="1600" dirty="0" smtClean="0">
                <a:latin typeface="Arial" panose="020B0604020202020204" pitchFamily="34" charset="0"/>
                <a:cs typeface="Arial" panose="020B0604020202020204" pitchFamily="34" charset="0"/>
              </a:rPr>
              <a:t>and </a:t>
            </a:r>
            <a:r>
              <a:rPr lang="en-IE" sz="1600" dirty="0" smtClean="0">
                <a:latin typeface="Arial" panose="020B0604020202020204" pitchFamily="34" charset="0"/>
                <a:cs typeface="Arial" panose="020B0604020202020204" pitchFamily="34" charset="0"/>
                <a:hlinkClick r:id="rId3"/>
              </a:rPr>
              <a:t>our Irish radio ad here</a:t>
            </a:r>
            <a:r>
              <a:rPr lang="en-IE" sz="1600" dirty="0" smtClean="0">
                <a:latin typeface="Arial" panose="020B0604020202020204" pitchFamily="34" charset="0"/>
                <a:cs typeface="Arial" panose="020B0604020202020204" pitchFamily="34" charset="0"/>
              </a:rPr>
              <a:t>. </a:t>
            </a:r>
            <a:endParaRPr lang="en-IE" sz="1600" b="1" dirty="0">
              <a:latin typeface="Arial" panose="020B0604020202020204" pitchFamily="34" charset="0"/>
              <a:cs typeface="Arial" panose="020B0604020202020204" pitchFamily="34" charset="0"/>
            </a:endParaRPr>
          </a:p>
          <a:p>
            <a:endParaRPr lang="en-IE" sz="1600" dirty="0"/>
          </a:p>
        </p:txBody>
      </p:sp>
      <p:sp>
        <p:nvSpPr>
          <p:cNvPr id="6" name="TextBox 5"/>
          <p:cNvSpPr txBox="1"/>
          <p:nvPr/>
        </p:nvSpPr>
        <p:spPr>
          <a:xfrm>
            <a:off x="190004" y="5073304"/>
            <a:ext cx="6134596" cy="1107996"/>
          </a:xfrm>
          <a:prstGeom prst="rect">
            <a:avLst/>
          </a:prstGeom>
          <a:noFill/>
        </p:spPr>
        <p:txBody>
          <a:bodyPr wrap="square" rtlCol="0">
            <a:spAutoFit/>
          </a:bodyPr>
          <a:lstStyle/>
          <a:p>
            <a:r>
              <a:rPr lang="en-IE" sz="1600" b="1" dirty="0" smtClean="0">
                <a:latin typeface="Arial" panose="020B0604020202020204" pitchFamily="34" charset="0"/>
                <a:cs typeface="Arial" panose="020B0604020202020204" pitchFamily="34" charset="0"/>
              </a:rPr>
              <a:t>Social media</a:t>
            </a:r>
            <a:endParaRPr lang="en-IE" dirty="0" smtClean="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Social </a:t>
            </a:r>
            <a:r>
              <a:rPr lang="en-IE" sz="1600" dirty="0">
                <a:latin typeface="Arial" panose="020B0604020202020204" pitchFamily="34" charset="0"/>
                <a:cs typeface="Arial" panose="020B0604020202020204" pitchFamily="34" charset="0"/>
              </a:rPr>
              <a:t>media messages are always on across Facebook, Twitter, Instagram and </a:t>
            </a:r>
            <a:r>
              <a:rPr lang="en-IE" sz="1600" dirty="0" err="1">
                <a:latin typeface="Arial" panose="020B0604020202020204" pitchFamily="34" charset="0"/>
                <a:cs typeface="Arial" panose="020B0604020202020204" pitchFamily="34" charset="0"/>
              </a:rPr>
              <a:t>TikTok</a:t>
            </a:r>
            <a:r>
              <a:rPr lang="en-IE" sz="1600" dirty="0">
                <a:latin typeface="Arial" panose="020B0604020202020204" pitchFamily="34" charset="0"/>
                <a:cs typeface="Arial" panose="020B0604020202020204" pitchFamily="34" charset="0"/>
              </a:rPr>
              <a:t>.</a:t>
            </a:r>
          </a:p>
          <a:p>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86" y="932818"/>
            <a:ext cx="6555470" cy="1477328"/>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smtClean="0">
                <a:solidFill>
                  <a:schemeClr val="dk1"/>
                </a:solidFill>
                <a:latin typeface="Arial" panose="020B0604020202020204" pitchFamily="34" charset="0"/>
                <a:cs typeface="Arial" panose="020B0604020202020204" pitchFamily="34" charset="0"/>
              </a:rPr>
              <a:t>The Laura Brennan HPV vaccine catch-up programme gives people who were eligible but may have misse</a:t>
            </a:r>
            <a:r>
              <a:rPr lang="en-IE" dirty="0" smtClean="0">
                <a:latin typeface="Arial" panose="020B0604020202020204" pitchFamily="34" charset="0"/>
                <a:cs typeface="Arial" panose="020B0604020202020204" pitchFamily="34" charset="0"/>
              </a:rPr>
              <a:t>d out on the vaccine in school a chance to get this safe and effective vaccine, and pays tribute to Laura’s dedication and tireless efforts. #</a:t>
            </a:r>
            <a:r>
              <a:rPr lang="en-IE" dirty="0" err="1" smtClean="0">
                <a:latin typeface="Arial" panose="020B0604020202020204" pitchFamily="34" charset="0"/>
                <a:cs typeface="Arial" panose="020B0604020202020204" pitchFamily="34" charset="0"/>
              </a:rPr>
              <a:t>ThankyouLaura</a:t>
            </a:r>
            <a:endParaRPr lang="en-IE" dirty="0">
              <a:solidFill>
                <a:schemeClr val="dk1"/>
              </a:solidFill>
              <a:latin typeface="Arial" panose="020B0604020202020204" pitchFamily="34" charset="0"/>
              <a:cs typeface="Arial" panose="020B0604020202020204" pitchFamily="34" charset="0"/>
            </a:endParaRPr>
          </a:p>
        </p:txBody>
      </p:sp>
      <p:sp>
        <p:nvSpPr>
          <p:cNvPr id="2" name="Rectangle 1"/>
          <p:cNvSpPr/>
          <p:nvPr/>
        </p:nvSpPr>
        <p:spPr>
          <a:xfrm>
            <a:off x="189886" y="147988"/>
            <a:ext cx="1750800"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Social media</a:t>
            </a:r>
          </a:p>
        </p:txBody>
      </p:sp>
      <p:sp>
        <p:nvSpPr>
          <p:cNvPr id="3" name="Rectangle 2"/>
          <p:cNvSpPr/>
          <p:nvPr/>
        </p:nvSpPr>
        <p:spPr>
          <a:xfrm>
            <a:off x="189886" y="555792"/>
            <a:ext cx="2262158" cy="369332"/>
          </a:xfrm>
          <a:prstGeom prst="rect">
            <a:avLst/>
          </a:prstGeom>
        </p:spPr>
        <p:txBody>
          <a:bodyPr wrap="none">
            <a:spAutoFit/>
          </a:bodyPr>
          <a:lstStyle/>
          <a:p>
            <a:r>
              <a:rPr lang="en-IE" b="1" dirty="0" smtClean="0">
                <a:latin typeface="Arial" panose="020B0604020202020204" pitchFamily="34" charset="0"/>
                <a:ea typeface="+mn-lt"/>
                <a:cs typeface="Arial" panose="020B0604020202020204" pitchFamily="34" charset="0"/>
              </a:rPr>
              <a:t>Sample messages:</a:t>
            </a:r>
            <a:endParaRPr lang="en-IE" b="1" dirty="0">
              <a:latin typeface="Arial" panose="020B0604020202020204" pitchFamily="34" charset="0"/>
              <a:cs typeface="Arial" panose="020B0604020202020204" pitchFamily="34" charset="0"/>
            </a:endParaRPr>
          </a:p>
        </p:txBody>
      </p:sp>
      <p:sp>
        <p:nvSpPr>
          <p:cNvPr id="11" name="Rectangle 10"/>
          <p:cNvSpPr/>
          <p:nvPr/>
        </p:nvSpPr>
        <p:spPr>
          <a:xfrm>
            <a:off x="94507" y="4923404"/>
            <a:ext cx="1941557" cy="369332"/>
          </a:xfrm>
          <a:prstGeom prst="rect">
            <a:avLst/>
          </a:prstGeom>
        </p:spPr>
        <p:txBody>
          <a:bodyPr wrap="none">
            <a:spAutoFit/>
          </a:bodyPr>
          <a:lstStyle/>
          <a:p>
            <a:r>
              <a:rPr lang="en-IE" b="1" dirty="0">
                <a:latin typeface="Arial" panose="020B0604020202020204" pitchFamily="34" charset="0"/>
                <a:cs typeface="Arial" panose="020B0604020202020204" pitchFamily="34" charset="0"/>
              </a:rPr>
              <a:t>Sample </a:t>
            </a:r>
            <a:r>
              <a:rPr lang="en-IE" b="1" dirty="0" smtClean="0">
                <a:latin typeface="Arial" panose="020B0604020202020204" pitchFamily="34" charset="0"/>
                <a:cs typeface="Arial" panose="020B0604020202020204" pitchFamily="34" charset="0"/>
              </a:rPr>
              <a:t>images:</a:t>
            </a:r>
            <a:endParaRPr lang="en-IE" b="1" dirty="0">
              <a:latin typeface="Arial" panose="020B0604020202020204" pitchFamily="34" charset="0"/>
              <a:cs typeface="Arial" panose="020B0604020202020204" pitchFamily="34" charset="0"/>
            </a:endParaRPr>
          </a:p>
        </p:txBody>
      </p:sp>
      <p:sp>
        <p:nvSpPr>
          <p:cNvPr id="10" name="Rectangle 9"/>
          <p:cNvSpPr/>
          <p:nvPr/>
        </p:nvSpPr>
        <p:spPr>
          <a:xfrm>
            <a:off x="189886" y="2530674"/>
            <a:ext cx="6555470" cy="175432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a:latin typeface="Arial" panose="020B0604020202020204" pitchFamily="34" charset="0"/>
                <a:cs typeface="Arial" panose="020B0604020202020204" pitchFamily="34" charset="0"/>
              </a:rPr>
              <a:t>The HPV vaccine protects you from getting HPV. </a:t>
            </a:r>
          </a:p>
          <a:p>
            <a:r>
              <a:rPr lang="en-IE" dirty="0">
                <a:latin typeface="Arial" panose="020B0604020202020204" pitchFamily="34" charset="0"/>
                <a:cs typeface="Arial" panose="020B0604020202020204" pitchFamily="34" charset="0"/>
              </a:rPr>
              <a:t>The more people vaccinated, the better we can reduce the number of HPV-related cancers. </a:t>
            </a:r>
          </a:p>
          <a:p>
            <a:r>
              <a:rPr lang="en-IE" dirty="0">
                <a:latin typeface="Arial" panose="020B0604020202020204" pitchFamily="34" charset="0"/>
                <a:cs typeface="Arial" panose="020B0604020202020204" pitchFamily="34" charset="0"/>
              </a:rPr>
              <a:t>Protect yourself by registering for the Laura Brennan HPV Vaccine Catch-up Programme at </a:t>
            </a:r>
            <a:r>
              <a:rPr lang="en-IE" dirty="0" smtClean="0">
                <a:latin typeface="Arial" panose="020B0604020202020204" pitchFamily="34" charset="0"/>
                <a:cs typeface="Arial" panose="020B0604020202020204" pitchFamily="34" charset="0"/>
              </a:rPr>
              <a:t>www.hpv.ie</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ThankYouLaura</a:t>
            </a:r>
            <a:endParaRPr lang="en-IE" dirty="0">
              <a:latin typeface="Arial" panose="020B0604020202020204" pitchFamily="34" charset="0"/>
              <a:cs typeface="Arial" panose="020B0604020202020204" pitchFamily="34" charset="0"/>
            </a:endParaRPr>
          </a:p>
        </p:txBody>
      </p:sp>
      <p:sp>
        <p:nvSpPr>
          <p:cNvPr id="9" name="TextBox 8"/>
          <p:cNvSpPr txBox="1"/>
          <p:nvPr/>
        </p:nvSpPr>
        <p:spPr>
          <a:xfrm>
            <a:off x="189886" y="4443428"/>
            <a:ext cx="1981814" cy="646331"/>
          </a:xfrm>
          <a:prstGeom prst="rect">
            <a:avLst/>
          </a:prstGeom>
          <a:noFill/>
        </p:spPr>
        <p:txBody>
          <a:bodyPr wrap="square" rtlCol="0">
            <a:spAutoFit/>
          </a:bodyPr>
          <a:lstStyle/>
          <a:p>
            <a:r>
              <a:rPr lang="en-IE" dirty="0">
                <a:latin typeface="Arial" panose="020B0604020202020204" pitchFamily="34" charset="0"/>
                <a:cs typeface="Arial" panose="020B0604020202020204" pitchFamily="34" charset="0"/>
              </a:rPr>
              <a:t>Link: </a:t>
            </a:r>
            <a:r>
              <a:rPr lang="en-IE" u="sng" dirty="0" smtClean="0">
                <a:solidFill>
                  <a:schemeClr val="dk1"/>
                </a:solidFill>
                <a:latin typeface="Arial" panose="020B0604020202020204" pitchFamily="34" charset="0"/>
                <a:cs typeface="Arial" panose="020B0604020202020204" pitchFamily="34" charset="0"/>
                <a:hlinkClick r:id="rId2"/>
              </a:rPr>
              <a:t>hpv.ie</a:t>
            </a:r>
            <a:endParaRPr lang="en-IE" u="sng" dirty="0">
              <a:solidFill>
                <a:schemeClr val="dk1"/>
              </a:solidFill>
              <a:latin typeface="Arial" panose="020B0604020202020204" pitchFamily="34" charset="0"/>
              <a:cs typeface="Arial" panose="020B0604020202020204" pitchFamily="34" charset="0"/>
            </a:endParaRPr>
          </a:p>
          <a:p>
            <a:endParaRPr lang="en-I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7" y="5774330"/>
            <a:ext cx="3256989" cy="3256989"/>
          </a:xfrm>
          <a:prstGeom prst="rect">
            <a:avLst/>
          </a:prstGeom>
        </p:spPr>
      </p:pic>
      <p:pic>
        <p:nvPicPr>
          <p:cNvPr id="8" name="Picture 7"/>
          <p:cNvPicPr>
            <a:picLocks noChangeAspect="1"/>
          </p:cNvPicPr>
          <p:nvPr/>
        </p:nvPicPr>
        <p:blipFill>
          <a:blip r:embed="rId4"/>
          <a:stretch>
            <a:fillRect/>
          </a:stretch>
        </p:blipFill>
        <p:spPr>
          <a:xfrm>
            <a:off x="3467621" y="5774330"/>
            <a:ext cx="3277735" cy="32569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43" y="182880"/>
            <a:ext cx="6612556" cy="7663636"/>
          </a:xfrm>
          <a:prstGeom prst="rect">
            <a:avLst/>
          </a:prstGeom>
          <a:noFill/>
        </p:spPr>
        <p:txBody>
          <a:bodyPr wrap="square" rtlCol="0">
            <a:spAutoFit/>
          </a:bodyPr>
          <a:lstStyle/>
          <a:p>
            <a:r>
              <a:rPr lang="en-IE" sz="2000" b="1" dirty="0">
                <a:solidFill>
                  <a:srgbClr val="006453"/>
                </a:solidFill>
                <a:latin typeface="Arial" panose="020B0604020202020204" pitchFamily="34" charset="0"/>
                <a:cs typeface="Arial" panose="020B0604020202020204" pitchFamily="34" charset="0"/>
              </a:rPr>
              <a:t>How you can </a:t>
            </a:r>
            <a:r>
              <a:rPr lang="en-IE" sz="2000" b="1" dirty="0" smtClean="0">
                <a:solidFill>
                  <a:srgbClr val="006453"/>
                </a:solidFill>
                <a:latin typeface="Arial" panose="020B0604020202020204" pitchFamily="34" charset="0"/>
                <a:cs typeface="Arial" panose="020B0604020202020204" pitchFamily="34" charset="0"/>
              </a:rPr>
              <a:t>help</a:t>
            </a:r>
          </a:p>
          <a:p>
            <a:endParaRPr lang="en-IE" sz="2000"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We welcome your ongoing help, support and partnership.</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smtClean="0">
                <a:solidFill>
                  <a:srgbClr val="006453"/>
                </a:solidFill>
                <a:latin typeface="Arial" panose="020B0604020202020204" pitchFamily="34" charset="0"/>
                <a:cs typeface="Arial" panose="020B0604020202020204" pitchFamily="34" charset="0"/>
              </a:rPr>
              <a:t>Share our social media messages</a:t>
            </a:r>
            <a:endParaRPr lang="en-IE"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You can support the campaign by reposting and sharing posts from the HSE on our official accounts.</a:t>
            </a:r>
          </a:p>
          <a:p>
            <a:endParaRPr lang="en-IE" b="1" dirty="0" smtClean="0">
              <a:latin typeface="Arial" panose="020B0604020202020204" pitchFamily="34" charset="0"/>
              <a:cs typeface="Arial" panose="020B0604020202020204" pitchFamily="34" charset="0"/>
            </a:endParaRPr>
          </a:p>
          <a:p>
            <a:r>
              <a:rPr lang="en-IE" b="1" dirty="0" smtClean="0">
                <a:latin typeface="Arial" panose="020B0604020202020204" pitchFamily="34" charset="0"/>
                <a:cs typeface="Arial" panose="020B0604020202020204" pitchFamily="34" charset="0"/>
              </a:rPr>
              <a:t>Facebook </a:t>
            </a:r>
            <a:r>
              <a:rPr lang="en-IE" b="1" dirty="0">
                <a:latin typeface="Arial" panose="020B0604020202020204" pitchFamily="34" charset="0"/>
                <a:cs typeface="Arial" panose="020B0604020202020204" pitchFamily="34" charset="0"/>
              </a:rPr>
              <a:t>Page: </a:t>
            </a:r>
            <a:r>
              <a:rPr lang="en-IE" dirty="0">
                <a:latin typeface="Arial" panose="020B0604020202020204" pitchFamily="34" charset="0"/>
                <a:cs typeface="Arial" panose="020B0604020202020204" pitchFamily="34" charset="0"/>
              </a:rPr>
              <a:t>facebook.com/</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Instagram: </a:t>
            </a:r>
            <a:r>
              <a:rPr lang="en-IE" dirty="0">
                <a:latin typeface="Arial" panose="020B0604020202020204" pitchFamily="34" charset="0"/>
                <a:cs typeface="Arial" panose="020B0604020202020204" pitchFamily="34" charset="0"/>
              </a:rPr>
              <a:t>instagram.com/</a:t>
            </a:r>
            <a:r>
              <a:rPr lang="en-IE" dirty="0" err="1">
                <a:latin typeface="Arial" panose="020B0604020202020204" pitchFamily="34" charset="0"/>
                <a:cs typeface="Arial" panose="020B0604020202020204" pitchFamily="34" charset="0"/>
              </a:rPr>
              <a:t>irishhealthservice</a:t>
            </a:r>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Twitter: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err="1">
                <a:latin typeface="Arial" panose="020B0604020202020204" pitchFamily="34" charset="0"/>
                <a:cs typeface="Arial" panose="020B0604020202020204" pitchFamily="34" charset="0"/>
              </a:rPr>
              <a:t>TikTok</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r>
              <a:rPr lang="en-IE" dirty="0">
                <a:latin typeface="Arial" panose="020B0604020202020204" pitchFamily="34" charset="0"/>
                <a:cs typeface="Arial" panose="020B0604020202020204" pitchFamily="34" charset="0"/>
              </a:rPr>
              <a:t> </a:t>
            </a:r>
          </a:p>
          <a:p>
            <a:endParaRPr lang="en-IE" dirty="0" smtClean="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endParaRPr lang="en-IE" dirty="0" smtClean="0">
              <a:latin typeface="Arial" panose="020B0604020202020204" pitchFamily="34" charset="0"/>
              <a:cs typeface="Arial" panose="020B0604020202020204" pitchFamily="34" charset="0"/>
            </a:endParaRPr>
          </a:p>
          <a:p>
            <a:r>
              <a:rPr lang="en-US" sz="3200" b="1" dirty="0">
                <a:solidFill>
                  <a:srgbClr val="59595F"/>
                </a:solidFill>
                <a:latin typeface="Arial" panose="020B0604020202020204" pitchFamily="34" charset="0"/>
                <a:cs typeface="Arial" panose="020B0604020202020204" pitchFamily="34" charset="0"/>
              </a:rPr>
              <a:t>Please share with your networks</a:t>
            </a:r>
          </a:p>
          <a:p>
            <a:endParaRPr lang="en-US" sz="3200" b="1" dirty="0">
              <a:solidFill>
                <a:srgbClr val="59595F"/>
              </a:solidFill>
              <a:latin typeface="Arial" panose="020B0604020202020204" pitchFamily="34" charset="0"/>
              <a:cs typeface="Arial" panose="020B0604020202020204" pitchFamily="34" charset="0"/>
            </a:endParaRPr>
          </a:p>
          <a:p>
            <a:r>
              <a:rPr lang="en-US" sz="3200" b="1" dirty="0">
                <a:solidFill>
                  <a:srgbClr val="59595F"/>
                </a:solidFill>
                <a:latin typeface="Arial" panose="020B0604020202020204" pitchFamily="34" charset="0"/>
                <a:cs typeface="Arial" panose="020B0604020202020204" pitchFamily="34" charset="0"/>
              </a:rPr>
              <a:t>Thank you</a:t>
            </a:r>
          </a:p>
          <a:p>
            <a:endParaRPr lang="en-US" sz="3200" b="1" dirty="0">
              <a:solidFill>
                <a:srgbClr val="59595F"/>
              </a:solidFill>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If you have any queries or ideas, please contact partner.pack@hse.ie, or visit hse.ie/communications.</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Thanks for supporting the campaign.</a:t>
            </a:r>
          </a:p>
        </p:txBody>
      </p:sp>
    </p:spTree>
    <p:extLst>
      <p:ext uri="{BB962C8B-B14F-4D97-AF65-F5344CB8AC3E}">
        <p14:creationId xmlns:p14="http://schemas.microsoft.com/office/powerpoint/2010/main" val="1238834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9799</TotalTime>
  <Words>531</Words>
  <Application>Microsoft Office PowerPoint</Application>
  <PresentationFormat>A4 Paper (210x297 mm)</PresentationFormat>
  <Paragraphs>75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Kahlil Coyle</cp:lastModifiedBy>
  <cp:revision>1031</cp:revision>
  <dcterms:created xsi:type="dcterms:W3CDTF">2020-03-21T11:46:06Z</dcterms:created>
  <dcterms:modified xsi:type="dcterms:W3CDTF">2023-02-02T19:27:49Z</dcterms:modified>
</cp:coreProperties>
</file>