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13"/>
  </p:notesMasterIdLst>
  <p:handoutMasterIdLst>
    <p:handoutMasterId r:id="rId14"/>
  </p:handoutMasterIdLst>
  <p:sldIdLst>
    <p:sldId id="351" r:id="rId5"/>
    <p:sldId id="359" r:id="rId6"/>
    <p:sldId id="353" r:id="rId7"/>
    <p:sldId id="334" r:id="rId8"/>
    <p:sldId id="355" r:id="rId9"/>
    <p:sldId id="356" r:id="rId10"/>
    <p:sldId id="361" r:id="rId11"/>
    <p:sldId id="360" r:id="rId12"/>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662DE9-6A53-4FBC-9F70-2A1C8B003E9F}" name="Fiona Ness" initials="FN" userId="S::Fiona.Ness@screeningservice.ie::a9cce0ad-8d4b-43e4-801e-47f477526c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ghna Harte" initials="AH" lastIdx="20" clrIdx="0"/>
  <p:cmAuthor id="1" name="fidelma browne" initials="fb" lastIdx="2" clrIdx="1"/>
  <p:cmAuthor id="2" name="Admin" initials="A" lastIdx="1" clrIdx="2"/>
  <p:cmAuthor id="3" name="Sonya Sheils" initials="SS" lastIdx="6" clrIdx="3">
    <p:extLst>
      <p:ext uri="{19B8F6BF-5375-455C-9EA6-DF929625EA0E}">
        <p15:presenceInfo xmlns:p15="http://schemas.microsoft.com/office/powerpoint/2012/main" userId="e67d44c0522032f0" providerId="Windows Live"/>
      </p:ext>
    </p:extLst>
  </p:cmAuthor>
  <p:cmAuthor id="4" name="Aghna" initials="A" lastIdx="1" clrIdx="4">
    <p:extLst>
      <p:ext uri="{19B8F6BF-5375-455C-9EA6-DF929625EA0E}">
        <p15:presenceInfo xmlns:p15="http://schemas.microsoft.com/office/powerpoint/2012/main" userId="b25fc64c5435aa44" providerId="Windows Live"/>
      </p:ext>
    </p:extLst>
  </p:cmAuthor>
  <p:cmAuthor id="5" name="Rachel Wright" initials="RW" lastIdx="2" clrIdx="5">
    <p:extLst>
      <p:ext uri="{19B8F6BF-5375-455C-9EA6-DF929625EA0E}">
        <p15:presenceInfo xmlns:p15="http://schemas.microsoft.com/office/powerpoint/2012/main" userId="S-1-5-21-3741593784-2899681647-1123851950-186538" providerId="AD"/>
      </p:ext>
    </p:extLst>
  </p:cmAuthor>
  <p:cmAuthor id="6" name="Cairin Conway" initials="CC" lastIdx="8" clrIdx="6">
    <p:extLst>
      <p:ext uri="{19B8F6BF-5375-455C-9EA6-DF929625EA0E}">
        <p15:presenceInfo xmlns:p15="http://schemas.microsoft.com/office/powerpoint/2012/main" userId="S-1-5-21-631144023-1040123241-1542849698-103925" providerId="AD"/>
      </p:ext>
    </p:extLst>
  </p:cmAuthor>
  <p:cmAuthor id="7" name="Aoibheann Ni Shuilleabhain" initials="ANS" lastIdx="2" clrIdx="7">
    <p:extLst>
      <p:ext uri="{19B8F6BF-5375-455C-9EA6-DF929625EA0E}">
        <p15:presenceInfo xmlns:p15="http://schemas.microsoft.com/office/powerpoint/2012/main" userId="Aoibheann Ni Shuilleabhain" providerId="None"/>
      </p:ext>
    </p:extLst>
  </p:cmAuthor>
  <p:cmAuthor id="8" name="Estelle McLaughlin" initials="EM" lastIdx="26" clrIdx="8">
    <p:extLst>
      <p:ext uri="{19B8F6BF-5375-455C-9EA6-DF929625EA0E}">
        <p15:presenceInfo xmlns:p15="http://schemas.microsoft.com/office/powerpoint/2012/main" userId="S::Estelle.McLaughlin@screeningservice.ie::89adb693-9a48-497c-a4ef-e69f477f4b6c" providerId="AD"/>
      </p:ext>
    </p:extLst>
  </p:cmAuthor>
  <p:cmAuthor id="9" name="Caroline Mason Mohan" initials="CMM" lastIdx="6" clrIdx="9">
    <p:extLst>
      <p:ext uri="{19B8F6BF-5375-455C-9EA6-DF929625EA0E}">
        <p15:presenceInfo xmlns:p15="http://schemas.microsoft.com/office/powerpoint/2012/main" userId="S::Caroline.MasonMohan@screeningservice.ie::71c31192-5754-4f76-aff6-db3e2d4ed03c" providerId="AD"/>
      </p:ext>
    </p:extLst>
  </p:cmAuthor>
  <p:cmAuthor id="10" name="Fiona Ness" initials="FN" lastIdx="9" clrIdx="10">
    <p:extLst>
      <p:ext uri="{19B8F6BF-5375-455C-9EA6-DF929625EA0E}">
        <p15:presenceInfo xmlns:p15="http://schemas.microsoft.com/office/powerpoint/2012/main" userId="S::Fiona.Ness@screeningservice.ie::a9cce0ad-8d4b-43e4-801e-47f477526cb8" providerId="AD"/>
      </p:ext>
    </p:extLst>
  </p:cmAuthor>
  <p:cmAuthor id="11" name="Aoibheann Ni Shuilleabhain" initials="ANS [2]" lastIdx="1" clrIdx="11">
    <p:extLst>
      <p:ext uri="{19B8F6BF-5375-455C-9EA6-DF929625EA0E}">
        <p15:presenceInfo xmlns:p15="http://schemas.microsoft.com/office/powerpoint/2012/main" userId="S-1-5-21-3741593784-2899681647-1123851950-186535" providerId="AD"/>
      </p:ext>
    </p:extLst>
  </p:cmAuthor>
  <p:cmAuthor id="12" name="Yvonne Morrissey" initials="YM" lastIdx="1" clrIdx="12">
    <p:extLst>
      <p:ext uri="{19B8F6BF-5375-455C-9EA6-DF929625EA0E}">
        <p15:presenceInfo xmlns:p15="http://schemas.microsoft.com/office/powerpoint/2012/main" userId="S-1-5-21-3741593784-2899681647-1123851950-16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53"/>
    <a:srgbClr val="000000"/>
    <a:srgbClr val="2DA4AB"/>
    <a:srgbClr val="3B3838"/>
    <a:srgbClr val="595964"/>
    <a:srgbClr val="59595F"/>
    <a:srgbClr val="595959"/>
    <a:srgbClr val="068CA6"/>
    <a:srgbClr val="FFCC00"/>
    <a:srgbClr val="FFE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85FB1-E0B5-41D7-89FE-0AAD2D2BB455}" v="2" dt="2022-11-09T16:35:41.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49" autoAdjust="0"/>
    <p:restoredTop sz="94660"/>
  </p:normalViewPr>
  <p:slideViewPr>
    <p:cSldViewPr snapToGrid="0">
      <p:cViewPr varScale="1">
        <p:scale>
          <a:sx n="60" d="100"/>
          <a:sy n="60" d="100"/>
        </p:scale>
        <p:origin x="2770" y="-830"/>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2366A3-0ACF-4C4A-A8D0-F31B4FACCE3A}" type="datetimeFigureOut">
              <a:rPr lang="en-IE" smtClean="0"/>
              <a:t>20/01/2023</a:t>
            </a:fld>
            <a:endParaRPr lang="en-I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D7F7C3-D6D0-454D-B185-857CD35DA1BF}" type="slidenum">
              <a:rPr lang="en-IE" smtClean="0"/>
              <a:t>‹#›</a:t>
            </a:fld>
            <a:endParaRPr lang="en-IE"/>
          </a:p>
        </p:txBody>
      </p:sp>
    </p:spTree>
    <p:extLst>
      <p:ext uri="{BB962C8B-B14F-4D97-AF65-F5344CB8AC3E}">
        <p14:creationId xmlns:p14="http://schemas.microsoft.com/office/powerpoint/2010/main" val="2448028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249ECF0A-8A29-4048-A13A-35D03D412847}" type="datetimeFigureOut">
              <a:rPr lang="en-IE" smtClean="0"/>
              <a:pPr/>
              <a:t>20/01/2023</a:t>
            </a:fld>
            <a:endParaRPr lang="en-IE" dirty="0"/>
          </a:p>
        </p:txBody>
      </p:sp>
      <p:sp>
        <p:nvSpPr>
          <p:cNvPr id="4" name="Slide Image Placeholder 3"/>
          <p:cNvSpPr>
            <a:spLocks noGrp="1" noRot="1" noChangeAspect="1"/>
          </p:cNvSpPr>
          <p:nvPr>
            <p:ph type="sldImg" idx="2"/>
          </p:nvPr>
        </p:nvSpPr>
        <p:spPr>
          <a:xfrm>
            <a:off x="2362200" y="1143000"/>
            <a:ext cx="21336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A4211352-757F-421B-B7B4-67FAEC3A1FE4}" type="slidenum">
              <a:rPr lang="en-IE" smtClean="0"/>
              <a:pPr/>
              <a:t>‹#›</a:t>
            </a:fld>
            <a:endParaRPr lang="en-IE" dirty="0"/>
          </a:p>
        </p:txBody>
      </p:sp>
    </p:spTree>
    <p:extLst>
      <p:ext uri="{BB962C8B-B14F-4D97-AF65-F5344CB8AC3E}">
        <p14:creationId xmlns:p14="http://schemas.microsoft.com/office/powerpoint/2010/main" val="778247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5"/>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857250" y="5202944"/>
            <a:ext cx="5143500" cy="239165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pPr/>
              <a:t>20/01/2023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34000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pPr/>
              <a:t>20/01/2023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01255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pPr/>
              <a:t>20/01/2023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03708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0" y="8602824"/>
            <a:ext cx="6858000" cy="13031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sp>
        <p:nvSpPr>
          <p:cNvPr id="2" name="Date Placeholder 1"/>
          <p:cNvSpPr>
            <a:spLocks noGrp="1"/>
          </p:cNvSpPr>
          <p:nvPr>
            <p:ph type="dt" sz="half" idx="10"/>
          </p:nvPr>
        </p:nvSpPr>
        <p:spPr/>
        <p:txBody>
          <a:bodyPr/>
          <a:lstStyle/>
          <a:p>
            <a:endParaRPr lang="en-IE" dirty="0"/>
          </a:p>
        </p:txBody>
      </p:sp>
      <p:sp>
        <p:nvSpPr>
          <p:cNvPr id="3" name="Footer Placeholder 2"/>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7187C6D1-D2C4-449C-A347-1C6E5EEB2D6C}" type="slidenum">
              <a:rPr lang="en-IE" smtClean="0"/>
              <a:pPr/>
              <a:t>‹#›</a:t>
            </a:fld>
            <a:endParaRPr lang="en-IE"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96947" y="9031791"/>
            <a:ext cx="961053" cy="80110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653" y="8994710"/>
            <a:ext cx="1859396" cy="739728"/>
          </a:xfrm>
          <a:prstGeom prst="rect">
            <a:avLst/>
          </a:prstGeom>
        </p:spPr>
      </p:pic>
    </p:spTree>
    <p:extLst>
      <p:ext uri="{BB962C8B-B14F-4D97-AF65-F5344CB8AC3E}">
        <p14:creationId xmlns:p14="http://schemas.microsoft.com/office/powerpoint/2010/main" val="2452607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ernal Slides">
    <p:spTree>
      <p:nvGrpSpPr>
        <p:cNvPr id="1" name=""/>
        <p:cNvGrpSpPr/>
        <p:nvPr/>
      </p:nvGrpSpPr>
      <p:grpSpPr>
        <a:xfrm>
          <a:off x="0" y="0"/>
          <a:ext cx="0" cy="0"/>
          <a:chOff x="0" y="0"/>
          <a:chExt cx="0" cy="0"/>
        </a:xfrm>
      </p:grpSpPr>
      <p:sp>
        <p:nvSpPr>
          <p:cNvPr id="11" name="Rectangle 10"/>
          <p:cNvSpPr/>
          <p:nvPr userDrawn="1"/>
        </p:nvSpPr>
        <p:spPr>
          <a:xfrm>
            <a:off x="0" y="-1"/>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10" r="23046"/>
          <a:stretch/>
        </p:blipFill>
        <p:spPr>
          <a:xfrm>
            <a:off x="1" y="8886973"/>
            <a:ext cx="6858000" cy="101902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8554" y="9027587"/>
            <a:ext cx="1362045" cy="755950"/>
          </a:xfrm>
          <a:prstGeom prst="rect">
            <a:avLst/>
          </a:prstGeom>
        </p:spPr>
      </p:pic>
    </p:spTree>
    <p:extLst>
      <p:ext uri="{BB962C8B-B14F-4D97-AF65-F5344CB8AC3E}">
        <p14:creationId xmlns:p14="http://schemas.microsoft.com/office/powerpoint/2010/main" val="2209201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logo internal">
    <p:spTree>
      <p:nvGrpSpPr>
        <p:cNvPr id="1" name=""/>
        <p:cNvGrpSpPr/>
        <p:nvPr/>
      </p:nvGrpSpPr>
      <p:grpSpPr>
        <a:xfrm>
          <a:off x="0" y="0"/>
          <a:ext cx="0" cy="0"/>
          <a:chOff x="0" y="0"/>
          <a:chExt cx="0" cy="0"/>
        </a:xfrm>
      </p:grpSpPr>
      <p:sp>
        <p:nvSpPr>
          <p:cNvPr id="11" name="Rectangle 10"/>
          <p:cNvSpPr/>
          <p:nvPr userDrawn="1"/>
        </p:nvSpPr>
        <p:spPr>
          <a:xfrm>
            <a:off x="0" y="-1"/>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10" r="23046"/>
          <a:stretch/>
        </p:blipFill>
        <p:spPr>
          <a:xfrm>
            <a:off x="1" y="8886973"/>
            <a:ext cx="6858000" cy="1019028"/>
          </a:xfrm>
          <a:prstGeom prst="rect">
            <a:avLst/>
          </a:prstGeom>
        </p:spPr>
      </p:pic>
    </p:spTree>
    <p:extLst>
      <p:ext uri="{BB962C8B-B14F-4D97-AF65-F5344CB8AC3E}">
        <p14:creationId xmlns:p14="http://schemas.microsoft.com/office/powerpoint/2010/main" val="55242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pPr/>
              <a:t>20/01/2023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77836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8" y="2469622"/>
            <a:ext cx="5915025" cy="4120620"/>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467918" y="6629227"/>
            <a:ext cx="5915025" cy="21669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A132DE-3CCD-4C23-9CAF-BF6883D6418B}" type="datetimeFigureOut">
              <a:rPr lang="en-IE" smtClean="0"/>
              <a:pPr/>
              <a:t>20/01/2023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327106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1FA132DE-3CCD-4C23-9CAF-BF6883D6418B}" type="datetimeFigureOut">
              <a:rPr lang="en-IE" smtClean="0"/>
              <a:pPr/>
              <a:t>20/01/2023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426908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3"/>
            <a:ext cx="5915025" cy="1914702"/>
          </a:xfrm>
        </p:spPr>
        <p:txBody>
          <a:bodyPr/>
          <a:lstStyle/>
          <a:p>
            <a:r>
              <a:rPr lang="en-US"/>
              <a:t>Click to edit Master title style</a:t>
            </a:r>
            <a:endParaRPr lang="en-IE"/>
          </a:p>
        </p:txBody>
      </p:sp>
      <p:sp>
        <p:nvSpPr>
          <p:cNvPr id="3" name="Text Placeholder 2"/>
          <p:cNvSpPr>
            <a:spLocks noGrp="1"/>
          </p:cNvSpPr>
          <p:nvPr>
            <p:ph type="body" idx="1"/>
          </p:nvPr>
        </p:nvSpPr>
        <p:spPr>
          <a:xfrm>
            <a:off x="472383" y="2428346"/>
            <a:ext cx="2901255"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72383" y="3618443"/>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3471865" y="2428346"/>
            <a:ext cx="2915543"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471865" y="3618443"/>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1FA132DE-3CCD-4C23-9CAF-BF6883D6418B}" type="datetimeFigureOut">
              <a:rPr lang="en-IE" smtClean="0"/>
              <a:pPr/>
              <a:t>20/01/2023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12994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1FA132DE-3CCD-4C23-9CAF-BF6883D6418B}" type="datetimeFigureOut">
              <a:rPr lang="en-IE" smtClean="0"/>
              <a:pPr/>
              <a:t>20/01/2023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389050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132DE-3CCD-4C23-9CAF-BF6883D6418B}" type="datetimeFigureOut">
              <a:rPr lang="en-IE" smtClean="0"/>
              <a:pPr/>
              <a:t>20/01/2023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187C6D1-D2C4-449C-A347-1C6E5EEB2D6C}" type="slidenum">
              <a:rPr lang="en-IE" smtClean="0"/>
              <a:pPr/>
              <a:t>‹#›</a:t>
            </a:fld>
            <a:endParaRPr lang="en-I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2686" y="835481"/>
            <a:ext cx="1112937" cy="1428954"/>
          </a:xfrm>
          <a:prstGeom prst="rect">
            <a:avLst/>
          </a:prstGeom>
        </p:spPr>
      </p:pic>
    </p:spTree>
    <p:extLst>
      <p:ext uri="{BB962C8B-B14F-4D97-AF65-F5344CB8AC3E}">
        <p14:creationId xmlns:p14="http://schemas.microsoft.com/office/powerpoint/2010/main" val="412638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3" y="660400"/>
            <a:ext cx="2211883" cy="23114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2915545" y="1426281"/>
            <a:ext cx="3471863" cy="7039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72383" y="2971800"/>
            <a:ext cx="2211883"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A132DE-3CCD-4C23-9CAF-BF6883D6418B}" type="datetimeFigureOut">
              <a:rPr lang="en-IE" smtClean="0"/>
              <a:pPr/>
              <a:t>20/01/2023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31873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3" y="660400"/>
            <a:ext cx="2211883" cy="23114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2915545" y="1426281"/>
            <a:ext cx="3471863" cy="70396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472383" y="2971800"/>
            <a:ext cx="2211883"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A132DE-3CCD-4C23-9CAF-BF6883D6418B}" type="datetimeFigureOut">
              <a:rPr lang="en-IE" smtClean="0"/>
              <a:pPr/>
              <a:t>20/01/2023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191046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0" y="527403"/>
            <a:ext cx="5915025" cy="1914702"/>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71490"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1FA132DE-3CCD-4C23-9CAF-BF6883D6418B}" type="datetimeFigureOut">
              <a:rPr lang="en-IE" smtClean="0"/>
              <a:pPr/>
              <a:t>20/01/2023</a:t>
            </a:fld>
            <a:endParaRPr lang="en-IE" dirty="0"/>
          </a:p>
        </p:txBody>
      </p:sp>
      <p:sp>
        <p:nvSpPr>
          <p:cNvPr id="5" name="Footer Placeholder 4"/>
          <p:cNvSpPr>
            <a:spLocks noGrp="1"/>
          </p:cNvSpPr>
          <p:nvPr>
            <p:ph type="ftr" sz="quarter" idx="3"/>
          </p:nvPr>
        </p:nvSpPr>
        <p:spPr>
          <a:xfrm>
            <a:off x="2271715" y="9181397"/>
            <a:ext cx="2314575" cy="527403"/>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IE"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7187C6D1-D2C4-449C-A347-1C6E5EEB2D6C}" type="slidenum">
              <a:rPr lang="en-IE" smtClean="0"/>
              <a:pPr/>
              <a:t>‹#›</a:t>
            </a:fld>
            <a:endParaRPr lang="en-IE" dirty="0"/>
          </a:p>
        </p:txBody>
      </p:sp>
    </p:spTree>
    <p:extLst>
      <p:ext uri="{BB962C8B-B14F-4D97-AF65-F5344CB8AC3E}">
        <p14:creationId xmlns:p14="http://schemas.microsoft.com/office/powerpoint/2010/main" val="1358783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hse.ie/eng/health/immunisation/pubinfo/schoolprog/hpv/" TargetMode="External"/><Relationship Id="rId2" Type="http://schemas.openxmlformats.org/officeDocument/2006/relationships/hyperlink" Target="https://www2.hse.ie/screening-and-vaccinations/cervical-screening/when-you-should-have-cervical-screening/who-should-have-cervical-screening.html" TargetMode="External"/><Relationship Id="rId1" Type="http://schemas.openxmlformats.org/officeDocument/2006/relationships/slideLayout" Target="../slideLayouts/slideLayout12.xml"/><Relationship Id="rId4" Type="http://schemas.openxmlformats.org/officeDocument/2006/relationships/hyperlink" Target="https://www2.hse.ie/quit-smokin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hpv.ie/" TargetMode="External"/><Relationship Id="rId2" Type="http://schemas.openxmlformats.org/officeDocument/2006/relationships/hyperlink" Target="https://www2.hse.ie/cervical-screening/" TargetMode="External"/><Relationship Id="rId1" Type="http://schemas.openxmlformats.org/officeDocument/2006/relationships/slideLayout" Target="../slideLayouts/slideLayout12.xml"/><Relationship Id="rId5" Type="http://schemas.openxmlformats.org/officeDocument/2006/relationships/hyperlink" Target="https://www2.hse.ie/conditions/cervical-screening/why-go/register/" TargetMode="External"/><Relationship Id="rId4" Type="http://schemas.openxmlformats.org/officeDocument/2006/relationships/hyperlink" Target="https://www2.hse.ie/conditions/cervical-cancer/overvie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soundcloud.com/hseireland/hse-cervical-check-30-sec-radio-eng-version-19-12-22?si=c42bdb9e4e864b6d8e73630ca8dd8a91&amp;utm_source=clipboard&amp;utm_medium=text&amp;utm_campaign=social_sharinghttps://soundcloud.com/hseireland/hse-cervicalcheck-radio-ad-jan2021"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facebook.com/cervicalcheck" TargetMode="External"/><Relationship Id="rId7" Type="http://schemas.openxmlformats.org/officeDocument/2006/relationships/image" Target="../media/image9.png"/><Relationship Id="rId2" Type="http://schemas.openxmlformats.org/officeDocument/2006/relationships/hyperlink" Target="https://www.youtube.com/watch?v=ExCxoTPqMv0" TargetMode="External"/><Relationship Id="rId1" Type="http://schemas.openxmlformats.org/officeDocument/2006/relationships/slideLayout" Target="../slideLayouts/slideLayout12.xml"/><Relationship Id="rId6" Type="http://schemas.openxmlformats.org/officeDocument/2006/relationships/hyperlink" Target="https://www.hse.ie/eng/health/immunisation/pubinfo/schoolprog/hpv/hpv-human-papillomavirus/about/" TargetMode="External"/><Relationship Id="rId5" Type="http://schemas.openxmlformats.org/officeDocument/2006/relationships/image" Target="../media/image8.png"/><Relationship Id="rId4" Type="http://schemas.openxmlformats.org/officeDocument/2006/relationships/hyperlink" Target="mailto:communications@screeningservice.ie" TargetMode="External"/><Relationship Id="rId9" Type="http://schemas.openxmlformats.org/officeDocument/2006/relationships/hyperlink" Target="http://www.hpv.i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facebook.com/cervicalcheck" TargetMode="External"/><Relationship Id="rId2" Type="http://schemas.openxmlformats.org/officeDocument/2006/relationships/hyperlink" Target="https://www.youtube.com/watch?v=ExCxoTPqMv0" TargetMode="External"/><Relationship Id="rId1" Type="http://schemas.openxmlformats.org/officeDocument/2006/relationships/slideLayout" Target="../slideLayouts/slideLayout12.xml"/><Relationship Id="rId4" Type="http://schemas.openxmlformats.org/officeDocument/2006/relationships/hyperlink" Target="mailto:communications@screeningservice.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477B3B0-DF6B-1C48-BFE4-FC8E783CC637}"/>
              </a:ext>
            </a:extLst>
          </p:cNvPr>
          <p:cNvSpPr txBox="1">
            <a:spLocks/>
          </p:cNvSpPr>
          <p:nvPr/>
        </p:nvSpPr>
        <p:spPr>
          <a:xfrm>
            <a:off x="837000" y="4887188"/>
            <a:ext cx="3509369" cy="685800"/>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4600" kern="120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3450" dirty="0"/>
              <a:t>Slide Templates</a:t>
            </a:r>
          </a:p>
        </p:txBody>
      </p:sp>
      <p:sp>
        <p:nvSpPr>
          <p:cNvPr id="7" name="Rectangle 6">
            <a:extLst>
              <a:ext uri="{FF2B5EF4-FFF2-40B4-BE49-F238E27FC236}">
                <a16:creationId xmlns:a16="http://schemas.microsoft.com/office/drawing/2014/main" id="{1B95AD44-FA60-AB4D-9F05-2D0E9BAB9B30}"/>
              </a:ext>
            </a:extLst>
          </p:cNvPr>
          <p:cNvSpPr/>
          <p:nvPr/>
        </p:nvSpPr>
        <p:spPr>
          <a:xfrm>
            <a:off x="837000" y="5373188"/>
            <a:ext cx="2080121" cy="207749"/>
          </a:xfrm>
          <a:prstGeom prst="rect">
            <a:avLst/>
          </a:prstGeom>
        </p:spPr>
        <p:txBody>
          <a:bodyPr wrap="none" lIns="0" tIns="0" rIns="0" bIns="0">
            <a:spAutoFit/>
          </a:bodyPr>
          <a:lstStyle/>
          <a:p>
            <a:pPr lvl="0"/>
            <a:r>
              <a:rPr lang="en-GB" sz="1350" dirty="0">
                <a:solidFill>
                  <a:schemeClr val="bg1"/>
                </a:solidFill>
              </a:rPr>
              <a:t>For HSE and Funded Agencies</a:t>
            </a:r>
          </a:p>
        </p:txBody>
      </p:sp>
      <p:pic>
        <p:nvPicPr>
          <p:cNvPr id="2" name="Picture 1"/>
          <p:cNvPicPr>
            <a:picLocks noChangeAspect="1"/>
          </p:cNvPicPr>
          <p:nvPr/>
        </p:nvPicPr>
        <p:blipFill>
          <a:blip r:embed="rId2"/>
          <a:stretch>
            <a:fillRect/>
          </a:stretch>
        </p:blipFill>
        <p:spPr>
          <a:xfrm>
            <a:off x="0" y="540"/>
            <a:ext cx="6858001" cy="9010110"/>
          </a:xfrm>
          <a:prstGeom prst="rect">
            <a:avLst/>
          </a:prstGeom>
        </p:spPr>
      </p:pic>
      <p:sp>
        <p:nvSpPr>
          <p:cNvPr id="14" name="TextBox 13"/>
          <p:cNvSpPr txBox="1"/>
          <p:nvPr/>
        </p:nvSpPr>
        <p:spPr>
          <a:xfrm>
            <a:off x="182609" y="2948196"/>
            <a:ext cx="6492782" cy="5139869"/>
          </a:xfrm>
          <a:prstGeom prst="rect">
            <a:avLst/>
          </a:prstGeom>
          <a:noFill/>
        </p:spPr>
        <p:txBody>
          <a:bodyPr wrap="square" lIns="91440" tIns="45720" rIns="91440" bIns="45720" rtlCol="0" anchor="t">
            <a:spAutoFit/>
          </a:bodyPr>
          <a:lstStyle/>
          <a:p>
            <a:r>
              <a:rPr lang="en-US" sz="3600" b="1" dirty="0">
                <a:solidFill>
                  <a:schemeClr val="bg1"/>
                </a:solidFill>
                <a:latin typeface="Arial"/>
                <a:cs typeface="Arial"/>
              </a:rPr>
              <a:t>European Cervical Cancer Prevention Week: </a:t>
            </a:r>
          </a:p>
          <a:p>
            <a:r>
              <a:rPr lang="en-US" sz="4000" dirty="0">
                <a:solidFill>
                  <a:schemeClr val="bg1"/>
                </a:solidFill>
                <a:latin typeface="Arial"/>
                <a:cs typeface="Arial"/>
              </a:rPr>
              <a:t>#</a:t>
            </a:r>
            <a:r>
              <a:rPr lang="en-US" sz="4000" dirty="0" err="1">
                <a:solidFill>
                  <a:schemeClr val="bg1"/>
                </a:solidFill>
                <a:latin typeface="Arial"/>
                <a:cs typeface="Arial"/>
              </a:rPr>
              <a:t>GetInformed</a:t>
            </a:r>
            <a:r>
              <a:rPr lang="en-US" sz="4000" dirty="0">
                <a:solidFill>
                  <a:schemeClr val="bg1"/>
                </a:solidFill>
                <a:latin typeface="Arial"/>
                <a:cs typeface="Arial"/>
              </a:rPr>
              <a:t> about cervical cancer elimination</a:t>
            </a:r>
          </a:p>
          <a:p>
            <a:endParaRPr lang="en-US" sz="4000" b="1" dirty="0">
              <a:solidFill>
                <a:schemeClr val="bg1"/>
              </a:solidFill>
              <a:latin typeface="Arial"/>
              <a:cs typeface="Arial"/>
            </a:endParaRPr>
          </a:p>
          <a:p>
            <a:endParaRPr lang="en-US" sz="4000" b="1" dirty="0">
              <a:solidFill>
                <a:schemeClr val="bg1"/>
              </a:solidFill>
              <a:latin typeface="Arial"/>
              <a:cs typeface="Arial"/>
            </a:endParaRPr>
          </a:p>
          <a:p>
            <a:r>
              <a:rPr lang="en-US" sz="3200" b="1" dirty="0">
                <a:solidFill>
                  <a:schemeClr val="bg1"/>
                </a:solidFill>
                <a:latin typeface="Arial"/>
                <a:cs typeface="Arial"/>
              </a:rPr>
              <a:t>Partner Pack</a:t>
            </a:r>
            <a:br>
              <a:rPr lang="en-US" sz="3200" b="1" dirty="0">
                <a:solidFill>
                  <a:schemeClr val="bg1"/>
                </a:solidFill>
                <a:latin typeface="Arial"/>
                <a:cs typeface="Arial"/>
              </a:rPr>
            </a:br>
            <a:endParaRPr lang="en-US" sz="3200" b="1" dirty="0">
              <a:solidFill>
                <a:schemeClr val="bg1"/>
              </a:solidFill>
              <a:latin typeface="Arial"/>
              <a:cs typeface="Arial"/>
            </a:endParaRPr>
          </a:p>
          <a:p>
            <a:r>
              <a:rPr lang="en-US" sz="3200" b="1" dirty="0">
                <a:solidFill>
                  <a:schemeClr val="bg1"/>
                </a:solidFill>
                <a:latin typeface="Arial"/>
                <a:cs typeface="Arial"/>
              </a:rPr>
              <a:t>23 January 2023</a:t>
            </a:r>
          </a:p>
        </p:txBody>
      </p:sp>
    </p:spTree>
    <p:extLst>
      <p:ext uri="{BB962C8B-B14F-4D97-AF65-F5344CB8AC3E}">
        <p14:creationId xmlns:p14="http://schemas.microsoft.com/office/powerpoint/2010/main" val="330275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7997"/>
            <a:ext cx="6858000" cy="1077218"/>
          </a:xfrm>
          <a:prstGeom prst="rect">
            <a:avLst/>
          </a:prstGeom>
        </p:spPr>
        <p:txBody>
          <a:bodyPr wrap="square">
            <a:spAutoFit/>
          </a:bodyPr>
          <a:lstStyle/>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p:txBody>
      </p:sp>
      <p:sp>
        <p:nvSpPr>
          <p:cNvPr id="4" name="Rectangle 3">
            <a:extLst>
              <a:ext uri="{FF2B5EF4-FFF2-40B4-BE49-F238E27FC236}">
                <a16:creationId xmlns:a16="http://schemas.microsoft.com/office/drawing/2014/main" id="{0B48308B-3FC1-438B-B580-8F16323C7B07}"/>
              </a:ext>
            </a:extLst>
          </p:cNvPr>
          <p:cNvSpPr/>
          <p:nvPr/>
        </p:nvSpPr>
        <p:spPr>
          <a:xfrm>
            <a:off x="288276" y="179754"/>
            <a:ext cx="6448012" cy="1015663"/>
          </a:xfrm>
          <a:prstGeom prst="rect">
            <a:avLst/>
          </a:prstGeom>
          <a:solidFill>
            <a:schemeClr val="bg1"/>
          </a:solidFill>
        </p:spPr>
        <p:txBody>
          <a:bodyPr wrap="square">
            <a:spAutoFit/>
          </a:bodyPr>
          <a:lstStyle/>
          <a:p>
            <a:r>
              <a:rPr lang="en-IE" sz="3000" b="1" dirty="0">
                <a:solidFill>
                  <a:srgbClr val="006453"/>
                </a:solidFill>
                <a:latin typeface="Arial" panose="020B0604020202020204" pitchFamily="34" charset="0"/>
                <a:cs typeface="Arial" panose="020B0604020202020204" pitchFamily="34" charset="0"/>
              </a:rPr>
              <a:t>European Cervical Cancer Prevention Week</a:t>
            </a:r>
          </a:p>
        </p:txBody>
      </p:sp>
      <p:sp>
        <p:nvSpPr>
          <p:cNvPr id="5" name="Rectangle 4"/>
          <p:cNvSpPr/>
          <p:nvPr/>
        </p:nvSpPr>
        <p:spPr>
          <a:xfrm>
            <a:off x="299393" y="733752"/>
            <a:ext cx="6448012" cy="7904728"/>
          </a:xfrm>
          <a:prstGeom prst="rect">
            <a:avLst/>
          </a:prstGeom>
        </p:spPr>
        <p:txBody>
          <a:bodyPr wrap="square">
            <a:spAutoFit/>
          </a:bodyPr>
          <a:lstStyle/>
          <a:p>
            <a:pPr>
              <a:lnSpc>
                <a:spcPct val="115000"/>
              </a:lnSpc>
              <a:spcAft>
                <a:spcPts val="1000"/>
              </a:spcAft>
            </a:pPr>
            <a:endParaRPr lang="en-GB" sz="1800" b="1"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b="1" dirty="0">
                <a:latin typeface="Arial" panose="020B0604020202020204" pitchFamily="34" charset="0"/>
                <a:ea typeface="Calibri" panose="020F0502020204030204" pitchFamily="34" charset="0"/>
                <a:cs typeface="Times New Roman" panose="02020603050405020304" pitchFamily="18" charset="0"/>
              </a:rPr>
              <a:t>23-29 January: Get informed about cervical cancer elimination </a:t>
            </a:r>
          </a:p>
          <a:p>
            <a:pPr>
              <a:lnSpc>
                <a:spcPct val="115000"/>
              </a:lnSpc>
              <a:spcAft>
                <a:spcPts val="1000"/>
              </a:spcAft>
            </a:pPr>
            <a:r>
              <a:rPr lang="en-GB" dirty="0">
                <a:latin typeface="Arial" panose="020B0604020202020204" pitchFamily="34" charset="0"/>
                <a:ea typeface="Calibri" panose="020F0502020204030204" pitchFamily="34" charset="0"/>
                <a:cs typeface="Times New Roman" panose="02020603050405020304" pitchFamily="18" charset="0"/>
              </a:rPr>
              <a:t>E</a:t>
            </a:r>
            <a:r>
              <a:rPr lang="en-GB" sz="1800" dirty="0">
                <a:effectLst/>
                <a:latin typeface="Arial" panose="020B0604020202020204" pitchFamily="34" charset="0"/>
                <a:ea typeface="Calibri" panose="020F0502020204030204" pitchFamily="34" charset="0"/>
                <a:cs typeface="Times New Roman" panose="02020603050405020304" pitchFamily="18" charset="0"/>
              </a:rPr>
              <a:t>veryone can help prevent cervical cancer by </a:t>
            </a:r>
            <a:r>
              <a:rPr lang="en-GB" sz="1800" b="1" dirty="0">
                <a:effectLst/>
                <a:latin typeface="Arial" panose="020B0604020202020204" pitchFamily="34" charset="0"/>
                <a:ea typeface="Calibri" panose="020F0502020204030204" pitchFamily="34" charset="0"/>
                <a:cs typeface="Times New Roman" panose="02020603050405020304" pitchFamily="18" charset="0"/>
              </a:rPr>
              <a:t>getting informed </a:t>
            </a:r>
            <a:r>
              <a:rPr lang="en-GB" sz="1800" dirty="0">
                <a:effectLst/>
                <a:latin typeface="Arial" panose="020B0604020202020204" pitchFamily="34" charset="0"/>
                <a:ea typeface="Calibri" panose="020F0502020204030204" pitchFamily="34" charset="0"/>
                <a:cs typeface="Times New Roman" panose="02020603050405020304" pitchFamily="18" charset="0"/>
              </a:rPr>
              <a:t>about the causes of cervical cancer; about the link between cervical cancer and the </a:t>
            </a:r>
            <a:r>
              <a:rPr lang="en-GB" sz="1800" dirty="0">
                <a:latin typeface="Arial" panose="020B0604020202020204" pitchFamily="34" charset="0"/>
                <a:ea typeface="Calibri" panose="020F0502020204030204" pitchFamily="34" charset="0"/>
                <a:cs typeface="Times New Roman" panose="02020603050405020304" pitchFamily="18" charset="0"/>
              </a:rPr>
              <a:t>h</a:t>
            </a:r>
            <a:r>
              <a:rPr lang="en-GB" sz="1800" dirty="0">
                <a:effectLst/>
                <a:latin typeface="Arial" panose="020B0604020202020204" pitchFamily="34" charset="0"/>
                <a:ea typeface="Calibri" panose="020F0502020204030204" pitchFamily="34" charset="0"/>
                <a:cs typeface="Times New Roman" panose="02020603050405020304" pitchFamily="18" charset="0"/>
              </a:rPr>
              <a:t>uman papillomavirus (HPV); and about how </a:t>
            </a:r>
            <a:r>
              <a:rPr lang="en-GB" sz="1800" b="1" dirty="0">
                <a:effectLst/>
                <a:latin typeface="Arial" panose="020B0604020202020204" pitchFamily="34" charset="0"/>
                <a:ea typeface="Calibri" panose="020F0502020204030204" pitchFamily="34" charset="0"/>
                <a:cs typeface="Times New Roman" panose="02020603050405020304" pitchFamily="18" charset="0"/>
              </a:rPr>
              <a:t>HPV vaccination</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b="1" dirty="0">
                <a:effectLst/>
                <a:latin typeface="Arial" panose="020B0604020202020204" pitchFamily="34" charset="0"/>
                <a:ea typeface="Calibri" panose="020F0502020204030204" pitchFamily="34" charset="0"/>
                <a:cs typeface="Times New Roman" panose="02020603050405020304" pitchFamily="18" charset="0"/>
              </a:rPr>
              <a:t>cervical screening</a:t>
            </a:r>
            <a:r>
              <a:rPr lang="en-GB" sz="1800" dirty="0">
                <a:effectLst/>
                <a:latin typeface="Arial" panose="020B0604020202020204" pitchFamily="34" charset="0"/>
                <a:ea typeface="Calibri" panose="020F0502020204030204" pitchFamily="34" charset="0"/>
                <a:cs typeface="Times New Roman" panose="02020603050405020304" pitchFamily="18" charset="0"/>
              </a:rPr>
              <a:t>, early </a:t>
            </a:r>
            <a:r>
              <a:rPr lang="en-GB" sz="1800" b="1" dirty="0">
                <a:effectLst/>
                <a:latin typeface="Arial" panose="020B0604020202020204" pitchFamily="34" charset="0"/>
                <a:ea typeface="Calibri" panose="020F0502020204030204" pitchFamily="34" charset="0"/>
                <a:cs typeface="Times New Roman" panose="02020603050405020304" pitchFamily="18" charset="0"/>
              </a:rPr>
              <a:t>treatment </a:t>
            </a:r>
            <a:r>
              <a:rPr lang="en-GB" sz="1800" dirty="0">
                <a:effectLst/>
                <a:latin typeface="Arial" panose="020B0604020202020204" pitchFamily="34" charset="0"/>
                <a:ea typeface="Calibri" panose="020F0502020204030204" pitchFamily="34" charset="0"/>
                <a:cs typeface="Times New Roman" panose="02020603050405020304" pitchFamily="18" charset="0"/>
              </a:rPr>
              <a:t>and </a:t>
            </a:r>
            <a:r>
              <a:rPr lang="en-GB" sz="1800" b="1" dirty="0">
                <a:effectLst/>
                <a:latin typeface="Arial" panose="020B0604020202020204" pitchFamily="34" charset="0"/>
                <a:ea typeface="Calibri" panose="020F0502020204030204" pitchFamily="34" charset="0"/>
                <a:cs typeface="Times New Roman" panose="02020603050405020304" pitchFamily="18" charset="0"/>
              </a:rPr>
              <a:t>symptom awareness</a:t>
            </a:r>
            <a:r>
              <a:rPr lang="en-GB" sz="1800" dirty="0">
                <a:effectLst/>
                <a:latin typeface="Arial" panose="020B0604020202020204" pitchFamily="34" charset="0"/>
                <a:ea typeface="Calibri" panose="020F0502020204030204" pitchFamily="34" charset="0"/>
                <a:cs typeface="Times New Roman" panose="02020603050405020304" pitchFamily="18" charset="0"/>
              </a:rPr>
              <a:t> are key tools in our fight against cervical cancer. </a:t>
            </a:r>
          </a:p>
          <a:p>
            <a:pPr>
              <a:lnSpc>
                <a:spcPct val="11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b="1" dirty="0">
                <a:effectLst/>
                <a:latin typeface="Arial" panose="020B0604020202020204" pitchFamily="34" charset="0"/>
                <a:ea typeface="Times New Roman" panose="02020603050405020304" pitchFamily="18" charset="0"/>
              </a:rPr>
              <a:t> </a:t>
            </a:r>
            <a:endParaRPr lang="en-IE" sz="1800" dirty="0">
              <a:effectLst/>
              <a:latin typeface="Times New Roman" panose="02020603050405020304" pitchFamily="18" charset="0"/>
              <a:ea typeface="Times New Roman" panose="02020603050405020304" pitchFamily="18" charset="0"/>
            </a:endParaRPr>
          </a:p>
          <a:p>
            <a:r>
              <a:rPr lang="en-GB" sz="1800" b="1" dirty="0">
                <a:solidFill>
                  <a:srgbClr val="000000"/>
                </a:solidFill>
                <a:effectLst/>
                <a:latin typeface="Arial" panose="020B0604020202020204" pitchFamily="34" charset="0"/>
                <a:ea typeface="Times New Roman" panose="02020603050405020304" pitchFamily="18" charset="0"/>
              </a:rPr>
              <a:t>What we want everyone to know…</a:t>
            </a:r>
            <a:endParaRPr lang="en-IE" sz="18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en-IE" sz="1800" dirty="0">
                <a:effectLst/>
                <a:latin typeface="Arial" panose="020B0604020202020204" pitchFamily="34" charset="0"/>
                <a:ea typeface="Times New Roman" panose="02020603050405020304" pitchFamily="18" charset="0"/>
                <a:cs typeface="Arial" panose="020B0604020202020204" pitchFamily="34" charset="0"/>
              </a:rPr>
              <a:t>Cervical cancer is preventable, and </a:t>
            </a:r>
            <a:r>
              <a:rPr lang="en-IE" dirty="0">
                <a:latin typeface="Arial" panose="020B0604020202020204" pitchFamily="34" charset="0"/>
                <a:ea typeface="Times New Roman" panose="02020603050405020304" pitchFamily="18" charset="0"/>
                <a:cs typeface="Arial" panose="020B0604020202020204" pitchFamily="34" charset="0"/>
              </a:rPr>
              <a:t>can be successfully treated</a:t>
            </a:r>
            <a:r>
              <a:rPr lang="en-IE" sz="1800" dirty="0">
                <a:effectLst/>
                <a:latin typeface="Arial" panose="020B0604020202020204" pitchFamily="34" charset="0"/>
                <a:ea typeface="Times New Roman" panose="02020603050405020304" pitchFamily="18" charset="0"/>
                <a:cs typeface="Arial" panose="020B0604020202020204" pitchFamily="34" charset="0"/>
              </a:rPr>
              <a:t>, if it is detected early and managed effectively</a:t>
            </a:r>
          </a:p>
          <a:p>
            <a:pPr lvl="0"/>
            <a:endParaRPr lang="en-IE"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1000"/>
              </a:spcAft>
              <a:buFont typeface="Arial" panose="020B0604020202020204" pitchFamily="34" charset="0"/>
              <a:buChar char="•"/>
              <a:tabLst>
                <a:tab pos="457200" algn="l"/>
              </a:tabLst>
            </a:pPr>
            <a:r>
              <a:rPr lang="en-IE" sz="1800" dirty="0">
                <a:effectLst/>
                <a:latin typeface="Arial" panose="020B0604020202020204" pitchFamily="34" charset="0"/>
                <a:ea typeface="Calibri" panose="020F0502020204030204" pitchFamily="34" charset="0"/>
                <a:cs typeface="Times New Roman" panose="02020603050405020304" pitchFamily="18" charset="0"/>
              </a:rPr>
              <a:t>What cervical cancer is, and how to reduce the risk of developing it </a:t>
            </a:r>
            <a:endParaRPr lang="en-I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Arial" panose="020B0604020202020204" pitchFamily="34" charset="0"/>
              <a:buChar char="•"/>
              <a:tabLst>
                <a:tab pos="457200" algn="l"/>
              </a:tabLst>
            </a:pPr>
            <a:r>
              <a:rPr lang="en-IE" sz="1800" dirty="0">
                <a:effectLst/>
                <a:latin typeface="Arial" panose="020B0604020202020204" pitchFamily="34" charset="0"/>
                <a:ea typeface="Calibri" panose="020F0502020204030204" pitchFamily="34" charset="0"/>
                <a:cs typeface="Times New Roman" panose="02020603050405020304" pitchFamily="18" charset="0"/>
              </a:rPr>
              <a:t>How cervical cancer is linked to HPV</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Arial" panose="020B0604020202020204" pitchFamily="34" charset="0"/>
              <a:buChar char="•"/>
              <a:tabLst>
                <a:tab pos="457200" algn="l"/>
              </a:tabLst>
            </a:pPr>
            <a:r>
              <a:rPr lang="en-IE" sz="1800" dirty="0">
                <a:effectLst/>
                <a:latin typeface="Arial" panose="020B0604020202020204" pitchFamily="34" charset="0"/>
                <a:ea typeface="Calibri" panose="020F0502020204030204" pitchFamily="34" charset="0"/>
                <a:cs typeface="Times New Roman" panose="02020603050405020304" pitchFamily="18" charset="0"/>
              </a:rPr>
              <a:t>How vaccination can protect you against HPV, and of cervical cancer developing</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Arial" panose="020B0604020202020204" pitchFamily="34" charset="0"/>
              <a:buChar char="•"/>
              <a:tabLst>
                <a:tab pos="457200" algn="l"/>
              </a:tabLst>
            </a:pPr>
            <a:r>
              <a:rPr lang="en-IE" sz="1800" dirty="0">
                <a:effectLst/>
                <a:latin typeface="Arial" panose="020B0604020202020204" pitchFamily="34" charset="0"/>
                <a:ea typeface="Calibri" panose="020F0502020204030204" pitchFamily="34" charset="0"/>
                <a:cs typeface="Times New Roman" panose="02020603050405020304" pitchFamily="18" charset="0"/>
              </a:rPr>
              <a:t>The role of cervical screening in reducing the incidence and impact of cervical cancer</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Arial" panose="020B0604020202020204" pitchFamily="34" charset="0"/>
              <a:buChar char="•"/>
              <a:tabLst>
                <a:tab pos="457200" algn="l"/>
              </a:tabLst>
            </a:pPr>
            <a:r>
              <a:rPr lang="en-IE" sz="1800" dirty="0">
                <a:effectLst/>
                <a:latin typeface="Arial" panose="020B0604020202020204" pitchFamily="34" charset="0"/>
                <a:ea typeface="Calibri" panose="020F0502020204030204" pitchFamily="34" charset="0"/>
                <a:cs typeface="Times New Roman" panose="02020603050405020304" pitchFamily="18" charset="0"/>
              </a:rPr>
              <a:t>The symptoms of cervical cancer and where to go if you are experiencing them</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817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7997"/>
            <a:ext cx="6858000" cy="1077218"/>
          </a:xfrm>
          <a:prstGeom prst="rect">
            <a:avLst/>
          </a:prstGeom>
        </p:spPr>
        <p:txBody>
          <a:bodyPr wrap="square">
            <a:spAutoFit/>
          </a:bodyPr>
          <a:lstStyle/>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p:txBody>
      </p:sp>
      <p:sp>
        <p:nvSpPr>
          <p:cNvPr id="4" name="Rectangle 3">
            <a:extLst>
              <a:ext uri="{FF2B5EF4-FFF2-40B4-BE49-F238E27FC236}">
                <a16:creationId xmlns:a16="http://schemas.microsoft.com/office/drawing/2014/main" id="{0B48308B-3FC1-438B-B580-8F16323C7B07}"/>
              </a:ext>
            </a:extLst>
          </p:cNvPr>
          <p:cNvSpPr/>
          <p:nvPr/>
        </p:nvSpPr>
        <p:spPr>
          <a:xfrm>
            <a:off x="288276" y="179754"/>
            <a:ext cx="6448012" cy="553998"/>
          </a:xfrm>
          <a:prstGeom prst="rect">
            <a:avLst/>
          </a:prstGeom>
          <a:solidFill>
            <a:schemeClr val="bg1"/>
          </a:solidFill>
        </p:spPr>
        <p:txBody>
          <a:bodyPr wrap="square">
            <a:spAutoFit/>
          </a:bodyPr>
          <a:lstStyle/>
          <a:p>
            <a:r>
              <a:rPr lang="en-IE" sz="3000" b="1" dirty="0">
                <a:solidFill>
                  <a:srgbClr val="006453"/>
                </a:solidFill>
                <a:latin typeface="Arial" panose="020B0604020202020204" pitchFamily="34" charset="0"/>
                <a:cs typeface="Arial" panose="020B0604020202020204" pitchFamily="34" charset="0"/>
              </a:rPr>
              <a:t>About cervical cancer</a:t>
            </a:r>
          </a:p>
        </p:txBody>
      </p:sp>
      <p:sp>
        <p:nvSpPr>
          <p:cNvPr id="5" name="Rectangle 4"/>
          <p:cNvSpPr/>
          <p:nvPr/>
        </p:nvSpPr>
        <p:spPr>
          <a:xfrm>
            <a:off x="299393" y="733752"/>
            <a:ext cx="6259213" cy="7571303"/>
          </a:xfrm>
          <a:prstGeom prst="rect">
            <a:avLst/>
          </a:prstGeom>
        </p:spPr>
        <p:txBody>
          <a:bodyPr wrap="square">
            <a:spAutoFit/>
          </a:bodyPr>
          <a:lstStyle/>
          <a:p>
            <a:r>
              <a:rPr lang="en-IE" dirty="0">
                <a:latin typeface="Arial" panose="020B0604020202020204" pitchFamily="34" charset="0"/>
                <a:cs typeface="Arial" panose="020B0604020202020204" pitchFamily="34" charset="0"/>
              </a:rPr>
              <a:t>Each year in Ireland, 300 women get cervical cancer and 90 die from it. </a:t>
            </a:r>
          </a:p>
          <a:p>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Cervical cancer mostly affects people aged 30 to 50 who have ever been sexually active. In women aged 25 to 39, cervical cancer is the second most common cause of death due to cancer. Cervical cancer is very rare in people under 25. It does not run in families.</a:t>
            </a:r>
          </a:p>
          <a:p>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Almost all cases of cervical </a:t>
            </a:r>
            <a:r>
              <a:rPr lang="en-IE" dirty="0">
                <a:solidFill>
                  <a:srgbClr val="000000"/>
                </a:solidFill>
                <a:latin typeface="Arial" panose="020B0604020202020204" pitchFamily="34" charset="0"/>
                <a:cs typeface="Arial" panose="020B0604020202020204" pitchFamily="34" charset="0"/>
              </a:rPr>
              <a:t>cancer (approx. </a:t>
            </a:r>
            <a:r>
              <a:rPr lang="en-IE">
                <a:solidFill>
                  <a:srgbClr val="000000"/>
                </a:solidFill>
                <a:latin typeface="Arial" panose="020B0604020202020204" pitchFamily="34" charset="0"/>
                <a:cs typeface="Arial" panose="020B0604020202020204" pitchFamily="34" charset="0"/>
              </a:rPr>
              <a:t>90%) </a:t>
            </a:r>
            <a:r>
              <a:rPr lang="en-IE" dirty="0">
                <a:latin typeface="Arial" panose="020B0604020202020204" pitchFamily="34" charset="0"/>
                <a:cs typeface="Arial" panose="020B0604020202020204" pitchFamily="34" charset="0"/>
              </a:rPr>
              <a:t>are caused by the human papillomavirus (HPV).</a:t>
            </a:r>
          </a:p>
          <a:p>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HPV is the name for a very common group of viruses. Most people will have HPV at some point in their lives. You can get it from any kind of sexual contact of the genital area, not just penetrative sex. You can have HPV even if you’ve only had one partner or are not currently or recently sexually active. </a:t>
            </a:r>
          </a:p>
          <a:p>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Most HPV infections don’t need treatment because your immune system can clear the virus itself within 18 months. Cervical cancer is a rare outcome of a HPV infection but in some people</a:t>
            </a:r>
            <a:r>
              <a:rPr lang="en-GB" dirty="0">
                <a:latin typeface="Arial" panose="020B0604020202020204" pitchFamily="34" charset="0"/>
                <a:cs typeface="Arial" panose="020B0604020202020204" pitchFamily="34" charset="0"/>
              </a:rPr>
              <a:t>, </a:t>
            </a:r>
            <a:r>
              <a:rPr lang="en-GB" sz="1800" dirty="0">
                <a:effectLst/>
                <a:latin typeface="Arial" panose="020B0604020202020204" pitchFamily="34" charset="0"/>
                <a:cs typeface="Arial" panose="020B0604020202020204" pitchFamily="34" charset="0"/>
              </a:rPr>
              <a:t>if the HPV persists it can cause changes in the cells of the cervix that can become cancer over time</a:t>
            </a:r>
            <a:r>
              <a:rPr lang="en-IE" dirty="0">
                <a:latin typeface="Arial" panose="020B0604020202020204" pitchFamily="34" charset="0"/>
                <a:cs typeface="Arial" panose="020B0604020202020204" pitchFamily="34" charset="0"/>
              </a:rPr>
              <a:t>.</a:t>
            </a:r>
          </a:p>
          <a:p>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It usually takes 10 to 15 years for these abnormal cells to become cancer. But in rare cases, it can develop quicker. </a:t>
            </a:r>
          </a:p>
        </p:txBody>
      </p:sp>
    </p:spTree>
    <p:extLst>
      <p:ext uri="{BB962C8B-B14F-4D97-AF65-F5344CB8AC3E}">
        <p14:creationId xmlns:p14="http://schemas.microsoft.com/office/powerpoint/2010/main" val="321667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7997"/>
            <a:ext cx="6858000" cy="1077218"/>
          </a:xfrm>
          <a:prstGeom prst="rect">
            <a:avLst/>
          </a:prstGeom>
        </p:spPr>
        <p:txBody>
          <a:bodyPr wrap="square">
            <a:spAutoFit/>
          </a:bodyPr>
          <a:lstStyle/>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p:txBody>
      </p:sp>
      <p:sp>
        <p:nvSpPr>
          <p:cNvPr id="4" name="Rectangle 3">
            <a:extLst>
              <a:ext uri="{FF2B5EF4-FFF2-40B4-BE49-F238E27FC236}">
                <a16:creationId xmlns:a16="http://schemas.microsoft.com/office/drawing/2014/main" id="{0B48308B-3FC1-438B-B580-8F16323C7B07}"/>
              </a:ext>
            </a:extLst>
          </p:cNvPr>
          <p:cNvSpPr/>
          <p:nvPr/>
        </p:nvSpPr>
        <p:spPr>
          <a:xfrm>
            <a:off x="288276" y="179754"/>
            <a:ext cx="6448012" cy="553998"/>
          </a:xfrm>
          <a:prstGeom prst="rect">
            <a:avLst/>
          </a:prstGeom>
          <a:solidFill>
            <a:schemeClr val="bg1"/>
          </a:solidFill>
        </p:spPr>
        <p:txBody>
          <a:bodyPr wrap="square">
            <a:spAutoFit/>
          </a:bodyPr>
          <a:lstStyle/>
          <a:p>
            <a:r>
              <a:rPr lang="en-IE" sz="3000" b="1" dirty="0">
                <a:solidFill>
                  <a:srgbClr val="006453"/>
                </a:solidFill>
                <a:latin typeface="Arial" panose="020B0604020202020204" pitchFamily="34" charset="0"/>
                <a:cs typeface="Arial" panose="020B0604020202020204" pitchFamily="34" charset="0"/>
              </a:rPr>
              <a:t>Cervical cancer elimination</a:t>
            </a:r>
          </a:p>
        </p:txBody>
      </p:sp>
      <p:sp>
        <p:nvSpPr>
          <p:cNvPr id="5" name="Rectangle 4"/>
          <p:cNvSpPr/>
          <p:nvPr/>
        </p:nvSpPr>
        <p:spPr>
          <a:xfrm>
            <a:off x="299393" y="762654"/>
            <a:ext cx="6259213" cy="9100440"/>
          </a:xfrm>
          <a:prstGeom prst="rect">
            <a:avLst/>
          </a:prstGeom>
        </p:spPr>
        <p:txBody>
          <a:bodyPr wrap="square">
            <a:spAutoFit/>
          </a:bodyPr>
          <a:lstStyle/>
          <a:p>
            <a:r>
              <a:rPr lang="en-IE" dirty="0">
                <a:latin typeface="Arial" panose="020B0604020202020204" pitchFamily="34" charset="0"/>
                <a:cs typeface="Arial" panose="020B0604020202020204" pitchFamily="34" charset="0"/>
              </a:rPr>
              <a:t>Elimination of cervical cancer is achieved when fewer than 4 cases of cervical cancer are diagnosed for every 100,000 women and people with a cervix in its population.</a:t>
            </a:r>
          </a:p>
          <a:p>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Elimination means we will reduce the number of people diagnosed with cervical cancer so that it’s a rare disease. </a:t>
            </a:r>
          </a:p>
          <a:p>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Cervical cancer can be successfully treated if detected early and managed effectively. You can reduce your risk of developing cervical cancer through:</a:t>
            </a:r>
          </a:p>
          <a:p>
            <a:pPr marL="342900" indent="-342900">
              <a:buFont typeface="Arial" panose="020B0604020202020204" pitchFamily="34" charset="0"/>
              <a:buChar char="•"/>
            </a:pPr>
            <a:r>
              <a:rPr lang="en-IE" dirty="0">
                <a:latin typeface="Arial" panose="020B0604020202020204" pitchFamily="34" charset="0"/>
                <a:cs typeface="Arial" panose="020B0604020202020204" pitchFamily="34" charset="0"/>
                <a:hlinkClick r:id="rId2"/>
              </a:rPr>
              <a:t>regular HPV cervical screening when eligible</a:t>
            </a:r>
            <a:endParaRPr lang="en-IE"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IE" dirty="0">
                <a:latin typeface="Arial" panose="020B0604020202020204" pitchFamily="34" charset="0"/>
                <a:cs typeface="Arial" panose="020B0604020202020204" pitchFamily="34" charset="0"/>
                <a:hlinkClick r:id="rId3"/>
              </a:rPr>
              <a:t>getting the HPV vaccine when eligible</a:t>
            </a:r>
            <a:endParaRPr lang="en-IE"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IE" dirty="0">
                <a:latin typeface="Arial" panose="020B0604020202020204" pitchFamily="34" charset="0"/>
                <a:cs typeface="Arial" panose="020B0604020202020204" pitchFamily="34" charset="0"/>
                <a:hlinkClick r:id="rId4"/>
              </a:rPr>
              <a:t>not smoking</a:t>
            </a:r>
            <a:endParaRPr lang="en-IE" dirty="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a:p>
            <a:pPr>
              <a:lnSpc>
                <a:spcPct val="115000"/>
              </a:lnSpc>
              <a:spcAft>
                <a:spcPts val="750"/>
              </a:spcAft>
            </a:pPr>
            <a:r>
              <a:rPr lang="en-IE"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will elimination mean?</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800" dirty="0">
                <a:solidFill>
                  <a:srgbClr val="000000"/>
                </a:solidFill>
                <a:effectLst/>
                <a:latin typeface="Arial" panose="020B0604020202020204" pitchFamily="34" charset="0"/>
                <a:ea typeface="Times New Roman" panose="02020603050405020304" pitchFamily="18" charset="0"/>
              </a:rPr>
              <a:t>Achieving </a:t>
            </a:r>
            <a:r>
              <a:rPr lang="en-GB" sz="1800" dirty="0">
                <a:solidFill>
                  <a:srgbClr val="000000"/>
                </a:solidFill>
                <a:effectLst/>
                <a:latin typeface="Arial" panose="020B0604020202020204" pitchFamily="34" charset="0"/>
                <a:ea typeface="Times New Roman" panose="02020603050405020304" pitchFamily="18" charset="0"/>
              </a:rPr>
              <a:t>elimination will make cervical cancer a rare disease, save lives and greatly reduce the need for invasive, often life-changing treatment. </a:t>
            </a:r>
            <a:endParaRPr lang="en-IE"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 </a:t>
            </a:r>
            <a:endParaRPr lang="en-IE" sz="1800" dirty="0">
              <a:effectLst/>
              <a:latin typeface="Times New Roman" panose="02020603050405020304" pitchFamily="18" charset="0"/>
              <a:ea typeface="Times New Roman" panose="02020603050405020304" pitchFamily="18" charset="0"/>
            </a:endParaRPr>
          </a:p>
          <a:p>
            <a:r>
              <a:rPr lang="en-GB" sz="1800" b="1" dirty="0">
                <a:solidFill>
                  <a:srgbClr val="000000"/>
                </a:solidFill>
                <a:effectLst/>
                <a:latin typeface="Arial" panose="020B0604020202020204" pitchFamily="34" charset="0"/>
                <a:ea typeface="Times New Roman" panose="02020603050405020304" pitchFamily="18" charset="0"/>
              </a:rPr>
              <a:t>How we will do it</a:t>
            </a:r>
            <a:endParaRPr lang="en-IE"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Arial" panose="020B0604020202020204" pitchFamily="34" charset="0"/>
                <a:ea typeface="Times New Roman" panose="02020603050405020304" pitchFamily="18" charset="0"/>
              </a:rPr>
              <a:t>By using the tools of vaccination, HPV cervical screening and early treatment to prevent or reduce the risk of the disease occurring, and its impact.</a:t>
            </a:r>
          </a:p>
          <a:p>
            <a:endParaRPr lang="en-GB" dirty="0">
              <a:solidFill>
                <a:srgbClr val="000000"/>
              </a:solidFill>
              <a:latin typeface="Arial" panose="020B0604020202020204" pitchFamily="34" charset="0"/>
              <a:ea typeface="Times New Roman" panose="02020603050405020304" pitchFamily="18" charset="0"/>
            </a:endParaRPr>
          </a:p>
          <a:p>
            <a:r>
              <a:rPr lang="en-IE" dirty="0">
                <a:latin typeface="Arial" panose="020B0604020202020204" pitchFamily="34" charset="0"/>
                <a:cs typeface="Arial" panose="020B0604020202020204" pitchFamily="34" charset="0"/>
              </a:rPr>
              <a:t>A roadmap towards elimination has been created by a HSE strategic group led by the National Screening Service, National Immunisation Office and the National Cancer Control Programme and including the Irish Cancer Society, patient representatives and the Department of Health.</a:t>
            </a:r>
          </a:p>
          <a:p>
            <a:endParaRPr lang="en-IE" sz="1800" dirty="0">
              <a:effectLst/>
              <a:latin typeface="Times New Roman" panose="02020603050405020304" pitchFamily="18" charset="0"/>
              <a:ea typeface="Times New Roman" panose="02020603050405020304" pitchFamily="18" charset="0"/>
            </a:endParaRPr>
          </a:p>
          <a:p>
            <a:endParaRPr lang="en-IE"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7997"/>
            <a:ext cx="6858000" cy="1077218"/>
          </a:xfrm>
          <a:prstGeom prst="rect">
            <a:avLst/>
          </a:prstGeom>
        </p:spPr>
        <p:txBody>
          <a:bodyPr wrap="square">
            <a:spAutoFit/>
          </a:bodyPr>
          <a:lstStyle/>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p:txBody>
      </p:sp>
      <p:sp>
        <p:nvSpPr>
          <p:cNvPr id="4" name="Rectangle 3">
            <a:extLst>
              <a:ext uri="{FF2B5EF4-FFF2-40B4-BE49-F238E27FC236}">
                <a16:creationId xmlns:a16="http://schemas.microsoft.com/office/drawing/2014/main" id="{0B48308B-3FC1-438B-B580-8F16323C7B07}"/>
              </a:ext>
            </a:extLst>
          </p:cNvPr>
          <p:cNvSpPr/>
          <p:nvPr/>
        </p:nvSpPr>
        <p:spPr>
          <a:xfrm>
            <a:off x="288276" y="179754"/>
            <a:ext cx="6448012" cy="553998"/>
          </a:xfrm>
          <a:prstGeom prst="rect">
            <a:avLst/>
          </a:prstGeom>
          <a:solidFill>
            <a:schemeClr val="bg1"/>
          </a:solidFill>
        </p:spPr>
        <p:txBody>
          <a:bodyPr wrap="square">
            <a:spAutoFit/>
          </a:bodyPr>
          <a:lstStyle/>
          <a:p>
            <a:r>
              <a:rPr lang="en-IE" sz="3000" b="1" dirty="0">
                <a:solidFill>
                  <a:srgbClr val="006453"/>
                </a:solidFill>
                <a:latin typeface="Arial" panose="020B0604020202020204" pitchFamily="34" charset="0"/>
                <a:cs typeface="Arial" panose="020B0604020202020204" pitchFamily="34" charset="0"/>
              </a:rPr>
              <a:t>Key messages</a:t>
            </a:r>
          </a:p>
        </p:txBody>
      </p:sp>
      <p:sp>
        <p:nvSpPr>
          <p:cNvPr id="5" name="Rectangle 4"/>
          <p:cNvSpPr/>
          <p:nvPr/>
        </p:nvSpPr>
        <p:spPr>
          <a:xfrm>
            <a:off x="239759" y="643385"/>
            <a:ext cx="6259213" cy="8633133"/>
          </a:xfrm>
          <a:prstGeom prst="rect">
            <a:avLst/>
          </a:prstGeom>
        </p:spPr>
        <p:txBody>
          <a:bodyPr wrap="square">
            <a:spAutoFit/>
          </a:bodyPr>
          <a:lstStyle/>
          <a:p>
            <a:pPr marL="285750" indent="-285750">
              <a:buFont typeface="Arial" panose="020B0604020202020204" pitchFamily="34" charset="0"/>
              <a:buChar char="•"/>
            </a:pPr>
            <a:r>
              <a:rPr lang="en-IE" sz="1500" dirty="0">
                <a:latin typeface="Arial" panose="020B0604020202020204" pitchFamily="34" charset="0"/>
                <a:cs typeface="Arial" panose="020B0604020202020204" pitchFamily="34" charset="0"/>
              </a:rPr>
              <a:t>In support of European Cervical Cancer Prevention Week (23-29 January), we are encouraging all women and people with a cervix aged 25 to 65 to attend their free HPV cervical screening tests regularly. </a:t>
            </a:r>
            <a:r>
              <a:rPr lang="en-IE" sz="1500" dirty="0">
                <a:latin typeface="Arial" panose="020B0604020202020204" pitchFamily="34" charset="0"/>
                <a:cs typeface="Arial" panose="020B0604020202020204" pitchFamily="34" charset="0"/>
                <a:hlinkClick r:id="rId2"/>
              </a:rPr>
              <a:t>https://www2.hse.ie/cervical-screening/</a:t>
            </a:r>
            <a:endParaRPr lang="en-IE"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IE"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sz="1500" dirty="0">
                <a:latin typeface="Arial" panose="020B0604020202020204" pitchFamily="34" charset="0"/>
                <a:cs typeface="Arial" panose="020B0604020202020204" pitchFamily="34" charset="0"/>
              </a:rPr>
              <a:t>The HPV vaccine protects against 9 out of 10 cervical cancers. It protects young people from most HPV-related cancers when they are older. The more young people vaccinated, the closer we will get to eliminating cervical cancer. The vaccine is offered to all children in first year of secondary school. This year, people who didn’t get the vaccine when it was offered to them in school, could be eligible now, as part of the Laura Brennan Catch-Up Programme. See more on </a:t>
            </a:r>
            <a:r>
              <a:rPr lang="en-IE" sz="1500" dirty="0">
                <a:latin typeface="Arial" panose="020B0604020202020204" pitchFamily="34" charset="0"/>
                <a:cs typeface="Arial" panose="020B0604020202020204" pitchFamily="34" charset="0"/>
                <a:hlinkClick r:id="rId3"/>
              </a:rPr>
              <a:t>www.hpv.ie</a:t>
            </a:r>
            <a:r>
              <a:rPr lang="en-IE" sz="1500" dirty="0">
                <a:latin typeface="Arial" panose="020B0604020202020204" pitchFamily="34" charset="0"/>
                <a:cs typeface="Arial" panose="020B0604020202020204" pitchFamily="34" charset="0"/>
              </a:rPr>
              <a:t>  #</a:t>
            </a:r>
            <a:r>
              <a:rPr lang="en-IE" sz="1500" dirty="0" err="1">
                <a:latin typeface="Arial" panose="020B0604020202020204" pitchFamily="34" charset="0"/>
                <a:cs typeface="Arial" panose="020B0604020202020204" pitchFamily="34" charset="0"/>
              </a:rPr>
              <a:t>ThankYouLaura</a:t>
            </a:r>
            <a:r>
              <a:rPr lang="en-IE" sz="15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IE"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sz="1500" dirty="0">
                <a:latin typeface="Arial" panose="020B0604020202020204" pitchFamily="34" charset="0"/>
                <a:cs typeface="Arial" panose="020B0604020202020204" pitchFamily="34" charset="0"/>
              </a:rPr>
              <a:t>You can reduce your risk of developing cervical cancer by:</a:t>
            </a:r>
          </a:p>
          <a:p>
            <a:pPr marL="742950" lvl="1" indent="-285750">
              <a:buFont typeface="Arial" panose="020B0604020202020204" pitchFamily="34" charset="0"/>
              <a:buChar char="•"/>
            </a:pPr>
            <a:r>
              <a:rPr lang="en-IE" sz="1500" dirty="0">
                <a:latin typeface="Arial" panose="020B0604020202020204" pitchFamily="34" charset="0"/>
                <a:cs typeface="Arial" panose="020B0604020202020204" pitchFamily="34" charset="0"/>
              </a:rPr>
              <a:t>attending HPV cervical screening regularly</a:t>
            </a:r>
          </a:p>
          <a:p>
            <a:pPr marL="742950" lvl="1" indent="-285750">
              <a:buFont typeface="Arial" panose="020B0604020202020204" pitchFamily="34" charset="0"/>
              <a:buChar char="•"/>
            </a:pPr>
            <a:r>
              <a:rPr lang="en-IE" sz="1500" dirty="0">
                <a:latin typeface="Arial" panose="020B0604020202020204" pitchFamily="34" charset="0"/>
                <a:cs typeface="Arial" panose="020B0604020202020204" pitchFamily="34" charset="0"/>
              </a:rPr>
              <a:t>getting the HPV vaccine, if eligible</a:t>
            </a:r>
          </a:p>
          <a:p>
            <a:pPr marL="742950" lvl="1" indent="-285750">
              <a:buFont typeface="Arial" panose="020B0604020202020204" pitchFamily="34" charset="0"/>
              <a:buChar char="•"/>
            </a:pPr>
            <a:r>
              <a:rPr lang="en-IE" sz="1500" dirty="0">
                <a:latin typeface="Arial" panose="020B0604020202020204" pitchFamily="34" charset="0"/>
                <a:cs typeface="Arial" panose="020B0604020202020204" pitchFamily="34" charset="0"/>
              </a:rPr>
              <a:t>not smoking</a:t>
            </a:r>
          </a:p>
          <a:p>
            <a:pPr lvl="1"/>
            <a:r>
              <a:rPr lang="en-IE" sz="1500" dirty="0">
                <a:latin typeface="Arial" panose="020B0604020202020204" pitchFamily="34" charset="0"/>
                <a:cs typeface="Arial" panose="020B0604020202020204" pitchFamily="34" charset="0"/>
              </a:rPr>
              <a:t>Help eliminate cervical cancer and make it a rare disease in Ireland. </a:t>
            </a:r>
            <a:r>
              <a:rPr lang="en-IE" sz="1500" u="sng" dirty="0">
                <a:latin typeface="Arial" panose="020B0604020202020204" pitchFamily="34" charset="0"/>
                <a:cs typeface="Arial" panose="020B0604020202020204" pitchFamily="34" charset="0"/>
                <a:hlinkClick r:id="rId4"/>
              </a:rPr>
              <a:t>https://www2.hse.ie/conditions/cervical-cancer/overview/ </a:t>
            </a:r>
            <a:endParaRPr lang="en-IE"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IE"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sz="1500" dirty="0">
                <a:latin typeface="Arial" panose="020B0604020202020204" pitchFamily="34" charset="0"/>
                <a:cs typeface="Arial" panose="020B0604020202020204" pitchFamily="34" charset="0"/>
              </a:rPr>
              <a:t>HPV cervical screening looks for the types of HPV that cause almost all cervical cancers. It is one of the best ways of preventing cervical cancer, and catching cervical cancer early when it can be easier to treat. </a:t>
            </a:r>
            <a:r>
              <a:rPr lang="en-IE" sz="1500" dirty="0">
                <a:latin typeface="Arial" panose="020B0604020202020204" pitchFamily="34" charset="0"/>
                <a:cs typeface="Arial" panose="020B0604020202020204" pitchFamily="34" charset="0"/>
                <a:hlinkClick r:id="rId2"/>
              </a:rPr>
              <a:t>https://www2.hse.ie/cervical-screening/</a:t>
            </a:r>
            <a:endParaRPr lang="en-IE" sz="15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err="1">
                <a:latin typeface="Arial" panose="020B0604020202020204" pitchFamily="34" charset="0"/>
                <a:cs typeface="Arial" panose="020B0604020202020204" pitchFamily="34" charset="0"/>
              </a:rPr>
              <a:t>CervicalCheck</a:t>
            </a:r>
            <a:r>
              <a:rPr lang="en-GB" sz="1500" dirty="0">
                <a:latin typeface="Arial" panose="020B0604020202020204" pitchFamily="34" charset="0"/>
                <a:cs typeface="Arial" panose="020B0604020202020204" pitchFamily="34" charset="0"/>
              </a:rPr>
              <a:t> offers free cervical screening for women and people with a cervix aged 25 to 65. Screening is not a test for cancer – it's a test to see if you are at risk of developing cancer in the future. Find out more at </a:t>
            </a:r>
            <a:r>
              <a:rPr lang="en-IE" sz="1500" dirty="0">
                <a:latin typeface="Arial" panose="020B0604020202020204" pitchFamily="34" charset="0"/>
                <a:cs typeface="Arial" panose="020B0604020202020204" pitchFamily="34" charset="0"/>
                <a:hlinkClick r:id="rId2"/>
              </a:rPr>
              <a:t>https://www2.hse.ie/cervical-screening/</a:t>
            </a:r>
            <a:endParaRPr lang="en-IE" sz="15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15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500" dirty="0">
                <a:latin typeface="Arial" panose="020B0604020202020204" pitchFamily="34" charset="0"/>
                <a:cs typeface="Arial" panose="020B0604020202020204" pitchFamily="34" charset="0"/>
              </a:rPr>
              <a:t>Make sure we have the correct details for you so that we can send you a reminder letter when your appointment is due. Check the register </a:t>
            </a:r>
            <a:r>
              <a:rPr lang="en-GB" sz="1500" dirty="0">
                <a:latin typeface="Arial" panose="020B0604020202020204" pitchFamily="34" charset="0"/>
                <a:cs typeface="Arial" panose="020B0604020202020204" pitchFamily="34" charset="0"/>
                <a:hlinkClick r:id="rId5"/>
              </a:rPr>
              <a:t>https://www2.hse.ie/conditions/cervical-screening/why-go/register/</a:t>
            </a:r>
            <a:r>
              <a:rPr lang="en-GB" sz="1500"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endParaRPr lang="en-GB"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80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7997"/>
            <a:ext cx="6858000" cy="1077218"/>
          </a:xfrm>
          <a:prstGeom prst="rect">
            <a:avLst/>
          </a:prstGeom>
        </p:spPr>
        <p:txBody>
          <a:bodyPr wrap="square">
            <a:spAutoFit/>
          </a:bodyPr>
          <a:lstStyle/>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p:txBody>
      </p:sp>
      <p:sp>
        <p:nvSpPr>
          <p:cNvPr id="4" name="Rectangle 3">
            <a:extLst>
              <a:ext uri="{FF2B5EF4-FFF2-40B4-BE49-F238E27FC236}">
                <a16:creationId xmlns:a16="http://schemas.microsoft.com/office/drawing/2014/main" id="{0B48308B-3FC1-438B-B580-8F16323C7B07}"/>
              </a:ext>
            </a:extLst>
          </p:cNvPr>
          <p:cNvSpPr/>
          <p:nvPr/>
        </p:nvSpPr>
        <p:spPr>
          <a:xfrm>
            <a:off x="288276" y="179754"/>
            <a:ext cx="6448012" cy="1015663"/>
          </a:xfrm>
          <a:prstGeom prst="rect">
            <a:avLst/>
          </a:prstGeom>
          <a:solidFill>
            <a:schemeClr val="bg1"/>
          </a:solidFill>
        </p:spPr>
        <p:txBody>
          <a:bodyPr wrap="square">
            <a:spAutoFit/>
          </a:bodyPr>
          <a:lstStyle/>
          <a:p>
            <a:r>
              <a:rPr lang="en-IE" sz="3000" b="1" dirty="0">
                <a:solidFill>
                  <a:srgbClr val="006453"/>
                </a:solidFill>
                <a:latin typeface="Arial" panose="020B0604020202020204" pitchFamily="34" charset="0"/>
                <a:cs typeface="Arial" panose="020B0604020202020204" pitchFamily="34" charset="0"/>
              </a:rPr>
              <a:t>European Cervical Cancer Prevention Week</a:t>
            </a:r>
          </a:p>
        </p:txBody>
      </p:sp>
      <p:sp>
        <p:nvSpPr>
          <p:cNvPr id="5" name="Rectangle 4"/>
          <p:cNvSpPr/>
          <p:nvPr/>
        </p:nvSpPr>
        <p:spPr>
          <a:xfrm>
            <a:off x="299393" y="1416606"/>
            <a:ext cx="6259213" cy="2862322"/>
          </a:xfrm>
          <a:prstGeom prst="rect">
            <a:avLst/>
          </a:prstGeom>
        </p:spPr>
        <p:txBody>
          <a:bodyPr wrap="square">
            <a:spAutoFit/>
          </a:bodyPr>
          <a:lstStyle/>
          <a:p>
            <a:r>
              <a:rPr lang="en-IE" sz="2000" b="1" dirty="0">
                <a:latin typeface="Arial" panose="020B0604020202020204" pitchFamily="34" charset="0"/>
                <a:cs typeface="Arial" panose="020B0604020202020204" pitchFamily="34" charset="0"/>
              </a:rPr>
              <a:t>European Cervical Cancer Prevention Week runs from 23-29</a:t>
            </a:r>
            <a:r>
              <a:rPr lang="en-IE" sz="2000" b="1" dirty="0">
                <a:solidFill>
                  <a:schemeClr val="bg1"/>
                </a:solidFill>
                <a:latin typeface="Arial" panose="020B0604020202020204" pitchFamily="34" charset="0"/>
                <a:cs typeface="Arial" panose="020B0604020202020204" pitchFamily="34" charset="0"/>
              </a:rPr>
              <a:t> </a:t>
            </a:r>
            <a:r>
              <a:rPr lang="en-IE" sz="2000" b="1" dirty="0">
                <a:latin typeface="Arial" panose="020B0604020202020204" pitchFamily="34" charset="0"/>
                <a:cs typeface="Arial" panose="020B0604020202020204" pitchFamily="34" charset="0"/>
              </a:rPr>
              <a:t>January 2023.</a:t>
            </a:r>
          </a:p>
          <a:p>
            <a:endParaRPr lang="en-IE" sz="2000" b="1" dirty="0">
              <a:latin typeface="Arial" panose="020B0604020202020204" pitchFamily="34" charset="0"/>
              <a:cs typeface="Arial" panose="020B0604020202020204" pitchFamily="34" charset="0"/>
            </a:endParaRPr>
          </a:p>
          <a:p>
            <a:r>
              <a:rPr lang="en-IE" sz="2000" dirty="0">
                <a:latin typeface="Arial" panose="020B0604020202020204" pitchFamily="34" charset="0"/>
                <a:cs typeface="Arial" panose="020B0604020202020204" pitchFamily="34" charset="0"/>
              </a:rPr>
              <a:t>This week we will also continue to highlight that HPV cervical screening is one of the best ways of preventing cervical cancer, and catching cervical cancer early when it can be easier to treat. We will also communicate about our goals to eliminate cervical cancer, to make it a rare disease.</a:t>
            </a:r>
          </a:p>
        </p:txBody>
      </p:sp>
      <p:sp>
        <p:nvSpPr>
          <p:cNvPr id="6" name="TextBox 5"/>
          <p:cNvSpPr txBox="1"/>
          <p:nvPr/>
        </p:nvSpPr>
        <p:spPr>
          <a:xfrm>
            <a:off x="4104780" y="6780334"/>
            <a:ext cx="2317159" cy="1200329"/>
          </a:xfrm>
          <a:prstGeom prst="rect">
            <a:avLst/>
          </a:prstGeom>
          <a:noFill/>
          <a:ln>
            <a:solidFill>
              <a:srgbClr val="006453"/>
            </a:solidFill>
          </a:ln>
        </p:spPr>
        <p:txBody>
          <a:bodyPr wrap="square" rtlCol="0">
            <a:spAutoFit/>
          </a:bodyPr>
          <a:lstStyle/>
          <a:p>
            <a:endParaRPr lang="en-IE" dirty="0">
              <a:solidFill>
                <a:schemeClr val="tx1">
                  <a:lumMod val="65000"/>
                  <a:lumOff val="35000"/>
                </a:schemeClr>
              </a:solidFill>
              <a:latin typeface="Arial" panose="020B0604020202020204" pitchFamily="34" charset="0"/>
              <a:cs typeface="Arial" panose="020B0604020202020204" pitchFamily="34" charset="0"/>
            </a:endParaRPr>
          </a:p>
          <a:p>
            <a:pPr algn="ctr"/>
            <a:r>
              <a:rPr lang="en-IE" dirty="0">
                <a:solidFill>
                  <a:schemeClr val="tx1">
                    <a:lumMod val="65000"/>
                    <a:lumOff val="35000"/>
                  </a:schemeClr>
                </a:solidFill>
                <a:latin typeface="Arial" panose="020B0604020202020204" pitchFamily="34" charset="0"/>
                <a:cs typeface="Arial" panose="020B0604020202020204" pitchFamily="34" charset="0"/>
                <a:hlinkClick r:id="rId2"/>
              </a:rPr>
              <a:t>You can listen to the radio ad here.</a:t>
            </a:r>
            <a:endParaRPr lang="en-IE" dirty="0">
              <a:solidFill>
                <a:schemeClr val="tx1">
                  <a:lumMod val="65000"/>
                  <a:lumOff val="35000"/>
                </a:schemeClr>
              </a:solidFill>
              <a:latin typeface="Arial" panose="020B0604020202020204" pitchFamily="34" charset="0"/>
              <a:cs typeface="Arial" panose="020B0604020202020204" pitchFamily="34" charset="0"/>
            </a:endParaRPr>
          </a:p>
          <a:p>
            <a:endParaRPr lang="en-IE"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4780" y="4500117"/>
            <a:ext cx="2317159" cy="2317159"/>
          </a:xfrm>
          <a:prstGeom prst="rect">
            <a:avLst/>
          </a:prstGeom>
          <a:ln>
            <a:solidFill>
              <a:srgbClr val="006453"/>
            </a:solidFill>
          </a:ln>
        </p:spPr>
      </p:pic>
      <p:sp>
        <p:nvSpPr>
          <p:cNvPr id="8" name="Rectangle 7"/>
          <p:cNvSpPr/>
          <p:nvPr/>
        </p:nvSpPr>
        <p:spPr>
          <a:xfrm>
            <a:off x="288276" y="4500117"/>
            <a:ext cx="3597924" cy="3477875"/>
          </a:xfrm>
          <a:prstGeom prst="rect">
            <a:avLst/>
          </a:prstGeom>
        </p:spPr>
        <p:txBody>
          <a:bodyPr wrap="square">
            <a:spAutoFit/>
          </a:bodyPr>
          <a:lstStyle/>
          <a:p>
            <a:r>
              <a:rPr lang="en-IE" sz="2000" dirty="0">
                <a:latin typeface="Arial" panose="020B0604020202020204" pitchFamily="34" charset="0"/>
                <a:cs typeface="Arial" panose="020B0604020202020204" pitchFamily="34" charset="0"/>
              </a:rPr>
              <a:t>We will communicate and engage with our 25-65 year old audience through radio and social media ads. These channels are supported by our ongoing paid search ads.</a:t>
            </a:r>
          </a:p>
          <a:p>
            <a:endParaRPr lang="en-IE" sz="2000" dirty="0">
              <a:latin typeface="Arial" panose="020B0604020202020204" pitchFamily="34" charset="0"/>
              <a:cs typeface="Arial" panose="020B0604020202020204" pitchFamily="34" charset="0"/>
            </a:endParaRPr>
          </a:p>
          <a:p>
            <a:r>
              <a:rPr lang="en-IE" sz="2000" dirty="0">
                <a:latin typeface="Arial" panose="020B0604020202020204" pitchFamily="34" charset="0"/>
                <a:cs typeface="Arial" panose="020B0604020202020204" pitchFamily="34" charset="0"/>
              </a:rPr>
              <a:t>Our paid media will be supported by a press release and interviews with a number of media outlets.</a:t>
            </a:r>
          </a:p>
        </p:txBody>
      </p:sp>
    </p:spTree>
    <p:extLst>
      <p:ext uri="{BB962C8B-B14F-4D97-AF65-F5344CB8AC3E}">
        <p14:creationId xmlns:p14="http://schemas.microsoft.com/office/powerpoint/2010/main" val="699154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7997"/>
            <a:ext cx="6858000" cy="1077218"/>
          </a:xfrm>
          <a:prstGeom prst="rect">
            <a:avLst/>
          </a:prstGeom>
        </p:spPr>
        <p:txBody>
          <a:bodyPr wrap="square">
            <a:spAutoFit/>
          </a:bodyPr>
          <a:lstStyle/>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p:txBody>
      </p:sp>
      <p:sp>
        <p:nvSpPr>
          <p:cNvPr id="4" name="Rectangle 3">
            <a:extLst>
              <a:ext uri="{FF2B5EF4-FFF2-40B4-BE49-F238E27FC236}">
                <a16:creationId xmlns:a16="http://schemas.microsoft.com/office/drawing/2014/main" id="{0B48308B-3FC1-438B-B580-8F16323C7B07}"/>
              </a:ext>
            </a:extLst>
          </p:cNvPr>
          <p:cNvSpPr/>
          <p:nvPr/>
        </p:nvSpPr>
        <p:spPr>
          <a:xfrm>
            <a:off x="288276" y="179754"/>
            <a:ext cx="6448012" cy="553998"/>
          </a:xfrm>
          <a:prstGeom prst="rect">
            <a:avLst/>
          </a:prstGeom>
          <a:solidFill>
            <a:schemeClr val="bg1"/>
          </a:solidFill>
        </p:spPr>
        <p:txBody>
          <a:bodyPr wrap="square">
            <a:spAutoFit/>
          </a:bodyPr>
          <a:lstStyle/>
          <a:p>
            <a:r>
              <a:rPr lang="en-IE" sz="3000" b="1" dirty="0">
                <a:solidFill>
                  <a:srgbClr val="006453"/>
                </a:solidFill>
                <a:latin typeface="Arial" panose="020B0604020202020204" pitchFamily="34" charset="0"/>
                <a:cs typeface="Arial" panose="020B0604020202020204" pitchFamily="34" charset="0"/>
              </a:rPr>
              <a:t>Support the campaign</a:t>
            </a:r>
          </a:p>
        </p:txBody>
      </p:sp>
      <p:sp>
        <p:nvSpPr>
          <p:cNvPr id="5" name="Rectangle 4"/>
          <p:cNvSpPr/>
          <p:nvPr/>
        </p:nvSpPr>
        <p:spPr>
          <a:xfrm>
            <a:off x="299393" y="762654"/>
            <a:ext cx="6259213" cy="646331"/>
          </a:xfrm>
          <a:prstGeom prst="rect">
            <a:avLst/>
          </a:prstGeom>
        </p:spPr>
        <p:txBody>
          <a:bodyPr wrap="square">
            <a:spAutoFit/>
          </a:bodyPr>
          <a:lstStyle/>
          <a:p>
            <a:r>
              <a:rPr lang="en-IE" dirty="0">
                <a:latin typeface="Arial" pitchFamily="34" charset="0"/>
                <a:cs typeface="Arial" pitchFamily="34" charset="0"/>
              </a:rPr>
              <a:t>We welcome your support in sharing the campaign messages. Right click on images to save them. </a:t>
            </a:r>
          </a:p>
        </p:txBody>
      </p:sp>
      <p:sp>
        <p:nvSpPr>
          <p:cNvPr id="6" name="Rectangle 5"/>
          <p:cNvSpPr/>
          <p:nvPr/>
        </p:nvSpPr>
        <p:spPr>
          <a:xfrm>
            <a:off x="3573933" y="5635444"/>
            <a:ext cx="6259213" cy="15881271"/>
          </a:xfrm>
          <a:prstGeom prst="rect">
            <a:avLst/>
          </a:prstGeom>
        </p:spPr>
        <p:txBody>
          <a:bodyPr wrap="square">
            <a:spAutoFit/>
          </a:bodyPr>
          <a:lstStyle/>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r>
              <a:rPr lang="en-IE" dirty="0">
                <a:latin typeface="Arial" pitchFamily="34" charset="0"/>
                <a:cs typeface="Arial" pitchFamily="34" charset="0"/>
              </a:rPr>
              <a:t>You can share our video on How effective is HPV cervical screening, available here: </a:t>
            </a:r>
            <a:r>
              <a:rPr lang="en-IE" dirty="0">
                <a:solidFill>
                  <a:srgbClr val="595959"/>
                </a:solidFill>
                <a:latin typeface="Arial" pitchFamily="34" charset="0"/>
                <a:cs typeface="Arial" pitchFamily="34" charset="0"/>
                <a:hlinkClick r:id="rId2"/>
              </a:rPr>
              <a:t>https://www.youtube.com/watch?v=ExCxoTPqMv0</a:t>
            </a:r>
            <a:r>
              <a:rPr lang="en-IE" dirty="0">
                <a:solidFill>
                  <a:srgbClr val="595959"/>
                </a:solidFill>
                <a:latin typeface="Arial" pitchFamily="34" charset="0"/>
                <a:cs typeface="Arial" pitchFamily="34" charset="0"/>
              </a:rPr>
              <a:t> </a:t>
            </a:r>
          </a:p>
          <a:p>
            <a:endParaRPr lang="en-IE" dirty="0">
              <a:solidFill>
                <a:srgbClr val="595959"/>
              </a:solidFill>
              <a:latin typeface="Arial" pitchFamily="34" charset="0"/>
              <a:cs typeface="Arial" pitchFamily="34" charset="0"/>
            </a:endParaRPr>
          </a:p>
          <a:p>
            <a:r>
              <a:rPr lang="en-IE" b="1" dirty="0">
                <a:latin typeface="Arial" panose="020B0604020202020204" pitchFamily="34" charset="0"/>
                <a:cs typeface="Arial" panose="020B0604020202020204" pitchFamily="34" charset="0"/>
              </a:rPr>
              <a:t>Find all messages on our social media channels:</a:t>
            </a:r>
            <a:br>
              <a:rPr lang="en-IE" dirty="0">
                <a:solidFill>
                  <a:srgbClr val="595959"/>
                </a:solidFill>
                <a:latin typeface="Arial" panose="020B0604020202020204" pitchFamily="34" charset="0"/>
                <a:cs typeface="Arial" panose="020B0604020202020204" pitchFamily="34" charset="0"/>
              </a:rPr>
            </a:br>
            <a:r>
              <a:rPr lang="en-IE" b="1" dirty="0">
                <a:latin typeface="Arial" panose="020B0604020202020204" pitchFamily="34" charset="0"/>
                <a:cs typeface="Arial" panose="020B0604020202020204" pitchFamily="34" charset="0"/>
              </a:rPr>
              <a:t>Facebook: </a:t>
            </a:r>
            <a:r>
              <a:rPr lang="en-IE" dirty="0">
                <a:latin typeface="Arial" panose="020B0604020202020204" pitchFamily="34" charset="0"/>
                <a:cs typeface="Arial" panose="020B0604020202020204" pitchFamily="34" charset="0"/>
                <a:hlinkClick r:id="rId3"/>
              </a:rPr>
              <a:t>www.facebook.com/cervicalcheck</a:t>
            </a:r>
            <a:r>
              <a:rPr lang="en-IE" dirty="0">
                <a:latin typeface="Arial" panose="020B0604020202020204" pitchFamily="34" charset="0"/>
                <a:cs typeface="Arial" panose="020B0604020202020204" pitchFamily="34" charset="0"/>
              </a:rPr>
              <a:t> </a:t>
            </a:r>
          </a:p>
          <a:p>
            <a:r>
              <a:rPr lang="en-IE" b="1" dirty="0">
                <a:latin typeface="Arial" panose="020B0604020202020204" pitchFamily="34" charset="0"/>
                <a:cs typeface="Arial" panose="020B0604020202020204" pitchFamily="34" charset="0"/>
              </a:rPr>
              <a:t>Twitter: </a:t>
            </a:r>
            <a:r>
              <a:rPr lang="en-IE" dirty="0">
                <a:latin typeface="Arial" panose="020B0604020202020204" pitchFamily="34" charset="0"/>
                <a:cs typeface="Arial" panose="020B0604020202020204" pitchFamily="34" charset="0"/>
              </a:rPr>
              <a:t>@</a:t>
            </a:r>
            <a:r>
              <a:rPr lang="en-IE" dirty="0" err="1">
                <a:latin typeface="Arial" panose="020B0604020202020204" pitchFamily="34" charset="0"/>
                <a:cs typeface="Arial" panose="020B0604020202020204" pitchFamily="34" charset="0"/>
              </a:rPr>
              <a:t>HSELive</a:t>
            </a:r>
            <a:endParaRPr lang="en-IE" dirty="0">
              <a:latin typeface="Arial" panose="020B0604020202020204" pitchFamily="34" charset="0"/>
              <a:cs typeface="Arial" panose="020B0604020202020204" pitchFamily="34" charset="0"/>
            </a:endParaRPr>
          </a:p>
          <a:p>
            <a:r>
              <a:rPr lang="en-IE" b="1" dirty="0" err="1">
                <a:latin typeface="Arial" panose="020B0604020202020204" pitchFamily="34" charset="0"/>
                <a:cs typeface="Arial" panose="020B0604020202020204" pitchFamily="34" charset="0"/>
              </a:rPr>
              <a:t>TikTok</a:t>
            </a:r>
            <a:r>
              <a:rPr lang="en-IE" b="1" dirty="0">
                <a:latin typeface="Arial" panose="020B0604020202020204" pitchFamily="34" charset="0"/>
                <a:cs typeface="Arial" panose="020B0604020202020204" pitchFamily="34" charset="0"/>
              </a:rPr>
              <a:t>: </a:t>
            </a:r>
            <a:r>
              <a:rPr lang="en-IE" dirty="0">
                <a:latin typeface="Arial" panose="020B0604020202020204" pitchFamily="34" charset="0"/>
                <a:cs typeface="Arial" panose="020B0604020202020204" pitchFamily="34" charset="0"/>
              </a:rPr>
              <a:t>@</a:t>
            </a:r>
            <a:r>
              <a:rPr lang="en-IE" dirty="0" err="1">
                <a:latin typeface="Arial" panose="020B0604020202020204" pitchFamily="34" charset="0"/>
                <a:cs typeface="Arial" panose="020B0604020202020204" pitchFamily="34" charset="0"/>
              </a:rPr>
              <a:t>hselive</a:t>
            </a:r>
            <a:r>
              <a:rPr lang="en-IE" dirty="0">
                <a:latin typeface="Arial" panose="020B0604020202020204" pitchFamily="34" charset="0"/>
                <a:cs typeface="Arial" panose="020B0604020202020204" pitchFamily="34" charset="0"/>
              </a:rPr>
              <a:t> </a:t>
            </a:r>
          </a:p>
          <a:p>
            <a:endParaRPr lang="en-IE" dirty="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If you have any queries, please contact </a:t>
            </a:r>
            <a:r>
              <a:rPr lang="en-IE" dirty="0">
                <a:solidFill>
                  <a:srgbClr val="595959"/>
                </a:solidFill>
                <a:latin typeface="Arial" panose="020B0604020202020204" pitchFamily="34" charset="0"/>
                <a:cs typeface="Arial" panose="020B0604020202020204" pitchFamily="34" charset="0"/>
                <a:hlinkClick r:id="rId4"/>
              </a:rPr>
              <a:t>communications@screeningservice.ie</a:t>
            </a:r>
            <a:endParaRPr lang="en-IE" dirty="0">
              <a:latin typeface="Arial" panose="020B0604020202020204" pitchFamily="34" charset="0"/>
              <a:cs typeface="Arial" panose="020B0604020202020204" pitchFamily="34" charset="0"/>
            </a:endParaRPr>
          </a:p>
        </p:txBody>
      </p:sp>
      <p:sp>
        <p:nvSpPr>
          <p:cNvPr id="7" name="Rectangle 6"/>
          <p:cNvSpPr/>
          <p:nvPr/>
        </p:nvSpPr>
        <p:spPr>
          <a:xfrm>
            <a:off x="2849625" y="1575625"/>
            <a:ext cx="3886664" cy="1708160"/>
          </a:xfrm>
          <a:prstGeom prst="rect">
            <a:avLst/>
          </a:prstGeom>
          <a:ln>
            <a:solidFill>
              <a:schemeClr val="tx1"/>
            </a:solidFill>
          </a:ln>
        </p:spPr>
        <p:txBody>
          <a:bodyPr wrap="square">
            <a:spAutoFit/>
          </a:bodyPr>
          <a:lstStyle/>
          <a:p>
            <a:r>
              <a:rPr lang="en-IE" sz="1500" dirty="0">
                <a:latin typeface="Arial" panose="020B0604020202020204" pitchFamily="34" charset="0"/>
                <a:cs typeface="Arial" panose="020B0604020202020204" pitchFamily="34" charset="0"/>
              </a:rPr>
              <a:t>In support of European Cervical Cancer Prevention Week (23 to 29 January), we are encouraging all women and people with a cervix aged 25 to 65 to attend their free HPV cervical screening tests regularly. </a:t>
            </a:r>
          </a:p>
          <a:p>
            <a:endParaRPr lang="en-IE" sz="1500" dirty="0">
              <a:latin typeface="Arial" panose="020B0604020202020204" pitchFamily="34" charset="0"/>
              <a:cs typeface="Arial" panose="020B0604020202020204" pitchFamily="34" charset="0"/>
              <a:hlinkClick r:id="" action="ppaction://noaction"/>
            </a:endParaRPr>
          </a:p>
          <a:p>
            <a:r>
              <a:rPr lang="en-IE" sz="1500" dirty="0">
                <a:latin typeface="Arial" panose="020B0604020202020204" pitchFamily="34" charset="0"/>
                <a:cs typeface="Arial" panose="020B0604020202020204" pitchFamily="34" charset="0"/>
                <a:hlinkClick r:id="" action="ppaction://noaction"/>
              </a:rPr>
              <a:t>https://www2.hse.ie/cervical-screening/</a:t>
            </a:r>
            <a:endParaRPr lang="en-IE" sz="15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5"/>
          <a:srcRect l="23060" t="3906" r="22475" b="4427"/>
          <a:stretch/>
        </p:blipFill>
        <p:spPr>
          <a:xfrm>
            <a:off x="335938" y="1524328"/>
            <a:ext cx="2356651" cy="2304621"/>
          </a:xfrm>
          <a:prstGeom prst="rect">
            <a:avLst/>
          </a:prstGeom>
          <a:ln>
            <a:solidFill>
              <a:schemeClr val="tx1"/>
            </a:solidFill>
          </a:ln>
        </p:spPr>
      </p:pic>
      <p:sp>
        <p:nvSpPr>
          <p:cNvPr id="8" name="Rectangle 7"/>
          <p:cNvSpPr/>
          <p:nvPr/>
        </p:nvSpPr>
        <p:spPr>
          <a:xfrm>
            <a:off x="230284" y="3962420"/>
            <a:ext cx="4043541" cy="2400657"/>
          </a:xfrm>
          <a:prstGeom prst="rect">
            <a:avLst/>
          </a:prstGeom>
          <a:ln>
            <a:solidFill>
              <a:schemeClr val="tx1"/>
            </a:solidFill>
          </a:ln>
        </p:spPr>
        <p:txBody>
          <a:bodyPr wrap="square">
            <a:spAutoFit/>
          </a:bodyPr>
          <a:lstStyle/>
          <a:p>
            <a:r>
              <a:rPr lang="en-IE" sz="1500" dirty="0">
                <a:latin typeface="Arial" panose="020B0604020202020204" pitchFamily="34" charset="0"/>
                <a:cs typeface="Arial" panose="020B0604020202020204" pitchFamily="34" charset="0"/>
              </a:rPr>
              <a:t>The HPV vaccine protects against 9 out of 10 cervical cancers. It protects young people from most HPV-related cancers when they are older. The more young people vaccinated, the closer we will get to eliminating cervical cancer. Find out more here:</a:t>
            </a:r>
          </a:p>
          <a:p>
            <a:r>
              <a:rPr lang="en-IE" sz="1500">
                <a:latin typeface="Arial" panose="020B0604020202020204" pitchFamily="34" charset="0"/>
                <a:cs typeface="Arial" panose="020B0604020202020204" pitchFamily="34" charset="0"/>
                <a:hlinkClick r:id="rId6"/>
              </a:rPr>
              <a:t>https</a:t>
            </a:r>
            <a:r>
              <a:rPr lang="en-IE" sz="1500" dirty="0">
                <a:latin typeface="Arial" panose="020B0604020202020204" pitchFamily="34" charset="0"/>
                <a:cs typeface="Arial" panose="020B0604020202020204" pitchFamily="34" charset="0"/>
                <a:hlinkClick r:id="rId6"/>
              </a:rPr>
              <a:t>://</a:t>
            </a:r>
            <a:r>
              <a:rPr lang="en-IE" sz="1500">
                <a:latin typeface="Arial" panose="020B0604020202020204" pitchFamily="34" charset="0"/>
                <a:cs typeface="Arial" panose="020B0604020202020204" pitchFamily="34" charset="0"/>
                <a:hlinkClick r:id="rId6"/>
              </a:rPr>
              <a:t>www.hse.ie/eng/health/immunisation/pubinfo/schoolprog/hpv/hpv-human-papillomavirus/about/</a:t>
            </a:r>
            <a:r>
              <a:rPr lang="en-IE" sz="1500">
                <a:latin typeface="Arial" panose="020B0604020202020204" pitchFamily="34" charset="0"/>
                <a:cs typeface="Arial" panose="020B0604020202020204" pitchFamily="34" charset="0"/>
              </a:rPr>
              <a:t> </a:t>
            </a:r>
            <a:endParaRPr lang="en-IE" sz="15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7"/>
          <a:stretch>
            <a:fillRect/>
          </a:stretch>
        </p:blipFill>
        <p:spPr>
          <a:xfrm>
            <a:off x="4464006" y="3903669"/>
            <a:ext cx="2239533" cy="2248338"/>
          </a:xfrm>
          <a:prstGeom prst="rect">
            <a:avLst/>
          </a:prstGeom>
        </p:spPr>
      </p:pic>
      <p:sp>
        <p:nvSpPr>
          <p:cNvPr id="10" name="TextBox 9"/>
          <p:cNvSpPr txBox="1"/>
          <p:nvPr/>
        </p:nvSpPr>
        <p:spPr>
          <a:xfrm>
            <a:off x="230284" y="8698216"/>
            <a:ext cx="6448012" cy="353943"/>
          </a:xfrm>
          <a:prstGeom prst="rect">
            <a:avLst/>
          </a:prstGeom>
          <a:noFill/>
        </p:spPr>
        <p:txBody>
          <a:bodyPr wrap="square" rtlCol="0">
            <a:spAutoFit/>
          </a:bodyPr>
          <a:lstStyle/>
          <a:p>
            <a:r>
              <a:rPr lang="en-IE" sz="1700" b="1" dirty="0">
                <a:latin typeface="Arial" panose="020B0604020202020204" pitchFamily="34" charset="0"/>
                <a:cs typeface="Arial" panose="020B0604020202020204" pitchFamily="34" charset="0"/>
              </a:rPr>
              <a:t>Hashtags: </a:t>
            </a:r>
            <a:r>
              <a:rPr lang="en-IE" sz="1700" dirty="0">
                <a:latin typeface="Arial" panose="020B0604020202020204" pitchFamily="34" charset="0"/>
                <a:cs typeface="Arial" panose="020B0604020202020204" pitchFamily="34" charset="0"/>
              </a:rPr>
              <a:t>#ECCPW | #</a:t>
            </a:r>
            <a:r>
              <a:rPr lang="en-IE" sz="1700" dirty="0" err="1">
                <a:latin typeface="Arial" panose="020B0604020202020204" pitchFamily="34" charset="0"/>
                <a:cs typeface="Arial" panose="020B0604020202020204" pitchFamily="34" charset="0"/>
              </a:rPr>
              <a:t>EliminateCervicalCancer</a:t>
            </a:r>
            <a:r>
              <a:rPr lang="en-IE" sz="1700" dirty="0">
                <a:latin typeface="Arial" panose="020B0604020202020204" pitchFamily="34" charset="0"/>
                <a:cs typeface="Arial" panose="020B0604020202020204" pitchFamily="34" charset="0"/>
              </a:rPr>
              <a:t> | #</a:t>
            </a:r>
            <a:r>
              <a:rPr lang="en-IE" sz="1700" dirty="0" err="1">
                <a:latin typeface="Arial" panose="020B0604020202020204" pitchFamily="34" charset="0"/>
                <a:cs typeface="Arial" panose="020B0604020202020204" pitchFamily="34" charset="0"/>
              </a:rPr>
              <a:t>GetInformed</a:t>
            </a:r>
            <a:endParaRPr lang="en-IE" sz="17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276" y="6424671"/>
            <a:ext cx="2211951" cy="2211951"/>
          </a:xfrm>
          <a:prstGeom prst="rect">
            <a:avLst/>
          </a:prstGeom>
        </p:spPr>
      </p:pic>
      <p:sp>
        <p:nvSpPr>
          <p:cNvPr id="13" name="Rectangle 12"/>
          <p:cNvSpPr/>
          <p:nvPr/>
        </p:nvSpPr>
        <p:spPr>
          <a:xfrm>
            <a:off x="2561503" y="6543044"/>
            <a:ext cx="4043541" cy="1708160"/>
          </a:xfrm>
          <a:prstGeom prst="rect">
            <a:avLst/>
          </a:prstGeom>
          <a:ln>
            <a:solidFill>
              <a:schemeClr val="tx1"/>
            </a:solidFill>
          </a:ln>
        </p:spPr>
        <p:txBody>
          <a:bodyPr wrap="square">
            <a:spAutoFit/>
          </a:bodyPr>
          <a:lstStyle/>
          <a:p>
            <a:r>
              <a:rPr lang="en-IE" sz="1500" dirty="0">
                <a:latin typeface="Arial" panose="020B0604020202020204" pitchFamily="34" charset="0"/>
                <a:cs typeface="Arial" panose="020B0604020202020204" pitchFamily="34" charset="0"/>
              </a:rPr>
              <a:t>The HPV vaccine is offered to all students in first year of secondary school. This year, people who didn’t get the vaccine when it was offered to them in school, could be eligible now, as part of the Laura Brennan Catch-Up Programme.  </a:t>
            </a:r>
            <a:r>
              <a:rPr lang="en-IE" sz="1500" dirty="0">
                <a:latin typeface="Arial" panose="020B0604020202020204" pitchFamily="34" charset="0"/>
                <a:cs typeface="Arial" panose="020B0604020202020204" pitchFamily="34" charset="0"/>
                <a:hlinkClick r:id="rId9"/>
              </a:rPr>
              <a:t>www.hpv.ie</a:t>
            </a:r>
            <a:r>
              <a:rPr lang="en-IE" sz="1500" dirty="0">
                <a:latin typeface="Arial" panose="020B0604020202020204" pitchFamily="34" charset="0"/>
                <a:cs typeface="Arial" panose="020B0604020202020204" pitchFamily="34" charset="0"/>
              </a:rPr>
              <a:t>  #</a:t>
            </a:r>
            <a:r>
              <a:rPr lang="en-IE" sz="1500" dirty="0" err="1">
                <a:latin typeface="Arial" panose="020B0604020202020204" pitchFamily="34" charset="0"/>
                <a:cs typeface="Arial" panose="020B0604020202020204" pitchFamily="34" charset="0"/>
              </a:rPr>
              <a:t>ThankYouLaura</a:t>
            </a:r>
            <a:r>
              <a:rPr lang="en-IE" sz="15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70263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7997"/>
            <a:ext cx="6858000" cy="1077218"/>
          </a:xfrm>
          <a:prstGeom prst="rect">
            <a:avLst/>
          </a:prstGeom>
        </p:spPr>
        <p:txBody>
          <a:bodyPr wrap="square">
            <a:spAutoFit/>
          </a:bodyPr>
          <a:lstStyle/>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p:txBody>
      </p:sp>
      <p:sp>
        <p:nvSpPr>
          <p:cNvPr id="4" name="Rectangle 3">
            <a:extLst>
              <a:ext uri="{FF2B5EF4-FFF2-40B4-BE49-F238E27FC236}">
                <a16:creationId xmlns:a16="http://schemas.microsoft.com/office/drawing/2014/main" id="{0B48308B-3FC1-438B-B580-8F16323C7B07}"/>
              </a:ext>
            </a:extLst>
          </p:cNvPr>
          <p:cNvSpPr/>
          <p:nvPr/>
        </p:nvSpPr>
        <p:spPr>
          <a:xfrm>
            <a:off x="288276" y="179754"/>
            <a:ext cx="6448012" cy="553998"/>
          </a:xfrm>
          <a:prstGeom prst="rect">
            <a:avLst/>
          </a:prstGeom>
          <a:solidFill>
            <a:schemeClr val="bg1"/>
          </a:solidFill>
        </p:spPr>
        <p:txBody>
          <a:bodyPr wrap="square">
            <a:spAutoFit/>
          </a:bodyPr>
          <a:lstStyle/>
          <a:p>
            <a:r>
              <a:rPr lang="en-IE" sz="3000" b="1" dirty="0">
                <a:solidFill>
                  <a:srgbClr val="006453"/>
                </a:solidFill>
                <a:latin typeface="Arial" panose="020B0604020202020204" pitchFamily="34" charset="0"/>
                <a:cs typeface="Arial" panose="020B0604020202020204" pitchFamily="34" charset="0"/>
              </a:rPr>
              <a:t>Support the campaign</a:t>
            </a:r>
          </a:p>
        </p:txBody>
      </p:sp>
      <p:sp>
        <p:nvSpPr>
          <p:cNvPr id="6" name="Rectangle 5"/>
          <p:cNvSpPr/>
          <p:nvPr/>
        </p:nvSpPr>
        <p:spPr>
          <a:xfrm>
            <a:off x="3573933" y="5635444"/>
            <a:ext cx="6259213" cy="15881271"/>
          </a:xfrm>
          <a:prstGeom prst="rect">
            <a:avLst/>
          </a:prstGeom>
        </p:spPr>
        <p:txBody>
          <a:bodyPr wrap="square">
            <a:spAutoFit/>
          </a:bodyPr>
          <a:lstStyle/>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solidFill>
                <a:srgbClr val="595959"/>
              </a:solidFill>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endParaRPr lang="en-IE" dirty="0">
              <a:latin typeface="Arial" pitchFamily="34" charset="0"/>
              <a:cs typeface="Arial" pitchFamily="34" charset="0"/>
            </a:endParaRPr>
          </a:p>
          <a:p>
            <a:r>
              <a:rPr lang="en-IE" dirty="0">
                <a:latin typeface="Arial" pitchFamily="34" charset="0"/>
                <a:cs typeface="Arial" pitchFamily="34" charset="0"/>
              </a:rPr>
              <a:t>You can share our video on How effective is HPV cervical screening, available here: </a:t>
            </a:r>
            <a:r>
              <a:rPr lang="en-IE" dirty="0">
                <a:solidFill>
                  <a:srgbClr val="595959"/>
                </a:solidFill>
                <a:latin typeface="Arial" pitchFamily="34" charset="0"/>
                <a:cs typeface="Arial" pitchFamily="34" charset="0"/>
                <a:hlinkClick r:id="rId2"/>
              </a:rPr>
              <a:t>https://www.youtube.com/watch?v=ExCxoTPqMv0</a:t>
            </a:r>
            <a:r>
              <a:rPr lang="en-IE" dirty="0">
                <a:solidFill>
                  <a:srgbClr val="595959"/>
                </a:solidFill>
                <a:latin typeface="Arial" pitchFamily="34" charset="0"/>
                <a:cs typeface="Arial" pitchFamily="34" charset="0"/>
              </a:rPr>
              <a:t> </a:t>
            </a:r>
          </a:p>
          <a:p>
            <a:endParaRPr lang="en-IE" dirty="0">
              <a:solidFill>
                <a:srgbClr val="595959"/>
              </a:solidFill>
              <a:latin typeface="Arial" pitchFamily="34" charset="0"/>
              <a:cs typeface="Arial" pitchFamily="34" charset="0"/>
            </a:endParaRPr>
          </a:p>
          <a:p>
            <a:r>
              <a:rPr lang="en-IE" b="1" dirty="0">
                <a:latin typeface="Arial" panose="020B0604020202020204" pitchFamily="34" charset="0"/>
                <a:cs typeface="Arial" panose="020B0604020202020204" pitchFamily="34" charset="0"/>
              </a:rPr>
              <a:t>Find all messages on our social media channels:</a:t>
            </a:r>
            <a:br>
              <a:rPr lang="en-IE" dirty="0">
                <a:solidFill>
                  <a:srgbClr val="595959"/>
                </a:solidFill>
                <a:latin typeface="Arial" panose="020B0604020202020204" pitchFamily="34" charset="0"/>
                <a:cs typeface="Arial" panose="020B0604020202020204" pitchFamily="34" charset="0"/>
              </a:rPr>
            </a:br>
            <a:r>
              <a:rPr lang="en-IE" b="1" dirty="0">
                <a:latin typeface="Arial" panose="020B0604020202020204" pitchFamily="34" charset="0"/>
                <a:cs typeface="Arial" panose="020B0604020202020204" pitchFamily="34" charset="0"/>
              </a:rPr>
              <a:t>Facebook: </a:t>
            </a:r>
            <a:r>
              <a:rPr lang="en-IE" dirty="0">
                <a:latin typeface="Arial" panose="020B0604020202020204" pitchFamily="34" charset="0"/>
                <a:cs typeface="Arial" panose="020B0604020202020204" pitchFamily="34" charset="0"/>
                <a:hlinkClick r:id="rId3"/>
              </a:rPr>
              <a:t>www.facebook.com/cervicalcheck</a:t>
            </a:r>
            <a:r>
              <a:rPr lang="en-IE" dirty="0">
                <a:latin typeface="Arial" panose="020B0604020202020204" pitchFamily="34" charset="0"/>
                <a:cs typeface="Arial" panose="020B0604020202020204" pitchFamily="34" charset="0"/>
              </a:rPr>
              <a:t> </a:t>
            </a:r>
          </a:p>
          <a:p>
            <a:r>
              <a:rPr lang="en-IE" b="1" dirty="0">
                <a:latin typeface="Arial" panose="020B0604020202020204" pitchFamily="34" charset="0"/>
                <a:cs typeface="Arial" panose="020B0604020202020204" pitchFamily="34" charset="0"/>
              </a:rPr>
              <a:t>Twitter: </a:t>
            </a:r>
            <a:r>
              <a:rPr lang="en-IE" dirty="0">
                <a:latin typeface="Arial" panose="020B0604020202020204" pitchFamily="34" charset="0"/>
                <a:cs typeface="Arial" panose="020B0604020202020204" pitchFamily="34" charset="0"/>
              </a:rPr>
              <a:t>@</a:t>
            </a:r>
            <a:r>
              <a:rPr lang="en-IE" dirty="0" err="1">
                <a:latin typeface="Arial" panose="020B0604020202020204" pitchFamily="34" charset="0"/>
                <a:cs typeface="Arial" panose="020B0604020202020204" pitchFamily="34" charset="0"/>
              </a:rPr>
              <a:t>HSELive</a:t>
            </a:r>
            <a:endParaRPr lang="en-IE" dirty="0">
              <a:latin typeface="Arial" panose="020B0604020202020204" pitchFamily="34" charset="0"/>
              <a:cs typeface="Arial" panose="020B0604020202020204" pitchFamily="34" charset="0"/>
            </a:endParaRPr>
          </a:p>
          <a:p>
            <a:r>
              <a:rPr lang="en-IE" b="1" dirty="0" err="1">
                <a:latin typeface="Arial" panose="020B0604020202020204" pitchFamily="34" charset="0"/>
                <a:cs typeface="Arial" panose="020B0604020202020204" pitchFamily="34" charset="0"/>
              </a:rPr>
              <a:t>TikTok</a:t>
            </a:r>
            <a:r>
              <a:rPr lang="en-IE" b="1" dirty="0">
                <a:latin typeface="Arial" panose="020B0604020202020204" pitchFamily="34" charset="0"/>
                <a:cs typeface="Arial" panose="020B0604020202020204" pitchFamily="34" charset="0"/>
              </a:rPr>
              <a:t>: </a:t>
            </a:r>
            <a:r>
              <a:rPr lang="en-IE" dirty="0">
                <a:latin typeface="Arial" panose="020B0604020202020204" pitchFamily="34" charset="0"/>
                <a:cs typeface="Arial" panose="020B0604020202020204" pitchFamily="34" charset="0"/>
              </a:rPr>
              <a:t>@</a:t>
            </a:r>
            <a:r>
              <a:rPr lang="en-IE" dirty="0" err="1">
                <a:latin typeface="Arial" panose="020B0604020202020204" pitchFamily="34" charset="0"/>
                <a:cs typeface="Arial" panose="020B0604020202020204" pitchFamily="34" charset="0"/>
              </a:rPr>
              <a:t>hselive</a:t>
            </a:r>
            <a:r>
              <a:rPr lang="en-IE" dirty="0">
                <a:latin typeface="Arial" panose="020B0604020202020204" pitchFamily="34" charset="0"/>
                <a:cs typeface="Arial" panose="020B0604020202020204" pitchFamily="34" charset="0"/>
              </a:rPr>
              <a:t> </a:t>
            </a:r>
          </a:p>
          <a:p>
            <a:endParaRPr lang="en-IE" dirty="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If you have any queries, please contact </a:t>
            </a:r>
            <a:r>
              <a:rPr lang="en-IE" dirty="0">
                <a:solidFill>
                  <a:srgbClr val="595959"/>
                </a:solidFill>
                <a:latin typeface="Arial" panose="020B0604020202020204" pitchFamily="34" charset="0"/>
                <a:cs typeface="Arial" panose="020B0604020202020204" pitchFamily="34" charset="0"/>
                <a:hlinkClick r:id="rId4"/>
              </a:rPr>
              <a:t>communications@screeningservice.ie</a:t>
            </a:r>
            <a:endParaRPr lang="en-IE" dirty="0">
              <a:latin typeface="Arial" panose="020B0604020202020204" pitchFamily="34" charset="0"/>
              <a:cs typeface="Arial" panose="020B0604020202020204" pitchFamily="34" charset="0"/>
            </a:endParaRPr>
          </a:p>
        </p:txBody>
      </p:sp>
      <p:sp>
        <p:nvSpPr>
          <p:cNvPr id="9" name="Rectangle 8"/>
          <p:cNvSpPr/>
          <p:nvPr/>
        </p:nvSpPr>
        <p:spPr>
          <a:xfrm>
            <a:off x="378994" y="877997"/>
            <a:ext cx="6081963" cy="3416320"/>
          </a:xfrm>
          <a:prstGeom prst="rect">
            <a:avLst/>
          </a:prstGeom>
        </p:spPr>
        <p:txBody>
          <a:bodyPr wrap="square">
            <a:spAutoFit/>
          </a:bodyPr>
          <a:lstStyle/>
          <a:p>
            <a:r>
              <a:rPr lang="en-IE" dirty="0">
                <a:latin typeface="Arial" pitchFamily="34" charset="0"/>
                <a:cs typeface="Arial" pitchFamily="34" charset="0"/>
              </a:rPr>
              <a:t>You can share our video on ‘How effective is HPV cervical screening’, available here: </a:t>
            </a:r>
            <a:r>
              <a:rPr lang="en-IE" dirty="0">
                <a:solidFill>
                  <a:srgbClr val="595959"/>
                </a:solidFill>
                <a:latin typeface="Arial" pitchFamily="34" charset="0"/>
                <a:cs typeface="Arial" pitchFamily="34" charset="0"/>
                <a:hlinkClick r:id="rId2"/>
              </a:rPr>
              <a:t>https://www.youtube.com/watch?v=ExCxoTPqMv0</a:t>
            </a:r>
            <a:r>
              <a:rPr lang="en-IE" dirty="0">
                <a:solidFill>
                  <a:srgbClr val="595959"/>
                </a:solidFill>
                <a:latin typeface="Arial" pitchFamily="34" charset="0"/>
                <a:cs typeface="Arial" pitchFamily="34" charset="0"/>
              </a:rPr>
              <a:t> </a:t>
            </a:r>
          </a:p>
          <a:p>
            <a:endParaRPr lang="en-IE" dirty="0">
              <a:solidFill>
                <a:srgbClr val="595959"/>
              </a:solidFill>
              <a:latin typeface="Arial" pitchFamily="34" charset="0"/>
              <a:cs typeface="Arial" pitchFamily="34" charset="0"/>
            </a:endParaRPr>
          </a:p>
          <a:p>
            <a:r>
              <a:rPr lang="en-IE" b="1" dirty="0">
                <a:latin typeface="Arial" panose="020B0604020202020204" pitchFamily="34" charset="0"/>
                <a:cs typeface="Arial" panose="020B0604020202020204" pitchFamily="34" charset="0"/>
              </a:rPr>
              <a:t>Find all messages on our social media channels:</a:t>
            </a:r>
            <a:br>
              <a:rPr lang="en-IE" dirty="0">
                <a:solidFill>
                  <a:srgbClr val="595959"/>
                </a:solidFill>
                <a:latin typeface="Arial" panose="020B0604020202020204" pitchFamily="34" charset="0"/>
                <a:cs typeface="Arial" panose="020B0604020202020204" pitchFamily="34" charset="0"/>
              </a:rPr>
            </a:br>
            <a:r>
              <a:rPr lang="en-IE" b="1" dirty="0">
                <a:latin typeface="Arial" panose="020B0604020202020204" pitchFamily="34" charset="0"/>
                <a:cs typeface="Arial" panose="020B0604020202020204" pitchFamily="34" charset="0"/>
              </a:rPr>
              <a:t>Facebook: </a:t>
            </a:r>
            <a:r>
              <a:rPr lang="en-IE" dirty="0">
                <a:latin typeface="Arial" panose="020B0604020202020204" pitchFamily="34" charset="0"/>
                <a:cs typeface="Arial" panose="020B0604020202020204" pitchFamily="34" charset="0"/>
                <a:hlinkClick r:id="rId3"/>
              </a:rPr>
              <a:t>www.facebook.com/cervicalcheck</a:t>
            </a:r>
            <a:r>
              <a:rPr lang="en-IE" dirty="0">
                <a:latin typeface="Arial" panose="020B0604020202020204" pitchFamily="34" charset="0"/>
                <a:cs typeface="Arial" panose="020B0604020202020204" pitchFamily="34" charset="0"/>
              </a:rPr>
              <a:t> </a:t>
            </a:r>
          </a:p>
          <a:p>
            <a:r>
              <a:rPr lang="en-IE" b="1" dirty="0">
                <a:latin typeface="Arial" panose="020B0604020202020204" pitchFamily="34" charset="0"/>
                <a:cs typeface="Arial" panose="020B0604020202020204" pitchFamily="34" charset="0"/>
              </a:rPr>
              <a:t>Twitter: </a:t>
            </a:r>
            <a:r>
              <a:rPr lang="en-IE" dirty="0">
                <a:latin typeface="Arial" panose="020B0604020202020204" pitchFamily="34" charset="0"/>
                <a:cs typeface="Arial" panose="020B0604020202020204" pitchFamily="34" charset="0"/>
              </a:rPr>
              <a:t>@</a:t>
            </a:r>
            <a:r>
              <a:rPr lang="en-IE" dirty="0" err="1">
                <a:latin typeface="Arial" panose="020B0604020202020204" pitchFamily="34" charset="0"/>
                <a:cs typeface="Arial" panose="020B0604020202020204" pitchFamily="34" charset="0"/>
              </a:rPr>
              <a:t>HSELive</a:t>
            </a:r>
            <a:endParaRPr lang="en-IE" dirty="0">
              <a:latin typeface="Arial" panose="020B0604020202020204" pitchFamily="34" charset="0"/>
              <a:cs typeface="Arial" panose="020B0604020202020204" pitchFamily="34" charset="0"/>
            </a:endParaRPr>
          </a:p>
          <a:p>
            <a:r>
              <a:rPr lang="en-IE" b="1" dirty="0" err="1">
                <a:latin typeface="Arial" panose="020B0604020202020204" pitchFamily="34" charset="0"/>
                <a:cs typeface="Arial" panose="020B0604020202020204" pitchFamily="34" charset="0"/>
              </a:rPr>
              <a:t>TikTok</a:t>
            </a:r>
            <a:r>
              <a:rPr lang="en-IE" b="1" dirty="0">
                <a:latin typeface="Arial" panose="020B0604020202020204" pitchFamily="34" charset="0"/>
                <a:cs typeface="Arial" panose="020B0604020202020204" pitchFamily="34" charset="0"/>
              </a:rPr>
              <a:t>: </a:t>
            </a:r>
            <a:r>
              <a:rPr lang="en-IE" dirty="0">
                <a:latin typeface="Arial" panose="020B0604020202020204" pitchFamily="34" charset="0"/>
                <a:cs typeface="Arial" panose="020B0604020202020204" pitchFamily="34" charset="0"/>
              </a:rPr>
              <a:t>@</a:t>
            </a:r>
            <a:r>
              <a:rPr lang="en-IE" dirty="0" err="1">
                <a:latin typeface="Arial" panose="020B0604020202020204" pitchFamily="34" charset="0"/>
                <a:cs typeface="Arial" panose="020B0604020202020204" pitchFamily="34" charset="0"/>
              </a:rPr>
              <a:t>hselive</a:t>
            </a:r>
            <a:r>
              <a:rPr lang="en-IE" dirty="0">
                <a:latin typeface="Arial" panose="020B0604020202020204" pitchFamily="34" charset="0"/>
                <a:cs typeface="Arial" panose="020B0604020202020204" pitchFamily="34" charset="0"/>
              </a:rPr>
              <a:t> </a:t>
            </a:r>
          </a:p>
          <a:p>
            <a:endParaRPr lang="en-IE" dirty="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If you have any queries, please contact </a:t>
            </a:r>
            <a:r>
              <a:rPr lang="en-IE" dirty="0">
                <a:solidFill>
                  <a:srgbClr val="595959"/>
                </a:solidFill>
                <a:latin typeface="Arial" panose="020B0604020202020204" pitchFamily="34" charset="0"/>
                <a:cs typeface="Arial" panose="020B0604020202020204" pitchFamily="34" charset="0"/>
                <a:hlinkClick r:id="rId4"/>
              </a:rPr>
              <a:t>communications@screeningservice.ie</a:t>
            </a:r>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294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25B8318226E14E83F37F8E31683110" ma:contentTypeVersion="9" ma:contentTypeDescription="Create a new document." ma:contentTypeScope="" ma:versionID="78b17379b4ec40aa37b0b9c2d438881c">
  <xsd:schema xmlns:xsd="http://www.w3.org/2001/XMLSchema" xmlns:xs="http://www.w3.org/2001/XMLSchema" xmlns:p="http://schemas.microsoft.com/office/2006/metadata/properties" xmlns:ns3="07d00fd7-8a45-45e6-9f82-be2fa48fb144" xmlns:ns4="3f71e6df-d691-4328-937c-9e5cfbc8c6b4" targetNamespace="http://schemas.microsoft.com/office/2006/metadata/properties" ma:root="true" ma:fieldsID="640dbeba2a3d34c883a660b1b1ef033c" ns3:_="" ns4:_="">
    <xsd:import namespace="07d00fd7-8a45-45e6-9f82-be2fa48fb144"/>
    <xsd:import namespace="3f71e6df-d691-4328-937c-9e5cfbc8c6b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00fd7-8a45-45e6-9f82-be2fa48fb1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71e6df-d691-4328-937c-9e5cfbc8c6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25762E-AF9E-4498-BDB7-189FB2044AF7}">
  <ds:schemaRefs>
    <ds:schemaRef ds:uri="http://schemas.microsoft.com/office/2006/documentManagement/types"/>
    <ds:schemaRef ds:uri="3f71e6df-d691-4328-937c-9e5cfbc8c6b4"/>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 ds:uri="07d00fd7-8a45-45e6-9f82-be2fa48fb144"/>
    <ds:schemaRef ds:uri="http://www.w3.org/XML/1998/namespace"/>
    <ds:schemaRef ds:uri="http://purl.org/dc/dcmitype/"/>
  </ds:schemaRefs>
</ds:datastoreItem>
</file>

<file path=customXml/itemProps2.xml><?xml version="1.0" encoding="utf-8"?>
<ds:datastoreItem xmlns:ds="http://schemas.openxmlformats.org/officeDocument/2006/customXml" ds:itemID="{A938D3D6-E4DB-430D-96D0-215CD4199B25}">
  <ds:schemaRefs>
    <ds:schemaRef ds:uri="http://schemas.microsoft.com/sharepoint/v3/contenttype/forms"/>
  </ds:schemaRefs>
</ds:datastoreItem>
</file>

<file path=customXml/itemProps3.xml><?xml version="1.0" encoding="utf-8"?>
<ds:datastoreItem xmlns:ds="http://schemas.openxmlformats.org/officeDocument/2006/customXml" ds:itemID="{B6BE507B-3F18-4DBF-84E7-32E9A35623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d00fd7-8a45-45e6-9f82-be2fa48fb144"/>
    <ds:schemaRef ds:uri="3f71e6df-d691-4328-937c-9e5cfbc8c6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11684</TotalTime>
  <Words>1503</Words>
  <Application>Microsoft Office PowerPoint</Application>
  <PresentationFormat>A4 Paper (210x297 mm)</PresentationFormat>
  <Paragraphs>209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Fidelma Browne</dc:creator>
  <cp:lastModifiedBy>Hannah Molloy</cp:lastModifiedBy>
  <cp:revision>1077</cp:revision>
  <dcterms:created xsi:type="dcterms:W3CDTF">2020-03-21T11:46:06Z</dcterms:created>
  <dcterms:modified xsi:type="dcterms:W3CDTF">2023-01-20T15:47:34Z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0x0101001D25B8318226E14E83F37F8E31683110</vt:lpwstr>
  </property>
</Properties>
</file>