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56" r:id="rId2"/>
    <p:sldId id="258" r:id="rId3"/>
    <p:sldId id="302" r:id="rId4"/>
    <p:sldId id="306" r:id="rId5"/>
    <p:sldId id="304" r:id="rId6"/>
    <p:sldId id="303" r:id="rId7"/>
    <p:sldId id="257" r:id="rId8"/>
    <p:sldId id="298" r:id="rId9"/>
    <p:sldId id="301" r:id="rId10"/>
    <p:sldId id="294" r:id="rId11"/>
    <p:sldId id="284" r:id="rId12"/>
    <p:sldId id="308" r:id="rId13"/>
    <p:sldId id="26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isin Guiry" initials="RG" lastIdx="1" clrIdx="0">
    <p:extLst/>
  </p:cmAuthor>
  <p:cmAuthor id="2" name="Anita Ghafoor Butt" initials="AGB" lastIdx="3" clrIdx="1"/>
  <p:cmAuthor id="3" name="Rachael Metrustry" initials="RM" lastIdx="8" clrIdx="2">
    <p:extLst>
      <p:ext uri="{19B8F6BF-5375-455C-9EA6-DF929625EA0E}">
        <p15:presenceInfo xmlns:p15="http://schemas.microsoft.com/office/powerpoint/2012/main" userId="S-1-5-21-3741593784-2899681647-1123851950-421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75B5B8"/>
    <a:srgbClr val="56B4E6"/>
    <a:srgbClr val="F6A81C"/>
    <a:srgbClr val="005999"/>
    <a:srgbClr val="F69246"/>
    <a:srgbClr val="005E52"/>
    <a:srgbClr val="CACC27"/>
    <a:srgbClr val="F669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52"/>
    <p:restoredTop sz="94694"/>
  </p:normalViewPr>
  <p:slideViewPr>
    <p:cSldViewPr snapToGrid="0" snapToObjects="1" showGuides="1">
      <p:cViewPr varScale="1">
        <p:scale>
          <a:sx n="97" d="100"/>
          <a:sy n="97" d="100"/>
        </p:scale>
        <p:origin x="88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FC8D2-3868-D24B-AF37-F3EF3317FB96}"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2E095-0B35-D043-AC1A-1D3F91071AF2}" type="slidenum">
              <a:rPr lang="en-US" smtClean="0"/>
              <a:t>‹#›</a:t>
            </a:fld>
            <a:endParaRPr lang="en-US"/>
          </a:p>
        </p:txBody>
      </p:sp>
    </p:spTree>
    <p:extLst>
      <p:ext uri="{BB962C8B-B14F-4D97-AF65-F5344CB8AC3E}">
        <p14:creationId xmlns:p14="http://schemas.microsoft.com/office/powerpoint/2010/main" val="312716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6000" y="612000"/>
            <a:ext cx="1555889" cy="1198800"/>
          </a:xfrm>
          <a:prstGeom prst="rect">
            <a:avLst/>
          </a:prstGeom>
        </p:spPr>
      </p:pic>
    </p:spTree>
    <p:extLst>
      <p:ext uri="{BB962C8B-B14F-4D97-AF65-F5344CB8AC3E}">
        <p14:creationId xmlns:p14="http://schemas.microsoft.com/office/powerpoint/2010/main" val="336521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95EBD74-0306-1243-BD61-BBF9878D1E58}"/>
              </a:ext>
            </a:extLst>
          </p:cNvPr>
          <p:cNvSpPr>
            <a:spLocks noGrp="1"/>
          </p:cNvSpPr>
          <p:nvPr>
            <p:ph type="body" sz="quarter" idx="10"/>
          </p:nvPr>
        </p:nvSpPr>
        <p:spPr>
          <a:xfrm>
            <a:off x="1224000" y="1547999"/>
            <a:ext cx="6118910" cy="2940873"/>
          </a:xfrm>
        </p:spPr>
        <p:txBody>
          <a:bodyPr lIns="0" tIns="0" rIns="0" bIns="0">
            <a:normAutofit/>
          </a:bodyPr>
          <a:lstStyle>
            <a:lvl1pPr>
              <a:lnSpc>
                <a:spcPct val="120000"/>
              </a:lnSpc>
              <a:defRPr sz="1200">
                <a:latin typeface="Arial" panose="020B0604020202020204" pitchFamily="34" charset="0"/>
                <a:cs typeface="Arial" panose="020B0604020202020204" pitchFamily="34" charset="0"/>
              </a:defRPr>
            </a:lvl1pPr>
            <a:lvl2pPr>
              <a:lnSpc>
                <a:spcPct val="120000"/>
              </a:lnSpc>
              <a:defRPr sz="1200">
                <a:latin typeface="Arial" panose="020B0604020202020204" pitchFamily="34" charset="0"/>
                <a:cs typeface="Arial" panose="020B0604020202020204" pitchFamily="34" charset="0"/>
              </a:defRPr>
            </a:lvl2pPr>
            <a:lvl3pPr>
              <a:lnSpc>
                <a:spcPct val="120000"/>
              </a:lnSpc>
              <a:defRPr sz="1200">
                <a:latin typeface="Arial" panose="020B0604020202020204" pitchFamily="34" charset="0"/>
                <a:cs typeface="Arial" panose="020B0604020202020204" pitchFamily="34" charset="0"/>
              </a:defRPr>
            </a:lvl3pPr>
            <a:lvl4pPr>
              <a:lnSpc>
                <a:spcPct val="120000"/>
              </a:lnSpc>
              <a:defRPr sz="1200">
                <a:latin typeface="Arial" panose="020B0604020202020204" pitchFamily="34" charset="0"/>
                <a:cs typeface="Arial" panose="020B0604020202020204" pitchFamily="34" charset="0"/>
              </a:defRPr>
            </a:lvl4pPr>
            <a:lvl5pPr>
              <a:lnSpc>
                <a:spcPct val="120000"/>
              </a:lnSpc>
              <a:defRPr sz="12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224000" y="301090"/>
            <a:ext cx="6118910" cy="585601"/>
          </a:xfrm>
        </p:spPr>
        <p:txBody>
          <a:bodyPr lIns="0" tIns="0" rIns="0" bIns="0">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52176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8001" y="288001"/>
            <a:ext cx="612000" cy="47154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080000" y="1080001"/>
            <a:ext cx="3240000" cy="813599"/>
          </a:xfrm>
        </p:spPr>
        <p:txBody>
          <a:bodyPr lIns="0" tIns="0" rIns="0" bIns="0">
            <a:noAutofit/>
          </a:bodyPr>
          <a:lstStyle>
            <a:lvl1pPr marL="0" indent="0">
              <a:buNone/>
              <a:defRPr sz="2400" b="1">
                <a:solidFill>
                  <a:schemeClr val="bg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080000" y="2016000"/>
            <a:ext cx="3240000" cy="2047499"/>
          </a:xfrm>
        </p:spPr>
        <p:txBody>
          <a:bodyPr lIns="0" tIns="0" rIns="0" bIns="0">
            <a:noAutofit/>
          </a:bodyPr>
          <a:lstStyle>
            <a:lvl1pPr marL="0" indent="0">
              <a:lnSpc>
                <a:spcPct val="120000"/>
              </a:lnSpc>
              <a:buNone/>
              <a:defRPr sz="1200" b="0">
                <a:solidFill>
                  <a:schemeClr val="bg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76496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2E45DFE3-643A-E048-8280-7CBBA6EDA009}"/>
              </a:ext>
            </a:extLst>
          </p:cNvPr>
          <p:cNvSpPr>
            <a:spLocks noGrp="1"/>
          </p:cNvSpPr>
          <p:nvPr>
            <p:ph type="body" sz="quarter" idx="10"/>
          </p:nvPr>
        </p:nvSpPr>
        <p:spPr>
          <a:xfrm>
            <a:off x="1080000" y="1080001"/>
            <a:ext cx="3240000" cy="813599"/>
          </a:xfrm>
        </p:spPr>
        <p:txBody>
          <a:bodyPr lIns="0" tIns="0" rIns="0" bIns="0">
            <a:noAutofit/>
          </a:bodyPr>
          <a:lstStyle>
            <a:lvl1pPr marL="0" indent="0">
              <a:buNone/>
              <a:defRPr sz="2400" b="1">
                <a:solidFill>
                  <a:srgbClr val="75B5B8"/>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6" name="Text Placeholder 1">
            <a:extLst>
              <a:ext uri="{FF2B5EF4-FFF2-40B4-BE49-F238E27FC236}">
                <a16:creationId xmlns:a16="http://schemas.microsoft.com/office/drawing/2014/main" id="{59DBE519-C078-6146-84E7-3C6EC3706FDF}"/>
              </a:ext>
            </a:extLst>
          </p:cNvPr>
          <p:cNvSpPr>
            <a:spLocks noGrp="1"/>
          </p:cNvSpPr>
          <p:nvPr>
            <p:ph type="body" sz="quarter" idx="11"/>
          </p:nvPr>
        </p:nvSpPr>
        <p:spPr>
          <a:xfrm>
            <a:off x="1080000" y="2016000"/>
            <a:ext cx="3240000" cy="2047499"/>
          </a:xfrm>
        </p:spPr>
        <p:txBody>
          <a:bodyPr lIns="0" tIns="0" rIns="0" bIns="0">
            <a:noAutofit/>
          </a:bodyPr>
          <a:lstStyle>
            <a:lvl1pPr marL="0" indent="0">
              <a:lnSpc>
                <a:spcPct val="120000"/>
              </a:lnSpc>
              <a:buNone/>
              <a:defRPr sz="1200" b="0">
                <a:solidFill>
                  <a:schemeClr val="tx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7784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224000" y="301090"/>
            <a:ext cx="6118910" cy="585601"/>
          </a:xfrm>
        </p:spPr>
        <p:txBody>
          <a:bodyPr lIns="0" tIns="0" rIns="0" bIns="0">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5" name="Picture Placeholder 4">
            <a:extLst>
              <a:ext uri="{FF2B5EF4-FFF2-40B4-BE49-F238E27FC236}">
                <a16:creationId xmlns:a16="http://schemas.microsoft.com/office/drawing/2014/main" id="{3CA4C962-CB06-AC4A-BE01-3D0FAC870B09}"/>
              </a:ext>
            </a:extLst>
          </p:cNvPr>
          <p:cNvSpPr>
            <a:spLocks noGrp="1"/>
          </p:cNvSpPr>
          <p:nvPr>
            <p:ph type="pic" sz="quarter" idx="12"/>
          </p:nvPr>
        </p:nvSpPr>
        <p:spPr>
          <a:xfrm>
            <a:off x="0" y="909601"/>
            <a:ext cx="9110700" cy="4087701"/>
          </a:xfrm>
        </p:spPr>
        <p:txBody>
          <a:bodyPr/>
          <a:lstStyle/>
          <a:p>
            <a:endParaRPr lang="en-US"/>
          </a:p>
        </p:txBody>
      </p:sp>
    </p:spTree>
    <p:extLst>
      <p:ext uri="{BB962C8B-B14F-4D97-AF65-F5344CB8AC3E}">
        <p14:creationId xmlns:p14="http://schemas.microsoft.com/office/powerpoint/2010/main" val="358045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718E-795A-3549-A4EB-086641A424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8001" y="288001"/>
            <a:ext cx="612000" cy="471541"/>
          </a:xfrm>
          <a:prstGeom prst="rect">
            <a:avLst/>
          </a:prstGeom>
        </p:spPr>
      </p:pic>
      <p:sp>
        <p:nvSpPr>
          <p:cNvPr id="2" name="Text Placeholder 1">
            <a:extLst>
              <a:ext uri="{FF2B5EF4-FFF2-40B4-BE49-F238E27FC236}">
                <a16:creationId xmlns:a16="http://schemas.microsoft.com/office/drawing/2014/main" id="{CDF9BBB2-C674-474E-93E6-764D688DF3FE}"/>
              </a:ext>
            </a:extLst>
          </p:cNvPr>
          <p:cNvSpPr>
            <a:spLocks noGrp="1"/>
          </p:cNvSpPr>
          <p:nvPr>
            <p:ph type="body" sz="quarter" idx="10"/>
          </p:nvPr>
        </p:nvSpPr>
        <p:spPr>
          <a:xfrm>
            <a:off x="1080000" y="2376000"/>
            <a:ext cx="4068000" cy="914400"/>
          </a:xfrm>
        </p:spPr>
        <p:txBody>
          <a:bodyPr lIns="0" tIns="0" rIns="0" bIns="0">
            <a:noAutofit/>
          </a:bodyPr>
          <a:lstStyle>
            <a:lvl1pPr marL="0" indent="0">
              <a:buNone/>
              <a:defRPr sz="3300">
                <a:solidFill>
                  <a:schemeClr val="bg1"/>
                </a:solidFill>
                <a:latin typeface="Arial" panose="020B0604020202020204" pitchFamily="34" charset="0"/>
                <a:cs typeface="Arial" panose="020B0604020202020204" pitchFamily="34" charset="0"/>
              </a:defRPr>
            </a:lvl1pPr>
            <a:lvl2pPr marL="342900" indent="0">
              <a:buNone/>
              <a:defRPr sz="3300">
                <a:latin typeface="Arial" panose="020B0604020202020204" pitchFamily="34" charset="0"/>
                <a:cs typeface="Arial" panose="020B0604020202020204" pitchFamily="34" charset="0"/>
              </a:defRPr>
            </a:lvl2pPr>
            <a:lvl3pPr>
              <a:defRPr sz="3300">
                <a:latin typeface="Arial" panose="020B0604020202020204" pitchFamily="34" charset="0"/>
                <a:cs typeface="Arial" panose="020B0604020202020204" pitchFamily="34" charset="0"/>
              </a:defRPr>
            </a:lvl3pPr>
            <a:lvl4pPr>
              <a:defRPr sz="3300">
                <a:latin typeface="Arial" panose="020B0604020202020204" pitchFamily="34" charset="0"/>
                <a:cs typeface="Arial" panose="020B0604020202020204" pitchFamily="34" charset="0"/>
              </a:defRPr>
            </a:lvl4pPr>
            <a:lvl5pPr>
              <a:defRPr sz="3300">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48862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224000" y="324000"/>
            <a:ext cx="7886700" cy="562691"/>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C04DDE1A-E884-F54B-9ABE-9B72B811B93A}"/>
              </a:ext>
            </a:extLst>
          </p:cNvPr>
          <p:cNvSpPr>
            <a:spLocks noGrp="1"/>
          </p:cNvSpPr>
          <p:nvPr>
            <p:ph type="body" sz="quarter" idx="10"/>
          </p:nvPr>
        </p:nvSpPr>
        <p:spPr>
          <a:xfrm>
            <a:off x="1080000" y="269136"/>
            <a:ext cx="3240000" cy="813599"/>
          </a:xfrm>
        </p:spPr>
        <p:txBody>
          <a:bodyPr lIns="0" tIns="0" rIns="0" bIns="0">
            <a:noAutofit/>
          </a:bodyPr>
          <a:lstStyle>
            <a:lvl1pPr marL="0" indent="0">
              <a:buNone/>
              <a:defRPr sz="2400" b="1">
                <a:solidFill>
                  <a:srgbClr val="75B5B8"/>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Text Placeholder 1">
            <a:extLst>
              <a:ext uri="{FF2B5EF4-FFF2-40B4-BE49-F238E27FC236}">
                <a16:creationId xmlns:a16="http://schemas.microsoft.com/office/drawing/2014/main" id="{7A9FE75D-36C0-1945-A37C-47A803FCDB02}"/>
              </a:ext>
            </a:extLst>
          </p:cNvPr>
          <p:cNvSpPr>
            <a:spLocks noGrp="1"/>
          </p:cNvSpPr>
          <p:nvPr>
            <p:ph type="body" sz="quarter" idx="11"/>
          </p:nvPr>
        </p:nvSpPr>
        <p:spPr>
          <a:xfrm>
            <a:off x="1080000" y="1224000"/>
            <a:ext cx="3240000" cy="2047499"/>
          </a:xfrm>
        </p:spPr>
        <p:txBody>
          <a:bodyPr lIns="0" tIns="0" rIns="0" bIns="0">
            <a:noAutofit/>
          </a:bodyPr>
          <a:lstStyle>
            <a:lvl1pPr marL="0" indent="0">
              <a:lnSpc>
                <a:spcPct val="120000"/>
              </a:lnSpc>
              <a:buNone/>
              <a:defRPr sz="1200" b="0">
                <a:solidFill>
                  <a:schemeClr val="tx1"/>
                </a:solidFill>
                <a:latin typeface="Arial" panose="020B0604020202020204" pitchFamily="34" charset="0"/>
                <a:cs typeface="Arial" panose="020B0604020202020204" pitchFamily="34" charset="0"/>
              </a:defRPr>
            </a:lvl1pPr>
            <a:lvl2pPr marL="342900" indent="0">
              <a:buNone/>
              <a:defRPr sz="2400" b="1">
                <a:solidFill>
                  <a:schemeClr val="bg1"/>
                </a:solidFill>
                <a:latin typeface="Arial" panose="020B0604020202020204" pitchFamily="34" charset="0"/>
                <a:cs typeface="Arial" panose="020B0604020202020204" pitchFamily="34" charset="0"/>
              </a:defRPr>
            </a:lvl2pPr>
            <a:lvl3pPr marL="685800" indent="0">
              <a:buNone/>
              <a:defRPr sz="2400" b="1">
                <a:solidFill>
                  <a:schemeClr val="bg1"/>
                </a:solidFill>
                <a:latin typeface="Arial" panose="020B0604020202020204" pitchFamily="34" charset="0"/>
                <a:cs typeface="Arial" panose="020B0604020202020204" pitchFamily="34" charset="0"/>
              </a:defRPr>
            </a:lvl3pPr>
            <a:lvl4pPr marL="1028700" indent="0">
              <a:buNone/>
              <a:defRPr sz="2400" b="1">
                <a:solidFill>
                  <a:schemeClr val="bg1"/>
                </a:solidFill>
                <a:latin typeface="Arial" panose="020B0604020202020204" pitchFamily="34" charset="0"/>
                <a:cs typeface="Arial" panose="020B0604020202020204" pitchFamily="34" charset="0"/>
              </a:defRPr>
            </a:lvl4pPr>
            <a:lvl5pPr marL="1371600" indent="0">
              <a:buNone/>
              <a:defRPr sz="24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382909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71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1C968-F5CD-3E40-A9A3-6EB2C1A3277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152ED5-7AD4-0B4E-902A-D2B136ADFA4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D5CFD5-6609-EE4E-8863-B909A5E8556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6DA08C-A74B-A145-AFA3-38D8EFF614F0}" type="datetimeFigureOut">
              <a:rPr lang="en-US" smtClean="0"/>
              <a:t>8/31/2023</a:t>
            </a:fld>
            <a:endParaRPr lang="en-US"/>
          </a:p>
        </p:txBody>
      </p:sp>
      <p:sp>
        <p:nvSpPr>
          <p:cNvPr id="5" name="Footer Placeholder 4">
            <a:extLst>
              <a:ext uri="{FF2B5EF4-FFF2-40B4-BE49-F238E27FC236}">
                <a16:creationId xmlns:a16="http://schemas.microsoft.com/office/drawing/2014/main" id="{F4BA5016-35CB-1A4B-BDA3-D8234ACCEEE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6C519-C538-234D-9C0B-0A79DB6109B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0DE1FF6-98FB-4D41-B247-AE8B38D2C4DA}" type="slidenum">
              <a:rPr lang="en-US" smtClean="0"/>
              <a:t>‹#›</a:t>
            </a:fld>
            <a:endParaRPr lang="en-US"/>
          </a:p>
        </p:txBody>
      </p:sp>
    </p:spTree>
    <p:extLst>
      <p:ext uri="{BB962C8B-B14F-4D97-AF65-F5344CB8AC3E}">
        <p14:creationId xmlns:p14="http://schemas.microsoft.com/office/powerpoint/2010/main" val="26830684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promotion.ie/" TargetMode="External"/><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hyperlink" Target="https://healthpromotion.ie/" TargetMode="External"/><Relationship Id="rId4" Type="http://schemas.openxmlformats.org/officeDocument/2006/relationships/hyperlink" Target="https://sexualwellbeing.ie/sexual-health/contraception/resour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exualwellbeing.ie/" TargetMode="Externa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hyperlink" Target="https://www.instagram.com/hserespectprotect/" TargetMode="External"/><Relationship Id="rId2" Type="http://schemas.openxmlformats.org/officeDocument/2006/relationships/hyperlink" Target="https://www.facebook.com/hserespectprotect/"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youtube.com/watch?v=lsIwslZaEv4&amp;list=PLsQK32cdMW_ydDF5-PA1I1dbE3Nv8wiia&amp;index=13" TargetMode="External"/><Relationship Id="rId4" Type="http://schemas.openxmlformats.org/officeDocument/2006/relationships/hyperlink" Target="https://www.tiktok.com/@sexualwellbeing.i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sexualwellbeing.ie/sexual-health/contraception/" TargetMode="External"/><Relationship Id="rId2" Type="http://schemas.openxmlformats.org/officeDocument/2006/relationships/hyperlink" Target="https://sexualwellbeing.ie/sexual-health/contraception/free-contracep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oundcloud.com/hseireland/hse-contraceptive-radio-v1-13-07-23-2?utm_source=clipboard&amp;utm_medium=text&amp;utm_campaign=social_sharing" TargetMode="External"/><Relationship Id="rId2" Type="http://schemas.openxmlformats.org/officeDocument/2006/relationships/hyperlink" Target="http://sexualwellbeing.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healthpromotion.i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healthpromotion.ie/auth/sign-up"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477B3B0-DF6B-1C48-BFE4-FC8E783CC637}"/>
              </a:ext>
            </a:extLst>
          </p:cNvPr>
          <p:cNvSpPr txBox="1">
            <a:spLocks/>
          </p:cNvSpPr>
          <p:nvPr/>
        </p:nvSpPr>
        <p:spPr>
          <a:xfrm>
            <a:off x="267664" y="2247900"/>
            <a:ext cx="4304336" cy="914400"/>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400" b="1" dirty="0">
                <a:latin typeface="Arial"/>
                <a:cs typeface="Arial"/>
              </a:rPr>
              <a:t>Free prescription and emergency contraception for </a:t>
            </a:r>
            <a:r>
              <a:rPr lang="en-US" sz="2400" b="1" dirty="0" smtClean="0">
                <a:latin typeface="Arial"/>
                <a:cs typeface="Arial"/>
              </a:rPr>
              <a:t>17-30 </a:t>
            </a:r>
            <a:r>
              <a:rPr lang="en-US" sz="2400" b="1" dirty="0">
                <a:latin typeface="Arial"/>
                <a:cs typeface="Arial"/>
              </a:rPr>
              <a:t>year olds</a:t>
            </a:r>
          </a:p>
          <a:p>
            <a:endParaRPr lang="en-US" sz="2400" b="1" dirty="0">
              <a:latin typeface="Arial"/>
              <a:cs typeface="Arial"/>
            </a:endParaRPr>
          </a:p>
          <a:p>
            <a:pPr algn="ctr"/>
            <a:r>
              <a:rPr lang="en-US" sz="2000" b="1" dirty="0">
                <a:latin typeface="Arial"/>
                <a:cs typeface="Arial"/>
              </a:rPr>
              <a:t>Campaign Partner Pack</a:t>
            </a:r>
            <a:r>
              <a:rPr lang="en-US" sz="2400" b="1" dirty="0">
                <a:latin typeface="Arial"/>
                <a:cs typeface="Arial"/>
              </a:rPr>
              <a:t/>
            </a:r>
            <a:br>
              <a:rPr lang="en-US" sz="2400" b="1" dirty="0">
                <a:latin typeface="Arial"/>
                <a:cs typeface="Arial"/>
              </a:rPr>
            </a:br>
            <a:endParaRPr lang="en-US" sz="2400" b="1" dirty="0" smtClean="0">
              <a:latin typeface="Arial"/>
              <a:cs typeface="Arial"/>
            </a:endParaRPr>
          </a:p>
          <a:p>
            <a:pPr algn="ctr"/>
            <a:r>
              <a:rPr lang="en-US" sz="1800" b="1" dirty="0" smtClean="0">
                <a:latin typeface="Arial"/>
                <a:cs typeface="Arial"/>
              </a:rPr>
              <a:t>September 2023</a:t>
            </a:r>
            <a:endParaRPr lang="en-US" sz="1800" b="1" dirty="0">
              <a:latin typeface="Arial"/>
              <a:cs typeface="Arial"/>
            </a:endParaRPr>
          </a:p>
          <a:p>
            <a:endParaRPr lang="en-GB" sz="2400" dirty="0" smtClean="0"/>
          </a:p>
        </p:txBody>
      </p:sp>
      <p:sp>
        <p:nvSpPr>
          <p:cNvPr id="2" name="Rectangle 1"/>
          <p:cNvSpPr/>
          <p:nvPr/>
        </p:nvSpPr>
        <p:spPr>
          <a:xfrm>
            <a:off x="6250781" y="-1"/>
            <a:ext cx="2893219" cy="5143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781" y="-1"/>
            <a:ext cx="2893219" cy="5143500"/>
          </a:xfrm>
          <a:prstGeom prst="rect">
            <a:avLst/>
          </a:prstGeom>
        </p:spPr>
      </p:pic>
    </p:spTree>
    <p:extLst>
      <p:ext uri="{BB962C8B-B14F-4D97-AF65-F5344CB8AC3E}">
        <p14:creationId xmlns:p14="http://schemas.microsoft.com/office/powerpoint/2010/main" val="2897620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509689-D3E1-1A4A-93FE-1FA06CB6B38A}"/>
              </a:ext>
            </a:extLst>
          </p:cNvPr>
          <p:cNvSpPr>
            <a:spLocks noGrp="1"/>
          </p:cNvSpPr>
          <p:nvPr>
            <p:ph type="body" sz="quarter" idx="11"/>
          </p:nvPr>
        </p:nvSpPr>
        <p:spPr/>
        <p:txBody>
          <a:bodyPr>
            <a:normAutofit/>
          </a:bodyPr>
          <a:lstStyle/>
          <a:p>
            <a:r>
              <a:rPr lang="en-US" dirty="0" smtClean="0"/>
              <a:t>3. Contraception guide</a:t>
            </a:r>
            <a:endParaRPr lang="en-US" dirty="0"/>
          </a:p>
        </p:txBody>
      </p:sp>
      <p:sp>
        <p:nvSpPr>
          <p:cNvPr id="81" name="TextBox 80">
            <a:extLst>
              <a:ext uri="{FF2B5EF4-FFF2-40B4-BE49-F238E27FC236}">
                <a16:creationId xmlns:a16="http://schemas.microsoft.com/office/drawing/2014/main" id="{D81F41D9-7ADE-ED45-9FF3-33133E1D97C8}"/>
              </a:ext>
            </a:extLst>
          </p:cNvPr>
          <p:cNvSpPr txBox="1"/>
          <p:nvPr/>
        </p:nvSpPr>
        <p:spPr>
          <a:xfrm>
            <a:off x="3790024" y="2900287"/>
            <a:ext cx="1552353" cy="369332"/>
          </a:xfrm>
          <a:prstGeom prst="rect">
            <a:avLst/>
          </a:prstGeom>
        </p:spPr>
        <p:txBody>
          <a:bodyPr wrap="square" lIns="0" tIns="0" rIns="0" bIns="0" rtlCol="0" anchor="t" anchorCtr="0">
            <a:spAutoFit/>
          </a:bodyPr>
          <a:lstStyle/>
          <a:p>
            <a:pPr algn="ctr"/>
            <a:r>
              <a:rPr lang="en-US" sz="2400" b="1" dirty="0">
                <a:solidFill>
                  <a:schemeClr val="bg1"/>
                </a:solidFill>
                <a:latin typeface="Arial" panose="020B0604020202020204" pitchFamily="34" charset="0"/>
                <a:cs typeface="Arial" panose="020B0604020202020204" pitchFamily="34" charset="0"/>
              </a:rPr>
              <a:t>12345</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59162" y="1238338"/>
            <a:ext cx="2767495" cy="2075621"/>
          </a:xfrm>
          <a:prstGeom prst="rect">
            <a:avLst/>
          </a:prstGeom>
        </p:spPr>
      </p:pic>
      <p:sp>
        <p:nvSpPr>
          <p:cNvPr id="6" name="Rectangle 5"/>
          <p:cNvSpPr/>
          <p:nvPr/>
        </p:nvSpPr>
        <p:spPr>
          <a:xfrm>
            <a:off x="401239" y="1155194"/>
            <a:ext cx="5380941" cy="4013406"/>
          </a:xfrm>
          <a:prstGeom prst="rect">
            <a:avLst/>
          </a:prstGeom>
        </p:spPr>
        <p:txBody>
          <a:bodyPr wrap="square">
            <a:spAutoFit/>
          </a:bodyPr>
          <a:lstStyle/>
          <a:p>
            <a:r>
              <a:rPr lang="en-IE" sz="1400" b="1" dirty="0">
                <a:latin typeface="Arial" panose="020B0604020202020204" pitchFamily="34" charset="0"/>
                <a:cs typeface="Arial" panose="020B0604020202020204" pitchFamily="34" charset="0"/>
                <a:hlinkClick r:id="rId3"/>
              </a:rPr>
              <a:t>HealthPromotion.ie</a:t>
            </a:r>
            <a:r>
              <a:rPr lang="en-IE" sz="1400" dirty="0">
                <a:latin typeface="Arial" panose="020B0604020202020204" pitchFamily="34" charset="0"/>
                <a:cs typeface="Arial" panose="020B0604020202020204" pitchFamily="34" charset="0"/>
              </a:rPr>
              <a:t> also has lots of guides </a:t>
            </a:r>
            <a:r>
              <a:rPr lang="en-IE" sz="1400" dirty="0" smtClean="0">
                <a:latin typeface="Arial" panose="020B0604020202020204" pitchFamily="34" charset="0"/>
                <a:cs typeface="Arial" panose="020B0604020202020204" pitchFamily="34" charset="0"/>
              </a:rPr>
              <a:t>available </a:t>
            </a:r>
            <a:r>
              <a:rPr lang="en-IE" sz="1400" dirty="0">
                <a:latin typeface="Arial" panose="020B0604020202020204" pitchFamily="34" charset="0"/>
                <a:cs typeface="Arial" panose="020B0604020202020204" pitchFamily="34" charset="0"/>
              </a:rPr>
              <a:t>to order </a:t>
            </a:r>
            <a:r>
              <a:rPr lang="en-IE" sz="1400" dirty="0" smtClean="0">
                <a:latin typeface="Arial" panose="020B0604020202020204" pitchFamily="34" charset="0"/>
                <a:cs typeface="Arial" panose="020B0604020202020204" pitchFamily="34" charset="0"/>
              </a:rPr>
              <a:t>free of charge such </a:t>
            </a:r>
            <a:r>
              <a:rPr lang="en-IE" sz="1400" dirty="0">
                <a:latin typeface="Arial" panose="020B0604020202020204" pitchFamily="34" charset="0"/>
                <a:cs typeface="Arial" panose="020B0604020202020204" pitchFamily="34" charset="0"/>
              </a:rPr>
              <a:t>as ‘What you need to know about </a:t>
            </a:r>
            <a:r>
              <a:rPr lang="en-IE" sz="1400" dirty="0" smtClean="0">
                <a:latin typeface="Arial" panose="020B0604020202020204" pitchFamily="34" charset="0"/>
                <a:cs typeface="Arial" panose="020B0604020202020204" pitchFamily="34" charset="0"/>
              </a:rPr>
              <a:t>Contraception’. </a:t>
            </a:r>
          </a:p>
          <a:p>
            <a:endParaRPr lang="en-IE" sz="1400" dirty="0">
              <a:latin typeface="Arial" panose="020B0604020202020204" pitchFamily="34" charset="0"/>
              <a:cs typeface="Arial" panose="020B0604020202020204" pitchFamily="34" charset="0"/>
            </a:endParaRPr>
          </a:p>
          <a:p>
            <a:r>
              <a:rPr lang="en-IE" sz="1400" dirty="0" smtClean="0">
                <a:latin typeface="Arial" panose="020B0604020202020204" pitchFamily="34" charset="0"/>
                <a:cs typeface="Arial" panose="020B0604020202020204" pitchFamily="34" charset="0"/>
              </a:rPr>
              <a:t>This plain English guide provides information about 11 different types of contraception available, as well as emergency contraception. </a:t>
            </a:r>
          </a:p>
          <a:p>
            <a:endParaRPr lang="en-IE" sz="1400" dirty="0" smtClean="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The information in this guide is also available online:</a:t>
            </a:r>
          </a:p>
          <a:p>
            <a:r>
              <a:rPr lang="en-IE" sz="1400" dirty="0">
                <a:latin typeface="Arial" panose="020B0604020202020204" pitchFamily="34" charset="0"/>
                <a:cs typeface="Arial" panose="020B0604020202020204" pitchFamily="34" charset="0"/>
                <a:hlinkClick r:id="rId4"/>
              </a:rPr>
              <a:t>https://sexualwellbeing.ie/sexual-health/contraception/resources/</a:t>
            </a:r>
            <a:endParaRPr lang="en-IE" sz="1400" dirty="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a:p>
            <a:r>
              <a:rPr lang="en-IE" sz="1400" dirty="0" smtClean="0">
                <a:latin typeface="Arial" panose="020B0604020202020204" pitchFamily="34" charset="0"/>
                <a:cs typeface="Arial" panose="020B0604020202020204" pitchFamily="34" charset="0"/>
              </a:rPr>
              <a:t>It has been </a:t>
            </a:r>
            <a:r>
              <a:rPr lang="en-IE" sz="1400" dirty="0">
                <a:latin typeface="Arial" panose="020B0604020202020204" pitchFamily="34" charset="0"/>
                <a:cs typeface="Arial" panose="020B0604020202020204" pitchFamily="34" charset="0"/>
              </a:rPr>
              <a:t>translated into ten languages, all available online and to order on </a:t>
            </a:r>
            <a:r>
              <a:rPr lang="en-IE" sz="1400" dirty="0" smtClean="0">
                <a:latin typeface="Arial" panose="020B0604020202020204" pitchFamily="34" charset="0"/>
                <a:cs typeface="Arial" panose="020B0604020202020204" pitchFamily="34" charset="0"/>
                <a:hlinkClick r:id="rId5"/>
              </a:rPr>
              <a:t>https://healthpromotion.ie</a:t>
            </a:r>
            <a:r>
              <a:rPr lang="en-IE" sz="1400" dirty="0">
                <a:latin typeface="Arial" panose="020B0604020202020204" pitchFamily="34" charset="0"/>
                <a:cs typeface="Arial" panose="020B0604020202020204" pitchFamily="34" charset="0"/>
              </a:rPr>
              <a:t> </a:t>
            </a:r>
            <a:endParaRPr lang="en-IE" sz="1400" dirty="0" smtClean="0">
              <a:latin typeface="Arial" panose="020B0604020202020204" pitchFamily="34" charset="0"/>
              <a:cs typeface="Arial" panose="020B0604020202020204" pitchFamily="34" charset="0"/>
            </a:endParaRPr>
          </a:p>
          <a:p>
            <a:endParaRPr lang="en-IE" sz="1400" dirty="0">
              <a:latin typeface="Arial" panose="020B0604020202020204" pitchFamily="34" charset="0"/>
              <a:cs typeface="Arial" panose="020B0604020202020204" pitchFamily="34" charset="0"/>
            </a:endParaRPr>
          </a:p>
          <a:p>
            <a:r>
              <a:rPr lang="en-IE" sz="1400" dirty="0" smtClean="0">
                <a:latin typeface="Arial" panose="020B0604020202020204" pitchFamily="34" charset="0"/>
                <a:cs typeface="Arial" panose="020B0604020202020204" pitchFamily="34" charset="0"/>
              </a:rPr>
              <a:t>Browse through the range of resources available to download or order on HealthPromotion.ie by searching the topic: “Sexual Health”</a:t>
            </a:r>
          </a:p>
          <a:p>
            <a:endParaRPr lang="en-IE" sz="1400" dirty="0">
              <a:latin typeface="Arial" panose="020B0604020202020204" pitchFamily="34" charset="0"/>
              <a:cs typeface="Arial" panose="020B0604020202020204" pitchFamily="34" charset="0"/>
            </a:endParaRPr>
          </a:p>
          <a:p>
            <a:pPr>
              <a:lnSpc>
                <a:spcPct val="120000"/>
              </a:lnSpc>
              <a:spcAft>
                <a:spcPts val="1000"/>
              </a:spcAft>
            </a:pPr>
            <a:endParaRPr lang="en-IE"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299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4</a:t>
            </a:r>
            <a:r>
              <a:rPr lang="en-US" dirty="0" smtClean="0"/>
              <a:t>. Social media</a:t>
            </a:r>
            <a:endParaRPr lang="en-US" dirty="0"/>
          </a:p>
        </p:txBody>
      </p:sp>
      <p:sp>
        <p:nvSpPr>
          <p:cNvPr id="5" name="Rectangle 4">
            <a:extLst>
              <a:ext uri="{FF2B5EF4-FFF2-40B4-BE49-F238E27FC236}">
                <a16:creationId xmlns:a16="http://schemas.microsoft.com/office/drawing/2014/main" id="{82ECD213-1277-4C55-98B5-7ECB01B9EEDE}"/>
              </a:ext>
            </a:extLst>
          </p:cNvPr>
          <p:cNvSpPr/>
          <p:nvPr/>
        </p:nvSpPr>
        <p:spPr>
          <a:xfrm>
            <a:off x="320789" y="1034993"/>
            <a:ext cx="3867753" cy="3776034"/>
          </a:xfrm>
          <a:prstGeom prst="rect">
            <a:avLst/>
          </a:prstGeom>
        </p:spPr>
        <p:txBody>
          <a:bodyPr wrap="square" lIns="0">
            <a:spAutoFit/>
          </a:bodyPr>
          <a:lstStyle/>
          <a:p>
            <a:pPr>
              <a:lnSpc>
                <a:spcPct val="114000"/>
              </a:lnSpc>
            </a:pPr>
            <a:r>
              <a:rPr lang="en-US" sz="1400" dirty="0" smtClean="0">
                <a:latin typeface="Arial" panose="020B0604020202020204" pitchFamily="34" charset="0"/>
                <a:cs typeface="Arial" panose="020B0604020202020204" pitchFamily="34" charset="0"/>
              </a:rPr>
              <a:t>If you would like to share a social media update about the availability of free contraception to 17-30 year olds, please feel free to use these images which are sized for social media (9x16 and 1x1). </a:t>
            </a:r>
          </a:p>
          <a:p>
            <a:pPr>
              <a:lnSpc>
                <a:spcPct val="114000"/>
              </a:lnSpc>
            </a:pPr>
            <a:endParaRPr lang="en-US" sz="1400" dirty="0">
              <a:latin typeface="Arial" panose="020B0604020202020204" pitchFamily="34" charset="0"/>
              <a:cs typeface="Arial" panose="020B0604020202020204" pitchFamily="34" charset="0"/>
            </a:endParaRPr>
          </a:p>
          <a:p>
            <a:pPr>
              <a:lnSpc>
                <a:spcPct val="114000"/>
              </a:lnSpc>
            </a:pPr>
            <a:r>
              <a:rPr lang="en-US" sz="1400" b="1" dirty="0" smtClean="0">
                <a:latin typeface="Arial" panose="020B0604020202020204" pitchFamily="34" charset="0"/>
                <a:cs typeface="Arial" panose="020B0604020202020204" pitchFamily="34" charset="0"/>
              </a:rPr>
              <a:t>Sample caption: </a:t>
            </a:r>
          </a:p>
          <a:p>
            <a:pPr>
              <a:lnSpc>
                <a:spcPct val="114000"/>
              </a:lnSpc>
            </a:pPr>
            <a:r>
              <a:rPr lang="en-IE" sz="1400" dirty="0">
                <a:latin typeface="Arial" panose="020B0604020202020204" pitchFamily="34" charset="0"/>
                <a:cs typeface="Arial" panose="020B0604020202020204" pitchFamily="34" charset="0"/>
              </a:rPr>
              <a:t>Free prescription and emergency contraception is now available if you </a:t>
            </a:r>
            <a:r>
              <a:rPr lang="en-IE" sz="1400" dirty="0" smtClean="0">
                <a:latin typeface="Arial" panose="020B0604020202020204" pitchFamily="34" charset="0"/>
                <a:cs typeface="Arial" panose="020B0604020202020204" pitchFamily="34" charset="0"/>
              </a:rPr>
              <a:t>are aged </a:t>
            </a:r>
            <a:r>
              <a:rPr lang="en-IE" sz="1400" dirty="0">
                <a:latin typeface="Arial" panose="020B0604020202020204" pitchFamily="34" charset="0"/>
                <a:cs typeface="Arial" panose="020B0604020202020204" pitchFamily="34" charset="0"/>
              </a:rPr>
              <a:t>between 17 – 30. Find out more at </a:t>
            </a:r>
            <a:r>
              <a:rPr lang="en-IE" sz="1400" dirty="0" smtClean="0">
                <a:latin typeface="Arial" panose="020B0604020202020204" pitchFamily="34" charset="0"/>
                <a:cs typeface="Arial" panose="020B0604020202020204" pitchFamily="34" charset="0"/>
                <a:hlinkClick r:id="rId2"/>
              </a:rPr>
              <a:t>sexualwellbeing.ie</a:t>
            </a:r>
            <a:endParaRPr lang="en-IE" sz="1400" dirty="0" smtClean="0">
              <a:latin typeface="Arial" panose="020B0604020202020204" pitchFamily="34" charset="0"/>
              <a:cs typeface="Arial" panose="020B0604020202020204" pitchFamily="34" charset="0"/>
            </a:endParaRPr>
          </a:p>
          <a:p>
            <a:pPr>
              <a:lnSpc>
                <a:spcPct val="114000"/>
              </a:lnSpc>
            </a:pPr>
            <a:endParaRPr lang="en-IE" sz="1400" dirty="0">
              <a:latin typeface="Arial" panose="020B0604020202020204" pitchFamily="34" charset="0"/>
              <a:cs typeface="Arial" panose="020B0604020202020204" pitchFamily="34" charset="0"/>
            </a:endParaRPr>
          </a:p>
          <a:p>
            <a:pPr>
              <a:lnSpc>
                <a:spcPct val="114000"/>
              </a:lnSpc>
            </a:pPr>
            <a:r>
              <a:rPr lang="en-IE" sz="1400" b="1" dirty="0">
                <a:latin typeface="Arial" panose="020B0604020202020204" pitchFamily="34" charset="0"/>
                <a:cs typeface="Arial" panose="020B0604020202020204" pitchFamily="34" charset="0"/>
              </a:rPr>
              <a:t>Some suggested hashtags: </a:t>
            </a:r>
            <a:r>
              <a:rPr lang="en-IE" sz="1400" dirty="0">
                <a:latin typeface="Arial" panose="020B0604020202020204" pitchFamily="34" charset="0"/>
                <a:cs typeface="Arial" panose="020B0604020202020204" pitchFamily="34" charset="0"/>
              </a:rPr>
              <a:t>#</a:t>
            </a:r>
            <a:r>
              <a:rPr lang="en-IE" sz="1400" dirty="0" err="1">
                <a:latin typeface="Arial" panose="020B0604020202020204" pitchFamily="34" charset="0"/>
                <a:cs typeface="Arial" panose="020B0604020202020204" pitchFamily="34" charset="0"/>
              </a:rPr>
              <a:t>SexualWellbeing</a:t>
            </a:r>
            <a:r>
              <a:rPr lang="en-IE" sz="1400" dirty="0">
                <a:latin typeface="Arial" panose="020B0604020202020204" pitchFamily="34" charset="0"/>
                <a:cs typeface="Arial" panose="020B0604020202020204" pitchFamily="34" charset="0"/>
              </a:rPr>
              <a:t> #</a:t>
            </a:r>
            <a:r>
              <a:rPr lang="en-IE" sz="1400" dirty="0" err="1">
                <a:latin typeface="Arial" panose="020B0604020202020204" pitchFamily="34" charset="0"/>
                <a:cs typeface="Arial" panose="020B0604020202020204" pitchFamily="34" charset="0"/>
              </a:rPr>
              <a:t>FreeContraception</a:t>
            </a:r>
            <a:r>
              <a:rPr lang="en-IE" sz="1400" dirty="0">
                <a:latin typeface="Arial" panose="020B0604020202020204" pitchFamily="34" charset="0"/>
                <a:cs typeface="Arial" panose="020B0604020202020204" pitchFamily="34" charset="0"/>
              </a:rPr>
              <a:t> #contraception #</a:t>
            </a:r>
            <a:r>
              <a:rPr lang="en-IE" sz="1400" dirty="0" err="1">
                <a:latin typeface="Arial" panose="020B0604020202020204" pitchFamily="34" charset="0"/>
                <a:cs typeface="Arial" panose="020B0604020202020204" pitchFamily="34" charset="0"/>
              </a:rPr>
              <a:t>WomensHealth</a:t>
            </a:r>
            <a:r>
              <a:rPr lang="en-IE" sz="1400" dirty="0">
                <a:latin typeface="Arial" panose="020B0604020202020204" pitchFamily="34" charset="0"/>
                <a:cs typeface="Arial" panose="020B0604020202020204" pitchFamily="34" charset="0"/>
              </a:rPr>
              <a:t> #</a:t>
            </a:r>
            <a:r>
              <a:rPr lang="en-IE" sz="1400" dirty="0" err="1">
                <a:latin typeface="Arial" panose="020B0604020202020204" pitchFamily="34" charset="0"/>
                <a:cs typeface="Arial" panose="020B0604020202020204" pitchFamily="34" charset="0"/>
              </a:rPr>
              <a:t>SexualHealth</a:t>
            </a:r>
            <a:r>
              <a:rPr lang="en-IE" sz="1400" dirty="0">
                <a:latin typeface="Arial" panose="020B0604020202020204" pitchFamily="34" charset="0"/>
                <a:cs typeface="Arial" panose="020B0604020202020204" pitchFamily="34" charset="0"/>
              </a:rPr>
              <a:t> #</a:t>
            </a:r>
            <a:r>
              <a:rPr lang="en-IE" sz="1400" dirty="0" err="1">
                <a:latin typeface="Arial" panose="020B0604020202020204" pitchFamily="34" charset="0"/>
                <a:cs typeface="Arial" panose="020B0604020202020204" pitchFamily="34" charset="0"/>
              </a:rPr>
              <a:t>EmergencyContraception</a:t>
            </a:r>
            <a:endParaRPr lang="en-US" sz="1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171" y="1146018"/>
            <a:ext cx="2287839" cy="228783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0022" y="1146018"/>
            <a:ext cx="1735669" cy="3085634"/>
          </a:xfrm>
          <a:prstGeom prst="rect">
            <a:avLst/>
          </a:prstGeom>
        </p:spPr>
      </p:pic>
    </p:spTree>
    <p:extLst>
      <p:ext uri="{BB962C8B-B14F-4D97-AF65-F5344CB8AC3E}">
        <p14:creationId xmlns:p14="http://schemas.microsoft.com/office/powerpoint/2010/main" val="1438515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45574" y="1017057"/>
            <a:ext cx="6118910" cy="2940873"/>
          </a:xfrm>
        </p:spPr>
        <p:txBody>
          <a:bodyPr>
            <a:noAutofit/>
          </a:bodyPr>
          <a:lstStyle/>
          <a:p>
            <a:pPr marL="0" indent="0">
              <a:lnSpc>
                <a:spcPct val="114000"/>
              </a:lnSpc>
              <a:spcAft>
                <a:spcPts val="1000"/>
              </a:spcAft>
              <a:buNone/>
            </a:pPr>
            <a:r>
              <a:rPr lang="en-US" sz="1400" dirty="0"/>
              <a:t>From Friday 1 September, information about the free contraception service will be shared on the HSE Sexual Wellbeing campaign’s social channels. </a:t>
            </a:r>
          </a:p>
          <a:p>
            <a:pPr marL="0" lvl="0" indent="0">
              <a:lnSpc>
                <a:spcPct val="114000"/>
              </a:lnSpc>
              <a:buNone/>
            </a:pPr>
            <a:r>
              <a:rPr lang="en-US" sz="1400" dirty="0"/>
              <a:t>You are welcome to share these posts and videos. </a:t>
            </a:r>
            <a:r>
              <a:rPr lang="en-IE" sz="1400" dirty="0"/>
              <a:t>You can find Sexual Wellbeing on the following platforms: 		</a:t>
            </a:r>
          </a:p>
          <a:p>
            <a:pPr lvl="0">
              <a:lnSpc>
                <a:spcPct val="114000"/>
              </a:lnSpc>
            </a:pPr>
            <a:r>
              <a:rPr lang="en-IE" sz="1400" dirty="0"/>
              <a:t>Facebook: </a:t>
            </a:r>
            <a:r>
              <a:rPr lang="en-IE" sz="1400" dirty="0">
                <a:hlinkClick r:id="rId2"/>
              </a:rPr>
              <a:t>@Sexual Wellbeing</a:t>
            </a:r>
            <a:endParaRPr lang="en-IE" sz="1400" dirty="0"/>
          </a:p>
          <a:p>
            <a:pPr lvl="0">
              <a:lnSpc>
                <a:spcPct val="114000"/>
              </a:lnSpc>
            </a:pPr>
            <a:r>
              <a:rPr lang="en-IE" sz="1400" dirty="0"/>
              <a:t>Instagram: </a:t>
            </a:r>
            <a:r>
              <a:rPr lang="en-IE" sz="1400" dirty="0">
                <a:hlinkClick r:id="rId3"/>
              </a:rPr>
              <a:t>@</a:t>
            </a:r>
            <a:r>
              <a:rPr lang="en-IE" sz="1400" dirty="0" err="1">
                <a:hlinkClick r:id="rId3"/>
              </a:rPr>
              <a:t>hserespectprotect</a:t>
            </a:r>
            <a:endParaRPr lang="en-IE" sz="1400" dirty="0"/>
          </a:p>
          <a:p>
            <a:pPr lvl="0">
              <a:lnSpc>
                <a:spcPct val="114000"/>
              </a:lnSpc>
              <a:spcAft>
                <a:spcPts val="1000"/>
              </a:spcAft>
            </a:pPr>
            <a:r>
              <a:rPr lang="en-IE" sz="1400" dirty="0" err="1"/>
              <a:t>Tiktok</a:t>
            </a:r>
            <a:r>
              <a:rPr lang="en-IE" sz="1400" dirty="0"/>
              <a:t>: </a:t>
            </a:r>
            <a:r>
              <a:rPr lang="en-IE" sz="1400" dirty="0">
                <a:hlinkClick r:id="rId4"/>
              </a:rPr>
              <a:t>@</a:t>
            </a:r>
            <a:r>
              <a:rPr lang="en-IE" sz="1400" dirty="0" smtClean="0">
                <a:hlinkClick r:id="rId4"/>
              </a:rPr>
              <a:t>sexualwellbeing.ie</a:t>
            </a:r>
            <a:endParaRPr lang="en-IE" sz="1400" dirty="0"/>
          </a:p>
          <a:p>
            <a:pPr marL="0" lvl="0" indent="0">
              <a:lnSpc>
                <a:spcPct val="114000"/>
              </a:lnSpc>
              <a:buNone/>
            </a:pPr>
            <a:r>
              <a:rPr lang="en-IE" sz="1400" dirty="0"/>
              <a:t>As well as content about the free service, you will find content about contraceptive choices on these channels, such as the “All about Contraception” video series, presented by Dr Ciara McCarthy ICGP/HSE GP Clinical Lead in Women’s Health. This series is also available to view on the </a:t>
            </a:r>
            <a:r>
              <a:rPr lang="en-IE" sz="1400" dirty="0">
                <a:hlinkClick r:id="rId5"/>
              </a:rPr>
              <a:t>HSE Ireland </a:t>
            </a:r>
            <a:r>
              <a:rPr lang="en-IE" sz="1400" dirty="0" err="1">
                <a:hlinkClick r:id="rId5"/>
              </a:rPr>
              <a:t>Youtube</a:t>
            </a:r>
            <a:r>
              <a:rPr lang="en-IE" sz="1400" dirty="0">
                <a:hlinkClick r:id="rId5"/>
              </a:rPr>
              <a:t> channel</a:t>
            </a:r>
            <a:r>
              <a:rPr lang="en-IE" sz="1400" dirty="0"/>
              <a:t>.</a:t>
            </a:r>
          </a:p>
          <a:p>
            <a:pPr marL="0" lvl="0" indent="0">
              <a:lnSpc>
                <a:spcPct val="114000"/>
              </a:lnSpc>
              <a:buNone/>
            </a:pPr>
            <a:endParaRPr lang="en-IE" sz="1400" dirty="0"/>
          </a:p>
          <a:p>
            <a:endParaRPr lang="en-IE" sz="1400" dirty="0"/>
          </a:p>
        </p:txBody>
      </p:sp>
      <p:sp>
        <p:nvSpPr>
          <p:cNvPr id="7" name="Text Placeholder 6"/>
          <p:cNvSpPr>
            <a:spLocks noGrp="1"/>
          </p:cNvSpPr>
          <p:nvPr>
            <p:ph type="body" sz="quarter" idx="11"/>
          </p:nvPr>
        </p:nvSpPr>
        <p:spPr/>
        <p:txBody>
          <a:bodyPr/>
          <a:lstStyle/>
          <a:p>
            <a:r>
              <a:rPr lang="en-IE" dirty="0"/>
              <a:t>4. Social Media - </a:t>
            </a:r>
            <a:r>
              <a:rPr lang="en-IE" dirty="0" smtClean="0"/>
              <a:t>continued</a:t>
            </a:r>
            <a:endParaRPr lang="en-IE" dirty="0"/>
          </a:p>
        </p:txBody>
      </p:sp>
      <p:pic>
        <p:nvPicPr>
          <p:cNvPr id="9" name="Picture 8"/>
          <p:cNvPicPr>
            <a:picLocks noChangeAspect="1"/>
          </p:cNvPicPr>
          <p:nvPr/>
        </p:nvPicPr>
        <p:blipFill>
          <a:blip r:embed="rId6"/>
          <a:stretch>
            <a:fillRect/>
          </a:stretch>
        </p:blipFill>
        <p:spPr>
          <a:xfrm>
            <a:off x="7050246" y="1800603"/>
            <a:ext cx="1670449" cy="2328874"/>
          </a:xfrm>
          <a:prstGeom prst="rect">
            <a:avLst/>
          </a:prstGeom>
        </p:spPr>
      </p:pic>
    </p:spTree>
    <p:extLst>
      <p:ext uri="{BB962C8B-B14F-4D97-AF65-F5344CB8AC3E}">
        <p14:creationId xmlns:p14="http://schemas.microsoft.com/office/powerpoint/2010/main" val="283517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C0804-7CCC-8B40-8681-A8F92A14171E}"/>
              </a:ext>
            </a:extLst>
          </p:cNvPr>
          <p:cNvSpPr>
            <a:spLocks noGrp="1"/>
          </p:cNvSpPr>
          <p:nvPr>
            <p:ph type="body" sz="quarter" idx="10"/>
          </p:nvPr>
        </p:nvSpPr>
        <p:spPr>
          <a:xfrm>
            <a:off x="1374663" y="1079281"/>
            <a:ext cx="6444119" cy="3576802"/>
          </a:xfrm>
        </p:spPr>
        <p:txBody>
          <a:bodyPr/>
          <a:lstStyle/>
          <a:p>
            <a:endParaRPr lang="en-US" sz="2400" b="1" dirty="0" smtClean="0"/>
          </a:p>
          <a:p>
            <a:endParaRPr lang="en-US" sz="2400" b="1" dirty="0"/>
          </a:p>
          <a:p>
            <a:r>
              <a:rPr lang="en-US" sz="2000" b="1" dirty="0" smtClean="0"/>
              <a:t>Thank </a:t>
            </a:r>
            <a:r>
              <a:rPr lang="en-US" sz="2000" b="1" dirty="0"/>
              <a:t>you for sharing this campaign.</a:t>
            </a:r>
          </a:p>
          <a:p>
            <a:pPr algn="ctr"/>
            <a:endParaRPr lang="en-US" sz="2000" b="1" dirty="0"/>
          </a:p>
          <a:p>
            <a:r>
              <a:rPr lang="en-IE" sz="1400" b="1" dirty="0"/>
              <a:t>For queries or ideas, please contact: </a:t>
            </a:r>
          </a:p>
          <a:p>
            <a:endParaRPr lang="en-IE" sz="1400" b="1" dirty="0"/>
          </a:p>
          <a:p>
            <a:pPr marL="342900" indent="-342900">
              <a:spcBef>
                <a:spcPts val="600"/>
              </a:spcBef>
              <a:buFont typeface="Arial" panose="020B0604020202020204" pitchFamily="34" charset="0"/>
              <a:buChar char="•"/>
            </a:pPr>
            <a:r>
              <a:rPr lang="en-IE" sz="1400" b="1" dirty="0"/>
              <a:t>Muireann Kirby, </a:t>
            </a:r>
            <a:r>
              <a:rPr lang="en-IE" sz="1400" dirty="0"/>
              <a:t>HSE Programmes and Campaigns, </a:t>
            </a:r>
            <a:r>
              <a:rPr lang="en-IE" sz="1400" dirty="0" smtClean="0"/>
              <a:t>muireann.kirby@hse.ie</a:t>
            </a:r>
          </a:p>
          <a:p>
            <a:pPr marL="342900" indent="-342900">
              <a:spcBef>
                <a:spcPts val="600"/>
              </a:spcBef>
              <a:buFont typeface="Arial" panose="020B0604020202020204" pitchFamily="34" charset="0"/>
              <a:buChar char="•"/>
            </a:pPr>
            <a:r>
              <a:rPr lang="en-IE" sz="1400" b="1" dirty="0" err="1" smtClean="0"/>
              <a:t>Róisín</a:t>
            </a:r>
            <a:r>
              <a:rPr lang="en-IE" sz="1400" b="1" dirty="0" smtClean="0"/>
              <a:t> Guiry, </a:t>
            </a:r>
            <a:r>
              <a:rPr lang="en-IE" sz="1400" dirty="0" smtClean="0"/>
              <a:t>HSE</a:t>
            </a:r>
            <a:r>
              <a:rPr lang="en-IE" sz="1400" b="1" dirty="0" smtClean="0"/>
              <a:t> </a:t>
            </a:r>
            <a:r>
              <a:rPr lang="en-IE" sz="1400" dirty="0" smtClean="0"/>
              <a:t>Programmes and Campaigns, roisin.guiry@hse.ie</a:t>
            </a:r>
          </a:p>
          <a:p>
            <a:pPr marL="285750" lvl="0" indent="-285750">
              <a:buFont typeface="Arial" panose="020B0604020202020204" pitchFamily="34" charset="0"/>
              <a:buChar char="•"/>
            </a:pPr>
            <a:endParaRPr lang="en-IE" sz="1400" dirty="0"/>
          </a:p>
          <a:p>
            <a:pPr marL="285750" lvl="0" indent="-285750">
              <a:buFont typeface="Arial" panose="020B0604020202020204" pitchFamily="34" charset="0"/>
              <a:buChar char="•"/>
            </a:pPr>
            <a:endParaRPr lang="en-IE" sz="1400" dirty="0" smtClean="0"/>
          </a:p>
          <a:p>
            <a:endParaRPr lang="en-IE" sz="1200" dirty="0"/>
          </a:p>
          <a:p>
            <a:endParaRPr lang="en-US" sz="1200" dirty="0"/>
          </a:p>
        </p:txBody>
      </p:sp>
      <p:sp>
        <p:nvSpPr>
          <p:cNvPr id="3" name="TextBox 2"/>
          <p:cNvSpPr txBox="1"/>
          <p:nvPr/>
        </p:nvSpPr>
        <p:spPr>
          <a:xfrm>
            <a:off x="1374663" y="766916"/>
            <a:ext cx="3348674" cy="369332"/>
          </a:xfrm>
          <a:prstGeom prst="rect">
            <a:avLst/>
          </a:prstGeom>
        </p:spPr>
        <p:txBody>
          <a:bodyPr wrap="none" lIns="0" tIns="0" rIns="0" bIns="0" rtlCol="0" anchor="t" anchorCtr="0">
            <a:spAutoFit/>
          </a:bodyPr>
          <a:lstStyle/>
          <a:p>
            <a:pPr algn="l"/>
            <a:r>
              <a:rPr lang="en-IE" sz="2400" b="1" dirty="0" smtClean="0">
                <a:solidFill>
                  <a:schemeClr val="bg1"/>
                </a:solidFill>
                <a:latin typeface="Arial" panose="020B0604020202020204" pitchFamily="34" charset="0"/>
                <a:cs typeface="Arial" panose="020B0604020202020204" pitchFamily="34" charset="0"/>
              </a:rPr>
              <a:t>5. Contact Information </a:t>
            </a:r>
            <a:endParaRPr lang="en-IE"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971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73429-6231-5C48-A3ED-7E6809B53CF6}"/>
              </a:ext>
            </a:extLst>
          </p:cNvPr>
          <p:cNvSpPr>
            <a:spLocks noGrp="1"/>
          </p:cNvSpPr>
          <p:nvPr>
            <p:ph type="body" sz="quarter" idx="10"/>
          </p:nvPr>
        </p:nvSpPr>
        <p:spPr>
          <a:xfrm>
            <a:off x="1076517" y="1302193"/>
            <a:ext cx="6266393" cy="2940873"/>
          </a:xfrm>
        </p:spPr>
        <p:txBody>
          <a:bodyPr>
            <a:noAutofit/>
          </a:bodyPr>
          <a:lstStyle/>
          <a:p>
            <a:pPr>
              <a:spcBef>
                <a:spcPts val="600"/>
              </a:spcBef>
              <a:spcAft>
                <a:spcPts val="600"/>
              </a:spcAft>
            </a:pPr>
            <a:r>
              <a:rPr lang="en-IE" sz="1400" dirty="0"/>
              <a:t>On 14 September 2022, the Government launched  a free prescription and emergency contraception service for 17 to 25 year olds. This was extended to 17 to 26 year olds in January 2023. </a:t>
            </a:r>
          </a:p>
          <a:p>
            <a:pPr>
              <a:spcBef>
                <a:spcPts val="600"/>
              </a:spcBef>
              <a:spcAft>
                <a:spcPts val="600"/>
              </a:spcAft>
            </a:pPr>
            <a:r>
              <a:rPr lang="en-IE" sz="1400" dirty="0"/>
              <a:t>From </a:t>
            </a:r>
            <a:r>
              <a:rPr lang="en-IE" sz="1400" b="1" dirty="0"/>
              <a:t>Friday 1</a:t>
            </a:r>
            <a:r>
              <a:rPr lang="en-IE" sz="1400" b="1" baseline="30000" dirty="0"/>
              <a:t>st</a:t>
            </a:r>
            <a:r>
              <a:rPr lang="en-IE" sz="1400" b="1" dirty="0"/>
              <a:t> September 2023</a:t>
            </a:r>
            <a:r>
              <a:rPr lang="en-IE" sz="1400" dirty="0"/>
              <a:t>, this service will be available to </a:t>
            </a:r>
            <a:r>
              <a:rPr lang="en-IE" sz="1400" b="1" dirty="0"/>
              <a:t>17 to 30 year olds</a:t>
            </a:r>
            <a:r>
              <a:rPr lang="en-IE" sz="1400" dirty="0"/>
              <a:t>.</a:t>
            </a:r>
          </a:p>
          <a:p>
            <a:pPr>
              <a:spcBef>
                <a:spcPts val="600"/>
              </a:spcBef>
              <a:spcAft>
                <a:spcPts val="600"/>
              </a:spcAft>
            </a:pPr>
            <a:r>
              <a:rPr lang="en-IE" sz="1400" dirty="0" smtClean="0"/>
              <a:t>The service includes consultations </a:t>
            </a:r>
            <a:r>
              <a:rPr lang="en-IE" sz="1400" dirty="0"/>
              <a:t>with your doctor, prescriptions, emergency contraception and more. </a:t>
            </a:r>
            <a:r>
              <a:rPr lang="en-IE" sz="1400" dirty="0"/>
              <a:t>I</a:t>
            </a:r>
            <a:r>
              <a:rPr lang="en-IE" sz="1400" dirty="0" smtClean="0"/>
              <a:t>nformation </a:t>
            </a:r>
            <a:r>
              <a:rPr lang="en-IE" sz="1400" dirty="0"/>
              <a:t>about the free contraception service is available at: </a:t>
            </a:r>
            <a:r>
              <a:rPr lang="en-IE" sz="1400" dirty="0">
                <a:hlinkClick r:id="rId2"/>
              </a:rPr>
              <a:t>https://sexualwellbeing.ie/sexual-health/contraception/free-contraception</a:t>
            </a:r>
            <a:r>
              <a:rPr lang="en-IE" sz="1400" dirty="0" smtClean="0">
                <a:hlinkClick r:id="rId2"/>
              </a:rPr>
              <a:t>/</a:t>
            </a:r>
            <a:endParaRPr lang="en-IE" sz="1400" dirty="0"/>
          </a:p>
          <a:p>
            <a:pPr>
              <a:spcBef>
                <a:spcPts val="600"/>
              </a:spcBef>
              <a:spcAft>
                <a:spcPts val="600"/>
              </a:spcAft>
            </a:pPr>
            <a:r>
              <a:rPr lang="en-IE" sz="1400" dirty="0" smtClean="0"/>
              <a:t>Resources </a:t>
            </a:r>
            <a:r>
              <a:rPr lang="en-IE" sz="1400" dirty="0"/>
              <a:t>and information about contraception and sexual wellbeing are available to support people with their sexual and reproductive health </a:t>
            </a:r>
            <a:r>
              <a:rPr lang="en-IE" sz="1400" dirty="0" smtClean="0"/>
              <a:t>at</a:t>
            </a:r>
            <a:r>
              <a:rPr lang="en-IE" sz="1400" dirty="0"/>
              <a:t>: </a:t>
            </a:r>
            <a:r>
              <a:rPr lang="en-IE" sz="1400" dirty="0">
                <a:hlinkClick r:id="rId3"/>
              </a:rPr>
              <a:t>https://sexualwellbeing.ie/sexual-health/contraception</a:t>
            </a:r>
            <a:r>
              <a:rPr lang="en-IE" sz="1400" dirty="0" smtClean="0">
                <a:hlinkClick r:id="rId3"/>
              </a:rPr>
              <a:t>/</a:t>
            </a:r>
            <a:r>
              <a:rPr lang="en-IE" sz="1400" dirty="0" smtClean="0"/>
              <a:t> </a:t>
            </a:r>
            <a:endParaRPr lang="en-IE" sz="1400" dirty="0"/>
          </a:p>
        </p:txBody>
      </p:sp>
      <p:sp>
        <p:nvSpPr>
          <p:cNvPr id="5" name="Text Placeholder 4">
            <a:extLst>
              <a:ext uri="{FF2B5EF4-FFF2-40B4-BE49-F238E27FC236}">
                <a16:creationId xmlns:a16="http://schemas.microsoft.com/office/drawing/2014/main" id="{54CE1E9D-624F-9B4D-8FEC-AB55EE4CBA88}"/>
              </a:ext>
            </a:extLst>
          </p:cNvPr>
          <p:cNvSpPr>
            <a:spLocks noGrp="1"/>
          </p:cNvSpPr>
          <p:nvPr>
            <p:ph type="body" sz="quarter" idx="11"/>
          </p:nvPr>
        </p:nvSpPr>
        <p:spPr/>
        <p:txBody>
          <a:bodyPr>
            <a:normAutofit/>
          </a:bodyPr>
          <a:lstStyle/>
          <a:p>
            <a:pPr>
              <a:spcBef>
                <a:spcPts val="600"/>
              </a:spcBef>
              <a:spcAft>
                <a:spcPts val="600"/>
              </a:spcAft>
            </a:pPr>
            <a:r>
              <a:rPr lang="en-IE" dirty="0"/>
              <a:t>Campaign Overview</a:t>
            </a:r>
          </a:p>
        </p:txBody>
      </p:sp>
    </p:spTree>
    <p:extLst>
      <p:ext uri="{BB962C8B-B14F-4D97-AF65-F5344CB8AC3E}">
        <p14:creationId xmlns:p14="http://schemas.microsoft.com/office/powerpoint/2010/main" val="3725167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nSpc>
                <a:spcPct val="150000"/>
              </a:lnSpc>
              <a:spcBef>
                <a:spcPts val="600"/>
              </a:spcBef>
              <a:spcAft>
                <a:spcPts val="600"/>
              </a:spcAft>
            </a:pPr>
            <a:r>
              <a:rPr lang="en-IE" sz="1400" dirty="0"/>
              <a:t>The campaign is inspired by peer-to-peer, informal ways and methods of sharing news which are familiar to young people in the target age </a:t>
            </a:r>
            <a:r>
              <a:rPr lang="en-IE" sz="1400" dirty="0" smtClean="0"/>
              <a:t>group.</a:t>
            </a:r>
          </a:p>
          <a:p>
            <a:pPr>
              <a:lnSpc>
                <a:spcPct val="150000"/>
              </a:lnSpc>
              <a:spcBef>
                <a:spcPts val="600"/>
              </a:spcBef>
              <a:spcAft>
                <a:spcPts val="600"/>
              </a:spcAft>
            </a:pPr>
            <a:r>
              <a:rPr lang="en-IE" sz="1400" dirty="0" smtClean="0"/>
              <a:t>The </a:t>
            </a:r>
            <a:r>
              <a:rPr lang="en-IE" sz="1400" dirty="0"/>
              <a:t>visual approach for Out of Home (OOH) posters and </a:t>
            </a:r>
            <a:r>
              <a:rPr lang="en-IE" sz="1400" dirty="0" smtClean="0"/>
              <a:t>digital </a:t>
            </a:r>
            <a:r>
              <a:rPr lang="en-IE" sz="1400" dirty="0"/>
              <a:t>assets is inspired by the places where peer talk naturally happens. In this case, the messages which are often shared informally on bathroom </a:t>
            </a:r>
            <a:r>
              <a:rPr lang="en-IE" sz="1400" dirty="0" smtClean="0"/>
              <a:t>walls.</a:t>
            </a:r>
          </a:p>
          <a:p>
            <a:pPr>
              <a:lnSpc>
                <a:spcPct val="150000"/>
              </a:lnSpc>
              <a:spcBef>
                <a:spcPts val="600"/>
              </a:spcBef>
              <a:spcAft>
                <a:spcPts val="600"/>
              </a:spcAft>
            </a:pPr>
            <a:r>
              <a:rPr lang="en-IE" sz="1400" dirty="0" smtClean="0"/>
              <a:t>The </a:t>
            </a:r>
            <a:r>
              <a:rPr lang="en-IE" sz="1400" dirty="0"/>
              <a:t>radio and audio assets are based on ‘voice notes’ and features three friends sharing the good news about free contraception. </a:t>
            </a:r>
          </a:p>
        </p:txBody>
      </p:sp>
      <p:sp>
        <p:nvSpPr>
          <p:cNvPr id="4" name="Text Placeholder 3"/>
          <p:cNvSpPr>
            <a:spLocks noGrp="1"/>
          </p:cNvSpPr>
          <p:nvPr>
            <p:ph type="body" sz="quarter" idx="11"/>
          </p:nvPr>
        </p:nvSpPr>
        <p:spPr/>
        <p:txBody>
          <a:bodyPr/>
          <a:lstStyle/>
          <a:p>
            <a:r>
              <a:rPr lang="en-IE" dirty="0" smtClean="0"/>
              <a:t>Campaign Approach</a:t>
            </a:r>
            <a:endParaRPr lang="en-IE" dirty="0"/>
          </a:p>
        </p:txBody>
      </p:sp>
    </p:spTree>
    <p:extLst>
      <p:ext uri="{BB962C8B-B14F-4D97-AF65-F5344CB8AC3E}">
        <p14:creationId xmlns:p14="http://schemas.microsoft.com/office/powerpoint/2010/main" val="378211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56852" y="1581830"/>
            <a:ext cx="6118910" cy="2940873"/>
          </a:xfrm>
        </p:spPr>
        <p:txBody>
          <a:bodyPr>
            <a:noAutofit/>
          </a:bodyPr>
          <a:lstStyle/>
          <a:p>
            <a:pPr>
              <a:lnSpc>
                <a:spcPct val="150000"/>
              </a:lnSpc>
            </a:pPr>
            <a:r>
              <a:rPr lang="en-IE" sz="1400" b="1" dirty="0"/>
              <a:t>Our message – </a:t>
            </a:r>
            <a:r>
              <a:rPr lang="en-IE" sz="1400" dirty="0"/>
              <a:t>Free prescription and emergency contraception is now available if you are between 17 – 30. Find out more at </a:t>
            </a:r>
            <a:r>
              <a:rPr lang="en-IE" sz="1400" dirty="0" smtClean="0">
                <a:hlinkClick r:id="rId2"/>
              </a:rPr>
              <a:t>sexualwellbeing.ie</a:t>
            </a:r>
            <a:endParaRPr lang="en-IE" sz="1400" b="1" dirty="0"/>
          </a:p>
          <a:p>
            <a:pPr>
              <a:lnSpc>
                <a:spcPct val="150000"/>
              </a:lnSpc>
            </a:pPr>
            <a:r>
              <a:rPr lang="en-IE" sz="1400" b="1" dirty="0"/>
              <a:t>Radio - </a:t>
            </a:r>
            <a:r>
              <a:rPr lang="en-IE" sz="1400" dirty="0"/>
              <a:t>Radio ads on national, local and digital audio (Spotify). </a:t>
            </a:r>
            <a:r>
              <a:rPr lang="en-IE" sz="1400" dirty="0">
                <a:hlinkClick r:id="rId3"/>
              </a:rPr>
              <a:t>Listen to the radio ad </a:t>
            </a:r>
            <a:r>
              <a:rPr lang="en-IE" sz="1400" dirty="0" smtClean="0">
                <a:hlinkClick r:id="rId3"/>
              </a:rPr>
              <a:t>here</a:t>
            </a:r>
            <a:r>
              <a:rPr lang="en-IE" sz="1400" dirty="0" smtClean="0"/>
              <a:t>.</a:t>
            </a:r>
            <a:endParaRPr lang="en-IE" sz="1400" dirty="0"/>
          </a:p>
          <a:p>
            <a:pPr>
              <a:lnSpc>
                <a:spcPct val="150000"/>
              </a:lnSpc>
            </a:pPr>
            <a:r>
              <a:rPr lang="en-IE" sz="1400" b="1" dirty="0"/>
              <a:t>Out of home (OOH) - </a:t>
            </a:r>
            <a:r>
              <a:rPr lang="en-IE" sz="1400" dirty="0"/>
              <a:t>Digital </a:t>
            </a:r>
            <a:r>
              <a:rPr lang="en-IE" sz="1400" dirty="0" smtClean="0"/>
              <a:t>OOH</a:t>
            </a:r>
            <a:r>
              <a:rPr lang="en-IE" sz="1400" dirty="0"/>
              <a:t>, including </a:t>
            </a:r>
            <a:r>
              <a:rPr lang="en-IE" sz="1400" dirty="0" smtClean="0"/>
              <a:t>bus shelter and </a:t>
            </a:r>
            <a:r>
              <a:rPr lang="en-IE" sz="1400" dirty="0" err="1" smtClean="0"/>
              <a:t>iVision</a:t>
            </a:r>
            <a:r>
              <a:rPr lang="en-IE" sz="1400" dirty="0" smtClean="0"/>
              <a:t> locations nationwide.</a:t>
            </a:r>
            <a:endParaRPr lang="en-IE" sz="1400" dirty="0"/>
          </a:p>
          <a:p>
            <a:pPr>
              <a:lnSpc>
                <a:spcPct val="150000"/>
              </a:lnSpc>
            </a:pPr>
            <a:r>
              <a:rPr lang="en-IE" sz="1400" b="1" dirty="0" smtClean="0"/>
              <a:t>Digital and Social </a:t>
            </a:r>
            <a:r>
              <a:rPr lang="en-IE" sz="1400" b="1" dirty="0"/>
              <a:t>media </a:t>
            </a:r>
            <a:r>
              <a:rPr lang="en-IE" sz="1400" b="1" dirty="0" smtClean="0"/>
              <a:t>– </a:t>
            </a:r>
            <a:r>
              <a:rPr lang="en-IE" sz="1400" dirty="0" smtClean="0"/>
              <a:t>Digital display advertising, Search advertising and </a:t>
            </a:r>
            <a:r>
              <a:rPr lang="en-IE" sz="1400" dirty="0"/>
              <a:t>s</a:t>
            </a:r>
            <a:r>
              <a:rPr lang="en-IE" sz="1400" dirty="0" smtClean="0"/>
              <a:t>ocial </a:t>
            </a:r>
            <a:r>
              <a:rPr lang="en-IE" sz="1400" dirty="0"/>
              <a:t>media messages across Facebook, </a:t>
            </a:r>
            <a:r>
              <a:rPr lang="en-IE" sz="1400" dirty="0" smtClean="0"/>
              <a:t>Instagram</a:t>
            </a:r>
            <a:r>
              <a:rPr lang="en-IE" sz="1400" dirty="0"/>
              <a:t>, Snapchat and </a:t>
            </a:r>
            <a:r>
              <a:rPr lang="en-IE" sz="1400" dirty="0" err="1" smtClean="0"/>
              <a:t>TikTok</a:t>
            </a:r>
            <a:r>
              <a:rPr lang="en-IE" sz="1400" dirty="0" smtClean="0"/>
              <a:t> from Friday 1 September.</a:t>
            </a:r>
            <a:endParaRPr lang="en-IE" sz="1400" b="1" dirty="0"/>
          </a:p>
        </p:txBody>
      </p:sp>
      <p:sp>
        <p:nvSpPr>
          <p:cNvPr id="3" name="Text Placeholder 2"/>
          <p:cNvSpPr>
            <a:spLocks noGrp="1"/>
          </p:cNvSpPr>
          <p:nvPr>
            <p:ph type="body" sz="quarter" idx="11"/>
          </p:nvPr>
        </p:nvSpPr>
        <p:spPr/>
        <p:txBody>
          <a:bodyPr>
            <a:normAutofit fontScale="92500" lnSpcReduction="20000"/>
          </a:bodyPr>
          <a:lstStyle/>
          <a:p>
            <a:r>
              <a:rPr lang="en-IE" dirty="0" smtClean="0"/>
              <a:t>Campaign channels and assets</a:t>
            </a:r>
          </a:p>
          <a:p>
            <a:r>
              <a:rPr lang="en-IE" dirty="0" smtClean="0"/>
              <a:t>On air 4 September 2023</a:t>
            </a:r>
            <a:endParaRPr lang="en-IE" dirty="0"/>
          </a:p>
        </p:txBody>
      </p:sp>
    </p:spTree>
    <p:extLst>
      <p:ext uri="{BB962C8B-B14F-4D97-AF65-F5344CB8AC3E}">
        <p14:creationId xmlns:p14="http://schemas.microsoft.com/office/powerpoint/2010/main" val="25582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2012" y="1336025"/>
            <a:ext cx="1672561" cy="364074"/>
          </a:xfrm>
          <a:prstGeom prst="rect">
            <a:avLst/>
          </a:prstGeom>
          <a:noFill/>
        </p:spPr>
        <p:txBody>
          <a:bodyPr wrap="square" rtlCol="0">
            <a:spAutoFit/>
          </a:bodyPr>
          <a:lstStyle/>
          <a:p>
            <a:endParaRPr lang="en-IE" sz="831" b="1" dirty="0">
              <a:latin typeface="Arial" panose="020B0604020202020204" pitchFamily="34" charset="0"/>
              <a:cs typeface="Arial" panose="020B0604020202020204" pitchFamily="34" charset="0"/>
            </a:endParaRPr>
          </a:p>
          <a:p>
            <a:endParaRPr lang="en-IE" sz="935" dirty="0"/>
          </a:p>
        </p:txBody>
      </p:sp>
      <p:sp>
        <p:nvSpPr>
          <p:cNvPr id="3" name="Text Placeholder 2"/>
          <p:cNvSpPr>
            <a:spLocks noGrp="1"/>
          </p:cNvSpPr>
          <p:nvPr>
            <p:ph type="body" sz="quarter" idx="10"/>
          </p:nvPr>
        </p:nvSpPr>
        <p:spPr/>
        <p:txBody>
          <a:bodyPr>
            <a:normAutofit/>
          </a:bodyPr>
          <a:lstStyle/>
          <a:p>
            <a:pPr marL="0" indent="0">
              <a:spcBef>
                <a:spcPts val="312"/>
              </a:spcBef>
              <a:spcAft>
                <a:spcPts val="312"/>
              </a:spcAft>
              <a:buNone/>
            </a:pPr>
            <a:r>
              <a:rPr lang="en-IE" sz="1400" dirty="0"/>
              <a:t>We welcome your ongoing support and partnership.</a:t>
            </a:r>
          </a:p>
          <a:p>
            <a:pPr marL="0" lvl="0" indent="0">
              <a:buNone/>
            </a:pPr>
            <a:r>
              <a:rPr lang="en-IE" sz="1400" dirty="0"/>
              <a:t>You can support </a:t>
            </a:r>
            <a:r>
              <a:rPr lang="en-IE" sz="1400" dirty="0" smtClean="0"/>
              <a:t>this new announcement by </a:t>
            </a:r>
            <a:r>
              <a:rPr lang="en-IE" sz="1400" dirty="0"/>
              <a:t>sharing our messages as they appear </a:t>
            </a:r>
            <a:r>
              <a:rPr lang="en-IE" sz="1400" dirty="0" smtClean="0"/>
              <a:t>on HSE Sexual Wellbeing social media channels. </a:t>
            </a:r>
          </a:p>
          <a:p>
            <a:pPr marL="0" lvl="0" indent="0">
              <a:buNone/>
            </a:pPr>
            <a:r>
              <a:rPr lang="en-IE" sz="1400" dirty="0" smtClean="0"/>
              <a:t>You might also be interested in ordering promotional posters or information guides from HealthPromotion.ie, these are available free of charge. </a:t>
            </a:r>
          </a:p>
          <a:p>
            <a:pPr marL="0" lvl="0" indent="0">
              <a:buNone/>
            </a:pPr>
            <a:r>
              <a:rPr lang="en-IE" sz="1400" dirty="0" smtClean="0"/>
              <a:t>The next section of this pack includes information on how to order/support. </a:t>
            </a:r>
            <a:endParaRPr lang="en-IE" sz="1400" dirty="0"/>
          </a:p>
          <a:p>
            <a:pPr lvl="0"/>
            <a:endParaRPr lang="en-IE" sz="1400" dirty="0"/>
          </a:p>
        </p:txBody>
      </p:sp>
      <p:sp>
        <p:nvSpPr>
          <p:cNvPr id="6" name="Text Placeholder 5"/>
          <p:cNvSpPr>
            <a:spLocks noGrp="1"/>
          </p:cNvSpPr>
          <p:nvPr>
            <p:ph type="body" sz="quarter" idx="11"/>
          </p:nvPr>
        </p:nvSpPr>
        <p:spPr/>
        <p:txBody>
          <a:bodyPr/>
          <a:lstStyle/>
          <a:p>
            <a:r>
              <a:rPr lang="en-IE" dirty="0" smtClean="0"/>
              <a:t>How can you help?</a:t>
            </a:r>
            <a:endParaRPr lang="en-IE" dirty="0"/>
          </a:p>
        </p:txBody>
      </p:sp>
    </p:spTree>
    <p:extLst>
      <p:ext uri="{BB962C8B-B14F-4D97-AF65-F5344CB8AC3E}">
        <p14:creationId xmlns:p14="http://schemas.microsoft.com/office/powerpoint/2010/main" val="2490354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IE" dirty="0" smtClean="0"/>
              <a:t>Campaign assets</a:t>
            </a:r>
            <a:endParaRPr lang="en-IE" dirty="0"/>
          </a:p>
        </p:txBody>
      </p:sp>
    </p:spTree>
    <p:extLst>
      <p:ext uri="{BB962C8B-B14F-4D97-AF65-F5344CB8AC3E}">
        <p14:creationId xmlns:p14="http://schemas.microsoft.com/office/powerpoint/2010/main" val="299254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F268B2E-DFC0-8848-8AC4-9DEBA1C3BF2E}"/>
              </a:ext>
            </a:extLst>
          </p:cNvPr>
          <p:cNvSpPr>
            <a:spLocks noGrp="1"/>
          </p:cNvSpPr>
          <p:nvPr>
            <p:ph type="body" sz="quarter" idx="10"/>
          </p:nvPr>
        </p:nvSpPr>
        <p:spPr>
          <a:xfrm>
            <a:off x="1223999" y="1148606"/>
            <a:ext cx="6118910" cy="443198"/>
          </a:xfrm>
        </p:spPr>
        <p:txBody>
          <a:bodyPr>
            <a:spAutoFit/>
          </a:bodyPr>
          <a:lstStyle/>
          <a:p>
            <a:pPr marL="0" indent="0">
              <a:buNone/>
            </a:pPr>
            <a:r>
              <a:rPr lang="en-IE" dirty="0"/>
              <a:t/>
            </a:r>
            <a:br>
              <a:rPr lang="en-IE" dirty="0"/>
            </a:br>
            <a:endParaRPr lang="en-IE" dirty="0"/>
          </a:p>
        </p:txBody>
      </p:sp>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a:xfrm>
            <a:off x="1223999" y="301090"/>
            <a:ext cx="6974069" cy="585601"/>
          </a:xfrm>
        </p:spPr>
        <p:txBody>
          <a:bodyPr>
            <a:normAutofit/>
          </a:bodyPr>
          <a:lstStyle/>
          <a:p>
            <a:r>
              <a:rPr lang="en-US" dirty="0" smtClean="0"/>
              <a:t>Campaign assets overview</a:t>
            </a:r>
            <a:endParaRPr lang="en-US" dirty="0"/>
          </a:p>
        </p:txBody>
      </p:sp>
      <p:sp>
        <p:nvSpPr>
          <p:cNvPr id="2" name="Rectangle 1"/>
          <p:cNvSpPr/>
          <p:nvPr/>
        </p:nvSpPr>
        <p:spPr>
          <a:xfrm>
            <a:off x="533775" y="1225622"/>
            <a:ext cx="8130691" cy="2850780"/>
          </a:xfrm>
          <a:prstGeom prst="rect">
            <a:avLst/>
          </a:prstGeom>
        </p:spPr>
        <p:txBody>
          <a:bodyPr wrap="square">
            <a:spAutoFit/>
          </a:bodyPr>
          <a:lstStyle/>
          <a:p>
            <a:pPr marL="342900" indent="-342900">
              <a:lnSpc>
                <a:spcPct val="120000"/>
              </a:lnSpc>
              <a:spcAft>
                <a:spcPts val="1200"/>
              </a:spcAft>
              <a:buAutoNum type="arabicPeriod"/>
            </a:pPr>
            <a:r>
              <a:rPr lang="en-IE" sz="1400" dirty="0" smtClean="0">
                <a:latin typeface="Arial" panose="020B0604020202020204" pitchFamily="34" charset="0"/>
                <a:cs typeface="Arial" panose="020B0604020202020204" pitchFamily="34" charset="0"/>
              </a:rPr>
              <a:t>Order promotional posters</a:t>
            </a:r>
          </a:p>
          <a:p>
            <a:pPr marL="342900" indent="-342900">
              <a:lnSpc>
                <a:spcPct val="120000"/>
              </a:lnSpc>
              <a:spcAft>
                <a:spcPts val="1200"/>
              </a:spcAft>
              <a:buAutoNum type="arabicPeriod"/>
            </a:pPr>
            <a:r>
              <a:rPr lang="en-IE" sz="1400" dirty="0" smtClean="0">
                <a:latin typeface="Arial" panose="020B0604020202020204" pitchFamily="34" charset="0"/>
                <a:cs typeface="Arial" panose="020B0604020202020204" pitchFamily="34" charset="0"/>
              </a:rPr>
              <a:t>Instructions on how to order posters and resources from HealthPromotion.ie</a:t>
            </a:r>
            <a:endParaRPr lang="en-IE" sz="1400" dirty="0">
              <a:latin typeface="Arial" panose="020B0604020202020204" pitchFamily="34" charset="0"/>
              <a:cs typeface="Arial" panose="020B0604020202020204" pitchFamily="34" charset="0"/>
            </a:endParaRPr>
          </a:p>
          <a:p>
            <a:pPr marL="342900" indent="-342900">
              <a:lnSpc>
                <a:spcPct val="120000"/>
              </a:lnSpc>
              <a:spcAft>
                <a:spcPts val="1200"/>
              </a:spcAft>
              <a:buAutoNum type="arabicPeriod"/>
            </a:pPr>
            <a:r>
              <a:rPr lang="en-IE" sz="1400" dirty="0" smtClean="0">
                <a:latin typeface="Arial" panose="020B0604020202020204" pitchFamily="34" charset="0"/>
                <a:cs typeface="Arial" panose="020B0604020202020204" pitchFamily="34" charset="0"/>
              </a:rPr>
              <a:t>Contraception guide</a:t>
            </a:r>
          </a:p>
          <a:p>
            <a:pPr marL="342900" indent="-342900">
              <a:lnSpc>
                <a:spcPct val="120000"/>
              </a:lnSpc>
              <a:spcAft>
                <a:spcPts val="1200"/>
              </a:spcAft>
              <a:buAutoNum type="arabicPeriod"/>
            </a:pPr>
            <a:r>
              <a:rPr lang="en-IE" sz="1400" dirty="0" smtClean="0">
                <a:latin typeface="Arial" panose="020B0604020202020204" pitchFamily="34" charset="0"/>
                <a:cs typeface="Arial" panose="020B0604020202020204" pitchFamily="34" charset="0"/>
              </a:rPr>
              <a:t>Social media assets and channels</a:t>
            </a:r>
          </a:p>
          <a:p>
            <a:pPr marL="342900" indent="-342900">
              <a:lnSpc>
                <a:spcPct val="120000"/>
              </a:lnSpc>
              <a:spcAft>
                <a:spcPts val="1200"/>
              </a:spcAft>
              <a:buAutoNum type="arabicPeriod"/>
            </a:pPr>
            <a:r>
              <a:rPr lang="en-IE" sz="1400" dirty="0">
                <a:latin typeface="Arial" panose="020B0604020202020204" pitchFamily="34" charset="0"/>
                <a:cs typeface="Arial" panose="020B0604020202020204" pitchFamily="34" charset="0"/>
              </a:rPr>
              <a:t>Contact information</a:t>
            </a:r>
            <a:endParaRPr lang="en-IE" sz="1400" dirty="0">
              <a:latin typeface="Arial" panose="020B0604020202020204" pitchFamily="34" charset="0"/>
              <a:cs typeface="Arial" panose="020B0604020202020204" pitchFamily="34" charset="0"/>
            </a:endParaRPr>
          </a:p>
          <a:p>
            <a:pPr>
              <a:lnSpc>
                <a:spcPct val="114000"/>
              </a:lnSpc>
              <a:spcBef>
                <a:spcPts val="750"/>
              </a:spcBef>
            </a:pPr>
            <a:endParaRPr lang="en-GB" sz="1400" dirty="0">
              <a:latin typeface="Arial" panose="020B0604020202020204" pitchFamily="34" charset="0"/>
              <a:cs typeface="Arial" panose="020B0604020202020204" pitchFamily="34" charset="0"/>
            </a:endParaRPr>
          </a:p>
          <a:p>
            <a:pPr>
              <a:lnSpc>
                <a:spcPct val="114000"/>
              </a:lnSpc>
              <a:spcBef>
                <a:spcPts val="750"/>
              </a:spcBef>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219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509689-D3E1-1A4A-93FE-1FA06CB6B38A}"/>
              </a:ext>
            </a:extLst>
          </p:cNvPr>
          <p:cNvSpPr>
            <a:spLocks noGrp="1"/>
          </p:cNvSpPr>
          <p:nvPr>
            <p:ph type="body" sz="quarter" idx="11"/>
          </p:nvPr>
        </p:nvSpPr>
        <p:spPr/>
        <p:txBody>
          <a:bodyPr>
            <a:normAutofit/>
          </a:bodyPr>
          <a:lstStyle/>
          <a:p>
            <a:r>
              <a:rPr lang="en-US" dirty="0"/>
              <a:t>1</a:t>
            </a:r>
            <a:r>
              <a:rPr lang="en-US" dirty="0" smtClean="0"/>
              <a:t>. Order free posters </a:t>
            </a:r>
            <a:endParaRPr lang="en-US" dirty="0"/>
          </a:p>
        </p:txBody>
      </p:sp>
      <p:sp>
        <p:nvSpPr>
          <p:cNvPr id="81" name="TextBox 80">
            <a:extLst>
              <a:ext uri="{FF2B5EF4-FFF2-40B4-BE49-F238E27FC236}">
                <a16:creationId xmlns:a16="http://schemas.microsoft.com/office/drawing/2014/main" id="{D81F41D9-7ADE-ED45-9FF3-33133E1D97C8}"/>
              </a:ext>
            </a:extLst>
          </p:cNvPr>
          <p:cNvSpPr txBox="1"/>
          <p:nvPr/>
        </p:nvSpPr>
        <p:spPr>
          <a:xfrm>
            <a:off x="3790024" y="2900287"/>
            <a:ext cx="1552353" cy="369332"/>
          </a:xfrm>
          <a:prstGeom prst="rect">
            <a:avLst/>
          </a:prstGeom>
        </p:spPr>
        <p:txBody>
          <a:bodyPr wrap="square" lIns="0" tIns="0" rIns="0" bIns="0" rtlCol="0" anchor="t" anchorCtr="0">
            <a:spAutoFit/>
          </a:bodyPr>
          <a:lstStyle/>
          <a:p>
            <a:pPr algn="ctr"/>
            <a:r>
              <a:rPr lang="en-US" sz="2400" b="1" dirty="0">
                <a:solidFill>
                  <a:schemeClr val="bg1"/>
                </a:solidFill>
                <a:latin typeface="Arial" panose="020B0604020202020204" pitchFamily="34" charset="0"/>
                <a:cs typeface="Arial" panose="020B0604020202020204" pitchFamily="34" charset="0"/>
              </a:rPr>
              <a:t>12345</a:t>
            </a:r>
          </a:p>
        </p:txBody>
      </p:sp>
      <p:sp>
        <p:nvSpPr>
          <p:cNvPr id="4" name="Rectangle 3"/>
          <p:cNvSpPr/>
          <p:nvPr/>
        </p:nvSpPr>
        <p:spPr>
          <a:xfrm>
            <a:off x="561102" y="1159236"/>
            <a:ext cx="4652217" cy="2677656"/>
          </a:xfrm>
          <a:prstGeom prst="rect">
            <a:avLst/>
          </a:prstGeom>
        </p:spPr>
        <p:txBody>
          <a:bodyPr wrap="square">
            <a:spAutoFit/>
          </a:bodyPr>
          <a:lstStyle/>
          <a:p>
            <a:r>
              <a:rPr lang="en-IE" sz="1400" dirty="0" smtClean="0">
                <a:latin typeface="Arial" panose="020B0604020202020204" pitchFamily="34" charset="0"/>
                <a:cs typeface="Arial" panose="020B0604020202020204" pitchFamily="34" charset="0"/>
              </a:rPr>
              <a:t>Posters </a:t>
            </a:r>
            <a:r>
              <a:rPr lang="en-IE" sz="1400" dirty="0">
                <a:latin typeface="Arial" panose="020B0604020202020204" pitchFamily="34" charset="0"/>
                <a:cs typeface="Arial" panose="020B0604020202020204" pitchFamily="34" charset="0"/>
              </a:rPr>
              <a:t>advertising the free contraception </a:t>
            </a:r>
            <a:r>
              <a:rPr lang="en-IE" sz="1400" dirty="0" smtClean="0">
                <a:latin typeface="Arial" panose="020B0604020202020204" pitchFamily="34" charset="0"/>
                <a:cs typeface="Arial" panose="020B0604020202020204" pitchFamily="34" charset="0"/>
              </a:rPr>
              <a:t>service are </a:t>
            </a:r>
            <a:r>
              <a:rPr lang="en-IE" sz="1400" dirty="0">
                <a:latin typeface="Arial" panose="020B0604020202020204" pitchFamily="34" charset="0"/>
                <a:cs typeface="Arial" panose="020B0604020202020204" pitchFamily="34" charset="0"/>
              </a:rPr>
              <a:t>available </a:t>
            </a:r>
            <a:r>
              <a:rPr lang="en-IE" sz="1400" dirty="0" smtClean="0">
                <a:latin typeface="Arial" panose="020B0604020202020204" pitchFamily="34" charset="0"/>
                <a:cs typeface="Arial" panose="020B0604020202020204" pitchFamily="34" charset="0"/>
              </a:rPr>
              <a:t>to </a:t>
            </a:r>
            <a:r>
              <a:rPr lang="en-IE" sz="1400" dirty="0">
                <a:latin typeface="Arial" panose="020B0604020202020204" pitchFamily="34" charset="0"/>
                <a:cs typeface="Arial" panose="020B0604020202020204" pitchFamily="34" charset="0"/>
              </a:rPr>
              <a:t>order </a:t>
            </a:r>
            <a:r>
              <a:rPr lang="en-IE" sz="1400" dirty="0" smtClean="0">
                <a:latin typeface="Arial" panose="020B0604020202020204" pitchFamily="34" charset="0"/>
                <a:cs typeface="Arial" panose="020B0604020202020204" pitchFamily="34" charset="0"/>
              </a:rPr>
              <a:t>on HealthPromotion.ie</a:t>
            </a:r>
          </a:p>
          <a:p>
            <a:endParaRPr lang="en-IE" sz="1400" dirty="0">
              <a:latin typeface="Arial" panose="020B0604020202020204" pitchFamily="34" charset="0"/>
              <a:cs typeface="Arial" panose="020B0604020202020204" pitchFamily="34" charset="0"/>
            </a:endParaRPr>
          </a:p>
          <a:p>
            <a:r>
              <a:rPr lang="en-IE" sz="1400" dirty="0" smtClean="0">
                <a:latin typeface="Arial" panose="020B0604020202020204" pitchFamily="34" charset="0"/>
                <a:cs typeface="Arial" panose="020B0604020202020204" pitchFamily="34" charset="0"/>
              </a:rPr>
              <a:t>Posters are available to order in both English and Irish and in A3 and A4 size.</a:t>
            </a:r>
          </a:p>
          <a:p>
            <a:endParaRPr lang="en-IE" sz="1400" dirty="0">
              <a:latin typeface="Arial" panose="020B0604020202020204" pitchFamily="34" charset="0"/>
              <a:cs typeface="Arial" panose="020B0604020202020204" pitchFamily="34" charset="0"/>
            </a:endParaRPr>
          </a:p>
          <a:p>
            <a:r>
              <a:rPr lang="en-IE" sz="1400" dirty="0">
                <a:latin typeface="Arial" panose="020B0604020202020204" pitchFamily="34" charset="0"/>
                <a:cs typeface="Arial" panose="020B0604020202020204" pitchFamily="34" charset="0"/>
              </a:rPr>
              <a:t>Search by topic </a:t>
            </a:r>
            <a:r>
              <a:rPr lang="en-IE" sz="1400" dirty="0" smtClean="0">
                <a:latin typeface="Arial" panose="020B0604020202020204" pitchFamily="34" charset="0"/>
                <a:cs typeface="Arial" panose="020B0604020202020204" pitchFamily="34" charset="0"/>
              </a:rPr>
              <a:t>[Sexual Health] </a:t>
            </a:r>
            <a:r>
              <a:rPr lang="en-IE" sz="1400" dirty="0">
                <a:latin typeface="Arial" panose="020B0604020202020204" pitchFamily="34" charset="0"/>
                <a:cs typeface="Arial" panose="020B0604020202020204" pitchFamily="34" charset="0"/>
              </a:rPr>
              <a:t>and keyword [</a:t>
            </a:r>
            <a:r>
              <a:rPr lang="en-IE" sz="1400" dirty="0" smtClean="0">
                <a:latin typeface="Arial" panose="020B0604020202020204" pitchFamily="34" charset="0"/>
                <a:cs typeface="Arial" panose="020B0604020202020204" pitchFamily="34" charset="0"/>
              </a:rPr>
              <a:t>Contraception] to find these posters. </a:t>
            </a:r>
          </a:p>
          <a:p>
            <a:endParaRPr lang="en-IE" sz="1400" dirty="0">
              <a:latin typeface="Arial" panose="020B0604020202020204" pitchFamily="34" charset="0"/>
              <a:cs typeface="Arial" panose="020B0604020202020204" pitchFamily="34" charset="0"/>
            </a:endParaRPr>
          </a:p>
          <a:p>
            <a:r>
              <a:rPr lang="en-IE" sz="1400" dirty="0" smtClean="0">
                <a:latin typeface="Arial" panose="020B0604020202020204" pitchFamily="34" charset="0"/>
                <a:cs typeface="Arial" panose="020B0604020202020204" pitchFamily="34" charset="0"/>
              </a:rPr>
              <a:t>Further instructions on how to order from </a:t>
            </a:r>
            <a:r>
              <a:rPr lang="en-IE" sz="1400" dirty="0" smtClean="0">
                <a:latin typeface="Arial" panose="020B0604020202020204" pitchFamily="34" charset="0"/>
                <a:cs typeface="Arial" panose="020B0604020202020204" pitchFamily="34" charset="0"/>
                <a:hlinkClick r:id="rId4"/>
              </a:rPr>
              <a:t>HealthPromotion.ie</a:t>
            </a:r>
            <a:r>
              <a:rPr lang="en-IE" sz="1400" dirty="0" smtClean="0">
                <a:latin typeface="Arial" panose="020B0604020202020204" pitchFamily="34" charset="0"/>
                <a:cs typeface="Arial" panose="020B0604020202020204" pitchFamily="34" charset="0"/>
              </a:rPr>
              <a:t> in the next slide.</a:t>
            </a:r>
            <a:endParaRPr lang="en-IE" sz="1400" dirty="0">
              <a:latin typeface="Arial" panose="020B0604020202020204" pitchFamily="34" charset="0"/>
              <a:cs typeface="Arial" panose="020B0604020202020204" pitchFamily="34" charset="0"/>
            </a:endParaRPr>
          </a:p>
          <a:p>
            <a:endParaRPr lang="en-IE" sz="1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6709" y="1253277"/>
            <a:ext cx="1748315" cy="248444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2377" y="1258402"/>
            <a:ext cx="1755274" cy="2479324"/>
          </a:xfrm>
          <a:prstGeom prst="rect">
            <a:avLst/>
          </a:prstGeom>
        </p:spPr>
      </p:pic>
    </p:spTree>
    <p:extLst>
      <p:ext uri="{BB962C8B-B14F-4D97-AF65-F5344CB8AC3E}">
        <p14:creationId xmlns:p14="http://schemas.microsoft.com/office/powerpoint/2010/main" val="939768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9037" y="1030745"/>
            <a:ext cx="4319344" cy="2102690"/>
          </a:xfrm>
        </p:spPr>
        <p:txBody>
          <a:bodyPr>
            <a:noAutofit/>
          </a:bodyPr>
          <a:lstStyle/>
          <a:p>
            <a:pPr marL="0" indent="0">
              <a:buNone/>
            </a:pPr>
            <a:r>
              <a:rPr lang="en-IE" sz="1400" dirty="0"/>
              <a:t>The HSE produce and distribute a wide range of health related </a:t>
            </a:r>
            <a:r>
              <a:rPr lang="en-IE" sz="1400" dirty="0" smtClean="0"/>
              <a:t>resources, including sexual health posters and guides. These are all available to order on </a:t>
            </a:r>
            <a:r>
              <a:rPr lang="en-IE" sz="1400" b="1" dirty="0" smtClean="0"/>
              <a:t>HealthPromotion.ie</a:t>
            </a:r>
            <a:r>
              <a:rPr lang="en-IE" sz="1400" b="1" dirty="0" smtClean="0">
                <a:solidFill>
                  <a:srgbClr val="FF0000"/>
                </a:solidFill>
              </a:rPr>
              <a:t> </a:t>
            </a:r>
          </a:p>
          <a:p>
            <a:pPr marL="0" indent="0">
              <a:buNone/>
            </a:pPr>
            <a:r>
              <a:rPr lang="en-IE" sz="1400" b="1" dirty="0" smtClean="0"/>
              <a:t>If </a:t>
            </a:r>
            <a:r>
              <a:rPr lang="en-IE" sz="1400" b="1" dirty="0"/>
              <a:t>you have not used HealthPromotion.ie in the past, you will need to set up an account. </a:t>
            </a:r>
            <a:r>
              <a:rPr lang="en-IE" sz="1400" b="1" dirty="0" smtClean="0"/>
              <a:t>Simply </a:t>
            </a:r>
            <a:r>
              <a:rPr lang="en-IE" sz="1400" b="1" dirty="0"/>
              <a:t>complete a short sign up </a:t>
            </a:r>
            <a:r>
              <a:rPr lang="en-IE" sz="1400" b="1" dirty="0" smtClean="0"/>
              <a:t>form, registering as a professional, </a:t>
            </a:r>
            <a:r>
              <a:rPr lang="en-IE" sz="1400" b="1" dirty="0">
                <a:hlinkClick r:id="rId2"/>
              </a:rPr>
              <a:t>on this page</a:t>
            </a:r>
            <a:r>
              <a:rPr lang="en-IE" sz="1400" b="1" dirty="0" smtClean="0"/>
              <a:t>.</a:t>
            </a:r>
          </a:p>
          <a:p>
            <a:pPr marL="0" indent="0">
              <a:buNone/>
            </a:pPr>
            <a:r>
              <a:rPr lang="en-IE" sz="1400" dirty="0">
                <a:solidFill>
                  <a:prstClr val="black"/>
                </a:solidFill>
              </a:rPr>
              <a:t>Once you have signed in, use the search function to browse through all resources available. To order a resource, input the quantity you need, and click “Add to basket</a:t>
            </a:r>
            <a:r>
              <a:rPr lang="en-IE" sz="1400" dirty="0" smtClean="0">
                <a:solidFill>
                  <a:prstClr val="black"/>
                </a:solidFill>
              </a:rPr>
              <a:t>”.</a:t>
            </a:r>
          </a:p>
          <a:p>
            <a:pPr marL="0" indent="0">
              <a:buNone/>
            </a:pPr>
            <a:r>
              <a:rPr lang="en-IE" sz="1400" dirty="0" smtClean="0">
                <a:solidFill>
                  <a:prstClr val="black"/>
                </a:solidFill>
              </a:rPr>
              <a:t>When </a:t>
            </a:r>
            <a:r>
              <a:rPr lang="en-IE" sz="1400" dirty="0">
                <a:solidFill>
                  <a:prstClr val="black"/>
                </a:solidFill>
              </a:rPr>
              <a:t>you are ready to place an </a:t>
            </a:r>
            <a:r>
              <a:rPr lang="en-IE" sz="1400" dirty="0" smtClean="0">
                <a:solidFill>
                  <a:prstClr val="black"/>
                </a:solidFill>
              </a:rPr>
              <a:t>order, </a:t>
            </a:r>
            <a:r>
              <a:rPr lang="en-IE" sz="1400" dirty="0">
                <a:solidFill>
                  <a:prstClr val="black"/>
                </a:solidFill>
              </a:rPr>
              <a:t>click the basket icon to </a:t>
            </a:r>
            <a:r>
              <a:rPr lang="en-IE" sz="1400" dirty="0" smtClean="0">
                <a:solidFill>
                  <a:prstClr val="black"/>
                </a:solidFill>
              </a:rPr>
              <a:t>confirm and complete your delivery details.</a:t>
            </a:r>
            <a:endParaRPr lang="en-IE" sz="1400" dirty="0">
              <a:solidFill>
                <a:prstClr val="black"/>
              </a:solidFill>
            </a:endParaRPr>
          </a:p>
          <a:p>
            <a:endParaRPr lang="en-IE" sz="1400" b="1" dirty="0" smtClean="0"/>
          </a:p>
        </p:txBody>
      </p:sp>
      <p:sp>
        <p:nvSpPr>
          <p:cNvPr id="2" name="Text Placeholder 1"/>
          <p:cNvSpPr>
            <a:spLocks noGrp="1"/>
          </p:cNvSpPr>
          <p:nvPr>
            <p:ph type="body" sz="quarter" idx="11"/>
          </p:nvPr>
        </p:nvSpPr>
        <p:spPr/>
        <p:txBody>
          <a:bodyPr/>
          <a:lstStyle/>
          <a:p>
            <a:r>
              <a:rPr lang="en-IE" dirty="0" smtClean="0"/>
              <a:t>2. How to order from HealthPromotion.ie</a:t>
            </a:r>
            <a:endParaRPr lang="en-IE"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5772" t="7716" r="73830" b="37823"/>
          <a:stretch/>
        </p:blipFill>
        <p:spPr>
          <a:xfrm>
            <a:off x="5555130" y="1178872"/>
            <a:ext cx="2227197" cy="19545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8380" y="3277490"/>
            <a:ext cx="4205787" cy="1530484"/>
          </a:xfrm>
          <a:prstGeom prst="rect">
            <a:avLst/>
          </a:prstGeom>
        </p:spPr>
      </p:pic>
    </p:spTree>
    <p:extLst>
      <p:ext uri="{BB962C8B-B14F-4D97-AF65-F5344CB8AC3E}">
        <p14:creationId xmlns:p14="http://schemas.microsoft.com/office/powerpoint/2010/main" val="4201090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lstStyle>
        <a:defPPr algn="l">
          <a:defRPr sz="2400" b="1"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2351</TotalTime>
  <Words>788</Words>
  <Application>Microsoft Office PowerPoint</Application>
  <PresentationFormat>On-screen Show (16:9)</PresentationFormat>
  <Paragraphs>83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Proofreading Academy Student</dc:creator>
  <cp:lastModifiedBy>Muireann Kirby</cp:lastModifiedBy>
  <cp:revision>136</cp:revision>
  <dcterms:created xsi:type="dcterms:W3CDTF">2021-11-10T13:35:28Z</dcterms:created>
  <dcterms:modified xsi:type="dcterms:W3CDTF">2023-08-31T12:57:33Z</dcterms:modified>
</cp:coreProperties>
</file>