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21"/>
  </p:notesMasterIdLst>
  <p:sldIdLst>
    <p:sldId id="408" r:id="rId3"/>
    <p:sldId id="376" r:id="rId4"/>
    <p:sldId id="464" r:id="rId5"/>
    <p:sldId id="485" r:id="rId6"/>
    <p:sldId id="465" r:id="rId7"/>
    <p:sldId id="466" r:id="rId8"/>
    <p:sldId id="467" r:id="rId9"/>
    <p:sldId id="468" r:id="rId10"/>
    <p:sldId id="469" r:id="rId11"/>
    <p:sldId id="470" r:id="rId12"/>
    <p:sldId id="471" r:id="rId13"/>
    <p:sldId id="472" r:id="rId14"/>
    <p:sldId id="478" r:id="rId15"/>
    <p:sldId id="486" r:id="rId16"/>
    <p:sldId id="487" r:id="rId17"/>
    <p:sldId id="488" r:id="rId18"/>
    <p:sldId id="484" r:id="rId19"/>
    <p:sldId id="482" r:id="rId2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E. Burns" initials="HEB" lastIdx="30" clrIdx="0">
    <p:extLst>
      <p:ext uri="{19B8F6BF-5375-455C-9EA6-DF929625EA0E}">
        <p15:presenceInfo xmlns:p15="http://schemas.microsoft.com/office/powerpoint/2012/main" userId="S-1-5-21-3741593784-2899681647-1123851950-1591242" providerId="AD"/>
      </p:ext>
    </p:extLst>
  </p:cmAuthor>
  <p:cmAuthor id="2" name="Una Kennedy1" initials="UK" lastIdx="16" clrIdx="1">
    <p:extLst>
      <p:ext uri="{19B8F6BF-5375-455C-9EA6-DF929625EA0E}">
        <p15:presenceInfo xmlns:p15="http://schemas.microsoft.com/office/powerpoint/2012/main" userId="S-1-5-21-3741593784-2899681647-1123851950-1591155" providerId="AD"/>
      </p:ext>
    </p:extLst>
  </p:cmAuthor>
  <p:cmAuthor id="3" name="Ciara Browne1" initials="CB" lastIdx="8" clrIdx="2">
    <p:extLst>
      <p:ext uri="{19B8F6BF-5375-455C-9EA6-DF929625EA0E}">
        <p15:presenceInfo xmlns:p15="http://schemas.microsoft.com/office/powerpoint/2012/main" userId="S-1-5-21-3741593784-2899681647-1123851950-15367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8B4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86" autoAdjust="0"/>
    <p:restoredTop sz="93455" autoAdjust="0"/>
  </p:normalViewPr>
  <p:slideViewPr>
    <p:cSldViewPr snapToGrid="0">
      <p:cViewPr varScale="1">
        <p:scale>
          <a:sx n="107" d="100"/>
          <a:sy n="107" d="100"/>
        </p:scale>
        <p:origin x="136"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62B55E45-F41C-4A26-A3A8-E59A5D84FB7E}" type="datetimeFigureOut">
              <a:rPr lang="en-IE"/>
              <a:pPr>
                <a:defRPr/>
              </a:pPr>
              <a:t>21/05/2024</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IE"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IE"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0F6EBFE-1948-467A-A21C-7715DDEF8FD6}" type="slidenum">
              <a:rPr lang="en-IE" altLang="en-US"/>
              <a:pPr>
                <a:defRPr/>
              </a:pPr>
              <a:t>‹#›</a:t>
            </a:fld>
            <a:endParaRPr lang="en-IE"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a:defRPr/>
            </a:pPr>
            <a:fld id="{80F6EBFE-1948-467A-A21C-7715DDEF8FD6}" type="slidenum">
              <a:rPr lang="en-IE" altLang="en-US" smtClean="0"/>
              <a:pPr>
                <a:defRPr/>
              </a:pPr>
              <a:t>5</a:t>
            </a:fld>
            <a:endParaRPr lang="en-IE" altLang="en-US"/>
          </a:p>
        </p:txBody>
      </p:sp>
    </p:spTree>
    <p:extLst>
      <p:ext uri="{BB962C8B-B14F-4D97-AF65-F5344CB8AC3E}">
        <p14:creationId xmlns:p14="http://schemas.microsoft.com/office/powerpoint/2010/main" val="1354456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IE"/>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E"/>
          </a:p>
        </p:txBody>
      </p:sp>
      <p:sp>
        <p:nvSpPr>
          <p:cNvPr id="4" name="Date Placeholder 3"/>
          <p:cNvSpPr>
            <a:spLocks noGrp="1"/>
          </p:cNvSpPr>
          <p:nvPr>
            <p:ph type="dt" sz="half" idx="10"/>
          </p:nvPr>
        </p:nvSpPr>
        <p:spPr/>
        <p:txBody>
          <a:bodyPr/>
          <a:lstStyle>
            <a:lvl1pPr>
              <a:defRPr/>
            </a:lvl1pPr>
          </a:lstStyle>
          <a:p>
            <a:pPr>
              <a:defRPr/>
            </a:pPr>
            <a:fld id="{1E0FBCB3-CC38-4FD5-B7AC-593D730F1AFA}" type="datetimeFigureOut">
              <a:rPr lang="en-IE"/>
              <a:pPr>
                <a:defRPr/>
              </a:pPr>
              <a:t>21/05/2024</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2D152439-B37B-439D-B85D-41EA455610EA}" type="slidenum">
              <a:rPr lang="en-IE" altLang="en-US"/>
              <a:pPr>
                <a:defRPr/>
              </a:pPr>
              <a:t>‹#›</a:t>
            </a:fld>
            <a:endParaRPr lang="en-IE" altLang="en-US"/>
          </a:p>
        </p:txBody>
      </p:sp>
    </p:spTree>
    <p:extLst>
      <p:ext uri="{BB962C8B-B14F-4D97-AF65-F5344CB8AC3E}">
        <p14:creationId xmlns:p14="http://schemas.microsoft.com/office/powerpoint/2010/main" val="217575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lvl1pPr>
              <a:defRPr/>
            </a:lvl1pPr>
          </a:lstStyle>
          <a:p>
            <a:pPr>
              <a:defRPr/>
            </a:pPr>
            <a:fld id="{D5C0232E-6B40-4F8C-B674-C5C54516C6BE}" type="datetimeFigureOut">
              <a:rPr lang="en-IE"/>
              <a:pPr>
                <a:defRPr/>
              </a:pPr>
              <a:t>21/05/2024</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CEEF7C1C-E07D-42BB-906A-6C6391B76F1A}" type="slidenum">
              <a:rPr lang="en-IE" altLang="en-US"/>
              <a:pPr>
                <a:defRPr/>
              </a:pPr>
              <a:t>‹#›</a:t>
            </a:fld>
            <a:endParaRPr lang="en-IE" altLang="en-US"/>
          </a:p>
        </p:txBody>
      </p:sp>
    </p:spTree>
    <p:extLst>
      <p:ext uri="{BB962C8B-B14F-4D97-AF65-F5344CB8AC3E}">
        <p14:creationId xmlns:p14="http://schemas.microsoft.com/office/powerpoint/2010/main" val="3712472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lvl1pPr>
              <a:defRPr/>
            </a:lvl1pPr>
          </a:lstStyle>
          <a:p>
            <a:pPr>
              <a:defRPr/>
            </a:pPr>
            <a:fld id="{A8B8DFB4-EB9B-4E51-99EF-9F1806688D91}" type="datetimeFigureOut">
              <a:rPr lang="en-IE"/>
              <a:pPr>
                <a:defRPr/>
              </a:pPr>
              <a:t>21/05/2024</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A41A9A2C-95C3-4598-B033-F16B0865B638}" type="slidenum">
              <a:rPr lang="en-IE" altLang="en-US"/>
              <a:pPr>
                <a:defRPr/>
              </a:pPr>
              <a:t>‹#›</a:t>
            </a:fld>
            <a:endParaRPr lang="en-IE" altLang="en-US"/>
          </a:p>
        </p:txBody>
      </p:sp>
    </p:spTree>
    <p:extLst>
      <p:ext uri="{BB962C8B-B14F-4D97-AF65-F5344CB8AC3E}">
        <p14:creationId xmlns:p14="http://schemas.microsoft.com/office/powerpoint/2010/main" val="437076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5790A114-7202-C04D-B2ED-13180DF9F6CB}"/>
              </a:ext>
            </a:extLst>
          </p:cNvPr>
          <p:cNvSpPr txBox="1">
            <a:spLocks/>
          </p:cNvSpPr>
          <p:nvPr userDrawn="1"/>
        </p:nvSpPr>
        <p:spPr>
          <a:xfrm>
            <a:off x="1632000" y="432001"/>
            <a:ext cx="10515600" cy="750255"/>
          </a:xfrm>
          <a:prstGeom prst="rect">
            <a:avLst/>
          </a:prstGeom>
        </p:spPr>
        <p:txBody>
          <a:bodyPr lIns="0" tIns="0" rIns="0" bIns="0" anchor="t" anchorCtr="0"/>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3200" b="1" dirty="0">
              <a:solidFill>
                <a:schemeClr val="bg1"/>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595EBD74-0306-1243-BD61-BBF9878D1E58}"/>
              </a:ext>
            </a:extLst>
          </p:cNvPr>
          <p:cNvSpPr>
            <a:spLocks noGrp="1"/>
          </p:cNvSpPr>
          <p:nvPr>
            <p:ph type="body" sz="quarter" idx="10"/>
          </p:nvPr>
        </p:nvSpPr>
        <p:spPr>
          <a:xfrm>
            <a:off x="1632000" y="2063999"/>
            <a:ext cx="8158547" cy="3921164"/>
          </a:xfrm>
        </p:spPr>
        <p:txBody>
          <a:bodyPr lIns="0" tIns="0" rIns="0" bIns="0">
            <a:normAutofit/>
          </a:bodyPr>
          <a:lstStyle>
            <a:lvl1pPr>
              <a:lnSpc>
                <a:spcPct val="120000"/>
              </a:lnSpc>
              <a:defRPr sz="1600">
                <a:latin typeface="Arial" panose="020B0604020202020204" pitchFamily="34" charset="0"/>
                <a:cs typeface="Arial" panose="020B0604020202020204" pitchFamily="34" charset="0"/>
              </a:defRPr>
            </a:lvl1pPr>
            <a:lvl2pPr>
              <a:lnSpc>
                <a:spcPct val="120000"/>
              </a:lnSpc>
              <a:defRPr sz="1600">
                <a:latin typeface="Arial" panose="020B0604020202020204" pitchFamily="34" charset="0"/>
                <a:cs typeface="Arial" panose="020B0604020202020204" pitchFamily="34" charset="0"/>
              </a:defRPr>
            </a:lvl2pPr>
            <a:lvl3pPr>
              <a:lnSpc>
                <a:spcPct val="120000"/>
              </a:lnSpc>
              <a:defRPr sz="1600">
                <a:latin typeface="Arial" panose="020B0604020202020204" pitchFamily="34" charset="0"/>
                <a:cs typeface="Arial" panose="020B0604020202020204" pitchFamily="34" charset="0"/>
              </a:defRPr>
            </a:lvl3pPr>
            <a:lvl4pPr>
              <a:lnSpc>
                <a:spcPct val="120000"/>
              </a:lnSpc>
              <a:defRPr sz="1600">
                <a:latin typeface="Arial" panose="020B0604020202020204" pitchFamily="34" charset="0"/>
                <a:cs typeface="Arial" panose="020B0604020202020204" pitchFamily="34" charset="0"/>
              </a:defRPr>
            </a:lvl4pPr>
            <a:lvl5pPr>
              <a:lnSpc>
                <a:spcPct val="120000"/>
              </a:lnSpc>
              <a:defRPr sz="1600">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2">
            <a:extLst>
              <a:ext uri="{FF2B5EF4-FFF2-40B4-BE49-F238E27FC236}">
                <a16:creationId xmlns:a16="http://schemas.microsoft.com/office/drawing/2014/main" id="{22B8EAEF-FD7E-A34D-A34A-ECED6073EE7D}"/>
              </a:ext>
            </a:extLst>
          </p:cNvPr>
          <p:cNvSpPr>
            <a:spLocks noGrp="1"/>
          </p:cNvSpPr>
          <p:nvPr>
            <p:ph type="body" sz="quarter" idx="11"/>
          </p:nvPr>
        </p:nvSpPr>
        <p:spPr>
          <a:xfrm>
            <a:off x="1632000" y="401454"/>
            <a:ext cx="8158547" cy="780801"/>
          </a:xfrm>
        </p:spPr>
        <p:txBody>
          <a:bodyPr lIns="0" tIns="0" rIns="0" bIns="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Tree>
    <p:extLst>
      <p:ext uri="{BB962C8B-B14F-4D97-AF65-F5344CB8AC3E}">
        <p14:creationId xmlns:p14="http://schemas.microsoft.com/office/powerpoint/2010/main" val="19090395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8C718E-795A-3549-A4EB-086641A424E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4001" y="384002"/>
            <a:ext cx="816000" cy="628721"/>
          </a:xfrm>
          <a:prstGeom prst="rect">
            <a:avLst/>
          </a:prstGeom>
        </p:spPr>
      </p:pic>
      <p:sp>
        <p:nvSpPr>
          <p:cNvPr id="2" name="Text Placeholder 1">
            <a:extLst>
              <a:ext uri="{FF2B5EF4-FFF2-40B4-BE49-F238E27FC236}">
                <a16:creationId xmlns:a16="http://schemas.microsoft.com/office/drawing/2014/main" id="{CDF9BBB2-C674-474E-93E6-764D688DF3FE}"/>
              </a:ext>
            </a:extLst>
          </p:cNvPr>
          <p:cNvSpPr>
            <a:spLocks noGrp="1"/>
          </p:cNvSpPr>
          <p:nvPr>
            <p:ph type="body" sz="quarter" idx="10"/>
          </p:nvPr>
        </p:nvSpPr>
        <p:spPr>
          <a:xfrm>
            <a:off x="1440000" y="3168000"/>
            <a:ext cx="5424000" cy="1219200"/>
          </a:xfrm>
        </p:spPr>
        <p:txBody>
          <a:bodyPr lIns="0" tIns="0" rIns="0" bIns="0">
            <a:noAutofit/>
          </a:bodyPr>
          <a:lstStyle>
            <a:lvl1pPr marL="0" indent="0">
              <a:buNone/>
              <a:defRPr sz="4400">
                <a:solidFill>
                  <a:schemeClr val="bg1"/>
                </a:solidFill>
                <a:latin typeface="Arial" panose="020B0604020202020204" pitchFamily="34" charset="0"/>
                <a:cs typeface="Arial" panose="020B0604020202020204" pitchFamily="34" charset="0"/>
              </a:defRPr>
            </a:lvl1pPr>
            <a:lvl2pPr marL="457189" indent="0">
              <a:buNone/>
              <a:defRPr sz="4400">
                <a:latin typeface="Arial" panose="020B0604020202020204" pitchFamily="34" charset="0"/>
                <a:cs typeface="Arial" panose="020B0604020202020204" pitchFamily="34" charset="0"/>
              </a:defRPr>
            </a:lvl2pPr>
            <a:lvl3pPr>
              <a:defRPr sz="4400">
                <a:latin typeface="Arial" panose="020B0604020202020204" pitchFamily="34" charset="0"/>
                <a:cs typeface="Arial" panose="020B0604020202020204" pitchFamily="34" charset="0"/>
              </a:defRPr>
            </a:lvl3pPr>
            <a:lvl4pPr>
              <a:defRPr sz="4400">
                <a:latin typeface="Arial" panose="020B0604020202020204" pitchFamily="34" charset="0"/>
                <a:cs typeface="Arial" panose="020B0604020202020204" pitchFamily="34" charset="0"/>
              </a:defRPr>
            </a:lvl4pPr>
            <a:lvl5pPr>
              <a:defRPr sz="4400">
                <a:latin typeface="Arial" panose="020B0604020202020204" pitchFamily="34" charset="0"/>
                <a:cs typeface="Arial" panose="020B0604020202020204" pitchFamily="34" charset="0"/>
              </a:defRPr>
            </a:lvl5pPr>
          </a:lstStyle>
          <a:p>
            <a:pPr lvl="0"/>
            <a:r>
              <a:rPr lang="en-GB" dirty="0"/>
              <a:t>Click to edit Master text styles</a:t>
            </a:r>
          </a:p>
        </p:txBody>
      </p:sp>
    </p:spTree>
    <p:extLst>
      <p:ext uri="{BB962C8B-B14F-4D97-AF65-F5344CB8AC3E}">
        <p14:creationId xmlns:p14="http://schemas.microsoft.com/office/powerpoint/2010/main" val="207893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5790A114-7202-C04D-B2ED-13180DF9F6CB}"/>
              </a:ext>
            </a:extLst>
          </p:cNvPr>
          <p:cNvSpPr txBox="1">
            <a:spLocks/>
          </p:cNvSpPr>
          <p:nvPr userDrawn="1"/>
        </p:nvSpPr>
        <p:spPr>
          <a:xfrm>
            <a:off x="1632000" y="432001"/>
            <a:ext cx="10515600" cy="750255"/>
          </a:xfrm>
          <a:prstGeom prst="rect">
            <a:avLst/>
          </a:prstGeom>
        </p:spPr>
        <p:txBody>
          <a:bodyPr lIns="0" tIns="0" rIns="0" bIns="0" anchor="t" anchorCtr="0"/>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3200" b="1" dirty="0">
              <a:solidFill>
                <a:schemeClr val="bg1"/>
              </a:solidFill>
              <a:latin typeface="Arial" panose="020B0604020202020204" pitchFamily="34" charset="0"/>
              <a:cs typeface="Arial" panose="020B0604020202020204" pitchFamily="34" charset="0"/>
            </a:endParaRPr>
          </a:p>
        </p:txBody>
      </p:sp>
      <p:sp>
        <p:nvSpPr>
          <p:cNvPr id="4" name="Text Placeholder 2">
            <a:extLst>
              <a:ext uri="{FF2B5EF4-FFF2-40B4-BE49-F238E27FC236}">
                <a16:creationId xmlns:a16="http://schemas.microsoft.com/office/drawing/2014/main" id="{22B8EAEF-FD7E-A34D-A34A-ECED6073EE7D}"/>
              </a:ext>
            </a:extLst>
          </p:cNvPr>
          <p:cNvSpPr>
            <a:spLocks noGrp="1"/>
          </p:cNvSpPr>
          <p:nvPr>
            <p:ph type="body" sz="quarter" idx="11"/>
          </p:nvPr>
        </p:nvSpPr>
        <p:spPr>
          <a:xfrm>
            <a:off x="1632000" y="401454"/>
            <a:ext cx="8158547" cy="780801"/>
          </a:xfrm>
        </p:spPr>
        <p:txBody>
          <a:bodyPr lIns="0" tIns="0" rIns="0" bIns="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5" name="Picture Placeholder 4">
            <a:extLst>
              <a:ext uri="{FF2B5EF4-FFF2-40B4-BE49-F238E27FC236}">
                <a16:creationId xmlns:a16="http://schemas.microsoft.com/office/drawing/2014/main" id="{3CA4C962-CB06-AC4A-BE01-3D0FAC870B09}"/>
              </a:ext>
            </a:extLst>
          </p:cNvPr>
          <p:cNvSpPr>
            <a:spLocks noGrp="1"/>
          </p:cNvSpPr>
          <p:nvPr>
            <p:ph type="pic" sz="quarter" idx="12"/>
          </p:nvPr>
        </p:nvSpPr>
        <p:spPr>
          <a:xfrm>
            <a:off x="0" y="1212802"/>
            <a:ext cx="12147600" cy="5450268"/>
          </a:xfrm>
        </p:spPr>
        <p:txBody>
          <a:bodyPr/>
          <a:lstStyle/>
          <a:p>
            <a:endParaRPr lang="en-US"/>
          </a:p>
        </p:txBody>
      </p:sp>
    </p:spTree>
    <p:extLst>
      <p:ext uri="{BB962C8B-B14F-4D97-AF65-F5344CB8AC3E}">
        <p14:creationId xmlns:p14="http://schemas.microsoft.com/office/powerpoint/2010/main" val="226175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0580A8EF-3394-486C-A750-F46826AE3249}" type="datetimeFigureOut">
              <a:rPr lang="en-IE" smtClean="0"/>
              <a:t>21/05/2024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563DE4CA-B9F6-46B6-A858-FAECF729E71C}" type="slidenum">
              <a:rPr lang="en-IE" smtClean="0"/>
              <a:t>‹#›</a:t>
            </a:fld>
            <a:endParaRPr lang="en-IE"/>
          </a:p>
        </p:txBody>
      </p:sp>
    </p:spTree>
    <p:extLst>
      <p:ext uri="{BB962C8B-B14F-4D97-AF65-F5344CB8AC3E}">
        <p14:creationId xmlns:p14="http://schemas.microsoft.com/office/powerpoint/2010/main" val="2661615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0580A8EF-3394-486C-A750-F46826AE3249}" type="datetimeFigureOut">
              <a:rPr lang="en-IE" smtClean="0"/>
              <a:t>21/05/2024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563DE4CA-B9F6-46B6-A858-FAECF729E71C}" type="slidenum">
              <a:rPr lang="en-IE" smtClean="0"/>
              <a:t>‹#›</a:t>
            </a:fld>
            <a:endParaRPr lang="en-IE"/>
          </a:p>
        </p:txBody>
      </p:sp>
    </p:spTree>
    <p:extLst>
      <p:ext uri="{BB962C8B-B14F-4D97-AF65-F5344CB8AC3E}">
        <p14:creationId xmlns:p14="http://schemas.microsoft.com/office/powerpoint/2010/main" val="4148795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580A8EF-3394-486C-A750-F46826AE3249}" type="datetimeFigureOut">
              <a:rPr lang="en-IE" smtClean="0"/>
              <a:t>21/05/2024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563DE4CA-B9F6-46B6-A858-FAECF729E71C}" type="slidenum">
              <a:rPr lang="en-IE" smtClean="0"/>
              <a:t>‹#›</a:t>
            </a:fld>
            <a:endParaRPr lang="en-IE"/>
          </a:p>
        </p:txBody>
      </p:sp>
    </p:spTree>
    <p:extLst>
      <p:ext uri="{BB962C8B-B14F-4D97-AF65-F5344CB8AC3E}">
        <p14:creationId xmlns:p14="http://schemas.microsoft.com/office/powerpoint/2010/main" val="2142957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0580A8EF-3394-486C-A750-F46826AE3249}" type="datetimeFigureOut">
              <a:rPr lang="en-IE" smtClean="0"/>
              <a:t>21/05/2024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563DE4CA-B9F6-46B6-A858-FAECF729E71C}" type="slidenum">
              <a:rPr lang="en-IE" smtClean="0"/>
              <a:t>‹#›</a:t>
            </a:fld>
            <a:endParaRPr lang="en-IE"/>
          </a:p>
        </p:txBody>
      </p:sp>
    </p:spTree>
    <p:extLst>
      <p:ext uri="{BB962C8B-B14F-4D97-AF65-F5344CB8AC3E}">
        <p14:creationId xmlns:p14="http://schemas.microsoft.com/office/powerpoint/2010/main" val="26680957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0580A8EF-3394-486C-A750-F46826AE3249}" type="datetimeFigureOut">
              <a:rPr lang="en-IE" smtClean="0"/>
              <a:t>21/05/2024</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563DE4CA-B9F6-46B6-A858-FAECF729E71C}" type="slidenum">
              <a:rPr lang="en-IE" smtClean="0"/>
              <a:t>‹#›</a:t>
            </a:fld>
            <a:endParaRPr lang="en-IE"/>
          </a:p>
        </p:txBody>
      </p:sp>
    </p:spTree>
    <p:extLst>
      <p:ext uri="{BB962C8B-B14F-4D97-AF65-F5344CB8AC3E}">
        <p14:creationId xmlns:p14="http://schemas.microsoft.com/office/powerpoint/2010/main" val="4028598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lvl1pPr>
              <a:defRPr/>
            </a:lvl1pPr>
          </a:lstStyle>
          <a:p>
            <a:pPr>
              <a:defRPr/>
            </a:pPr>
            <a:fld id="{20CFD3BE-807B-4C6C-9459-8F0C557823A8}" type="datetimeFigureOut">
              <a:rPr lang="en-IE"/>
              <a:pPr>
                <a:defRPr/>
              </a:pPr>
              <a:t>21/05/2024</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F2342CE3-EC4A-4EEF-A44D-01A2B0E84D7F}" type="slidenum">
              <a:rPr lang="en-IE" altLang="en-US"/>
              <a:pPr>
                <a:defRPr/>
              </a:pPr>
              <a:t>‹#›</a:t>
            </a:fld>
            <a:endParaRPr lang="en-IE" altLang="en-US"/>
          </a:p>
        </p:txBody>
      </p:sp>
    </p:spTree>
    <p:extLst>
      <p:ext uri="{BB962C8B-B14F-4D97-AF65-F5344CB8AC3E}">
        <p14:creationId xmlns:p14="http://schemas.microsoft.com/office/powerpoint/2010/main" val="9515396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0580A8EF-3394-486C-A750-F46826AE3249}" type="datetimeFigureOut">
              <a:rPr lang="en-IE" smtClean="0"/>
              <a:t>21/05/2024</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563DE4CA-B9F6-46B6-A858-FAECF729E71C}" type="slidenum">
              <a:rPr lang="en-IE" smtClean="0"/>
              <a:t>‹#›</a:t>
            </a:fld>
            <a:endParaRPr lang="en-IE"/>
          </a:p>
        </p:txBody>
      </p:sp>
    </p:spTree>
    <p:extLst>
      <p:ext uri="{BB962C8B-B14F-4D97-AF65-F5344CB8AC3E}">
        <p14:creationId xmlns:p14="http://schemas.microsoft.com/office/powerpoint/2010/main" val="2145453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80A8EF-3394-486C-A750-F46826AE3249}" type="datetimeFigureOut">
              <a:rPr lang="en-IE" smtClean="0"/>
              <a:t>21/05/2024</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563DE4CA-B9F6-46B6-A858-FAECF729E71C}" type="slidenum">
              <a:rPr lang="en-IE" smtClean="0"/>
              <a:t>‹#›</a:t>
            </a:fld>
            <a:endParaRPr lang="en-IE"/>
          </a:p>
        </p:txBody>
      </p:sp>
    </p:spTree>
    <p:extLst>
      <p:ext uri="{BB962C8B-B14F-4D97-AF65-F5344CB8AC3E}">
        <p14:creationId xmlns:p14="http://schemas.microsoft.com/office/powerpoint/2010/main" val="32796060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580A8EF-3394-486C-A750-F46826AE3249}" type="datetimeFigureOut">
              <a:rPr lang="en-IE" smtClean="0"/>
              <a:t>21/05/2024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563DE4CA-B9F6-46B6-A858-FAECF729E71C}" type="slidenum">
              <a:rPr lang="en-IE" smtClean="0"/>
              <a:t>‹#›</a:t>
            </a:fld>
            <a:endParaRPr lang="en-IE"/>
          </a:p>
        </p:txBody>
      </p:sp>
    </p:spTree>
    <p:extLst>
      <p:ext uri="{BB962C8B-B14F-4D97-AF65-F5344CB8AC3E}">
        <p14:creationId xmlns:p14="http://schemas.microsoft.com/office/powerpoint/2010/main" val="25024653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580A8EF-3394-486C-A750-F46826AE3249}" type="datetimeFigureOut">
              <a:rPr lang="en-IE" smtClean="0"/>
              <a:t>21/05/2024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563DE4CA-B9F6-46B6-A858-FAECF729E71C}" type="slidenum">
              <a:rPr lang="en-IE" smtClean="0"/>
              <a:t>‹#›</a:t>
            </a:fld>
            <a:endParaRPr lang="en-IE"/>
          </a:p>
        </p:txBody>
      </p:sp>
    </p:spTree>
    <p:extLst>
      <p:ext uri="{BB962C8B-B14F-4D97-AF65-F5344CB8AC3E}">
        <p14:creationId xmlns:p14="http://schemas.microsoft.com/office/powerpoint/2010/main" val="11308037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0580A8EF-3394-486C-A750-F46826AE3249}" type="datetimeFigureOut">
              <a:rPr lang="en-IE" smtClean="0"/>
              <a:t>21/05/2024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563DE4CA-B9F6-46B6-A858-FAECF729E71C}" type="slidenum">
              <a:rPr lang="en-IE" smtClean="0"/>
              <a:t>‹#›</a:t>
            </a:fld>
            <a:endParaRPr lang="en-IE"/>
          </a:p>
        </p:txBody>
      </p:sp>
    </p:spTree>
    <p:extLst>
      <p:ext uri="{BB962C8B-B14F-4D97-AF65-F5344CB8AC3E}">
        <p14:creationId xmlns:p14="http://schemas.microsoft.com/office/powerpoint/2010/main" val="19937500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0580A8EF-3394-486C-A750-F46826AE3249}" type="datetimeFigureOut">
              <a:rPr lang="en-IE" smtClean="0"/>
              <a:t>21/05/2024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563DE4CA-B9F6-46B6-A858-FAECF729E71C}" type="slidenum">
              <a:rPr lang="en-IE" smtClean="0"/>
              <a:t>‹#›</a:t>
            </a:fld>
            <a:endParaRPr lang="en-IE"/>
          </a:p>
        </p:txBody>
      </p:sp>
    </p:spTree>
    <p:extLst>
      <p:ext uri="{BB962C8B-B14F-4D97-AF65-F5344CB8AC3E}">
        <p14:creationId xmlns:p14="http://schemas.microsoft.com/office/powerpoint/2010/main" val="2170818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72099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0A81F90-3942-8D40-ACDA-D61AB99231DC}"/>
              </a:ext>
            </a:extLst>
          </p:cNvPr>
          <p:cNvPicPr>
            <a:picLocks noChangeAspect="1"/>
          </p:cNvPicPr>
          <p:nvPr userDrawn="1"/>
        </p:nvPicPr>
        <p:blipFill>
          <a:blip r:embed="rId3"/>
          <a:stretch>
            <a:fillRect/>
          </a:stretch>
        </p:blipFill>
        <p:spPr>
          <a:xfrm>
            <a:off x="384001" y="384002"/>
            <a:ext cx="816000" cy="628721"/>
          </a:xfrm>
          <a:prstGeom prst="rect">
            <a:avLst/>
          </a:prstGeom>
        </p:spPr>
      </p:pic>
      <p:sp>
        <p:nvSpPr>
          <p:cNvPr id="2" name="Text Placeholder 1">
            <a:extLst>
              <a:ext uri="{FF2B5EF4-FFF2-40B4-BE49-F238E27FC236}">
                <a16:creationId xmlns:a16="http://schemas.microsoft.com/office/drawing/2014/main" id="{15BD59EF-4535-2C4A-850E-58693628D4B4}"/>
              </a:ext>
            </a:extLst>
          </p:cNvPr>
          <p:cNvSpPr>
            <a:spLocks noGrp="1"/>
          </p:cNvSpPr>
          <p:nvPr>
            <p:ph type="body" sz="quarter" idx="10"/>
          </p:nvPr>
        </p:nvSpPr>
        <p:spPr>
          <a:xfrm>
            <a:off x="1440000" y="1440002"/>
            <a:ext cx="4320000" cy="1084799"/>
          </a:xfrm>
        </p:spPr>
        <p:txBody>
          <a:bodyPr lIns="0" tIns="0" rIns="0" bIns="0">
            <a:noAutofit/>
          </a:bodyPr>
          <a:lstStyle>
            <a:lvl1pPr marL="0" indent="0">
              <a:buNone/>
              <a:defRPr sz="3200" b="1">
                <a:solidFill>
                  <a:schemeClr val="bg1"/>
                </a:solidFill>
                <a:latin typeface="Arial" panose="020B0604020202020204" pitchFamily="34" charset="0"/>
                <a:cs typeface="Arial" panose="020B0604020202020204" pitchFamily="34" charset="0"/>
              </a:defRPr>
            </a:lvl1pPr>
            <a:lvl2pPr marL="457189" indent="0">
              <a:buNone/>
              <a:defRPr sz="3200" b="1">
                <a:solidFill>
                  <a:schemeClr val="bg1"/>
                </a:solidFill>
                <a:latin typeface="Arial" panose="020B0604020202020204" pitchFamily="34" charset="0"/>
                <a:cs typeface="Arial" panose="020B0604020202020204" pitchFamily="34" charset="0"/>
              </a:defRPr>
            </a:lvl2pPr>
            <a:lvl3pPr marL="914377" indent="0">
              <a:buNone/>
              <a:defRPr sz="3200" b="1">
                <a:solidFill>
                  <a:schemeClr val="bg1"/>
                </a:solidFill>
                <a:latin typeface="Arial" panose="020B0604020202020204" pitchFamily="34" charset="0"/>
                <a:cs typeface="Arial" panose="020B0604020202020204" pitchFamily="34" charset="0"/>
              </a:defRPr>
            </a:lvl3pPr>
            <a:lvl4pPr marL="1371566" indent="0">
              <a:buNone/>
              <a:defRPr sz="3200" b="1">
                <a:solidFill>
                  <a:schemeClr val="bg1"/>
                </a:solidFill>
                <a:latin typeface="Arial" panose="020B0604020202020204" pitchFamily="34" charset="0"/>
                <a:cs typeface="Arial" panose="020B0604020202020204" pitchFamily="34" charset="0"/>
              </a:defRPr>
            </a:lvl4pPr>
            <a:lvl5pPr marL="1828754" indent="0">
              <a:buNone/>
              <a:defRPr sz="3200" b="1">
                <a:solidFill>
                  <a:schemeClr val="bg1"/>
                </a:solidFill>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4" name="Text Placeholder 1">
            <a:extLst>
              <a:ext uri="{FF2B5EF4-FFF2-40B4-BE49-F238E27FC236}">
                <a16:creationId xmlns:a16="http://schemas.microsoft.com/office/drawing/2014/main" id="{FFDC9D14-6D36-814F-BC47-34F3AC921824}"/>
              </a:ext>
            </a:extLst>
          </p:cNvPr>
          <p:cNvSpPr>
            <a:spLocks noGrp="1"/>
          </p:cNvSpPr>
          <p:nvPr>
            <p:ph type="body" sz="quarter" idx="11"/>
          </p:nvPr>
        </p:nvSpPr>
        <p:spPr>
          <a:xfrm>
            <a:off x="1440000" y="2688000"/>
            <a:ext cx="4320000" cy="2729999"/>
          </a:xfrm>
        </p:spPr>
        <p:txBody>
          <a:bodyPr lIns="0" tIns="0" rIns="0" bIns="0">
            <a:noAutofit/>
          </a:bodyPr>
          <a:lstStyle>
            <a:lvl1pPr marL="0" indent="0">
              <a:lnSpc>
                <a:spcPct val="120000"/>
              </a:lnSpc>
              <a:buNone/>
              <a:defRPr sz="1600" b="0">
                <a:solidFill>
                  <a:schemeClr val="bg1"/>
                </a:solidFill>
                <a:latin typeface="Arial" panose="020B0604020202020204" pitchFamily="34" charset="0"/>
                <a:cs typeface="Arial" panose="020B0604020202020204" pitchFamily="34" charset="0"/>
              </a:defRPr>
            </a:lvl1pPr>
            <a:lvl2pPr marL="457189" indent="0">
              <a:buNone/>
              <a:defRPr sz="3200" b="1">
                <a:solidFill>
                  <a:schemeClr val="bg1"/>
                </a:solidFill>
                <a:latin typeface="Arial" panose="020B0604020202020204" pitchFamily="34" charset="0"/>
                <a:cs typeface="Arial" panose="020B0604020202020204" pitchFamily="34" charset="0"/>
              </a:defRPr>
            </a:lvl2pPr>
            <a:lvl3pPr marL="914377" indent="0">
              <a:buNone/>
              <a:defRPr sz="3200" b="1">
                <a:solidFill>
                  <a:schemeClr val="bg1"/>
                </a:solidFill>
                <a:latin typeface="Arial" panose="020B0604020202020204" pitchFamily="34" charset="0"/>
                <a:cs typeface="Arial" panose="020B0604020202020204" pitchFamily="34" charset="0"/>
              </a:defRPr>
            </a:lvl3pPr>
            <a:lvl4pPr marL="1371566" indent="0">
              <a:buNone/>
              <a:defRPr sz="3200" b="1">
                <a:solidFill>
                  <a:schemeClr val="bg1"/>
                </a:solidFill>
                <a:latin typeface="Arial" panose="020B0604020202020204" pitchFamily="34" charset="0"/>
                <a:cs typeface="Arial" panose="020B0604020202020204" pitchFamily="34" charset="0"/>
              </a:defRPr>
            </a:lvl4pPr>
            <a:lvl5pPr marL="1828754" indent="0">
              <a:buNone/>
              <a:defRPr sz="3200" b="1">
                <a:solidFill>
                  <a:schemeClr val="bg1"/>
                </a:solidFill>
                <a:latin typeface="Arial" panose="020B0604020202020204" pitchFamily="34" charset="0"/>
                <a:cs typeface="Arial" panose="020B0604020202020204" pitchFamily="34" charset="0"/>
              </a:defRPr>
            </a:lvl5pPr>
          </a:lstStyle>
          <a:p>
            <a:pPr lvl="0"/>
            <a:r>
              <a:rPr lang="en-GB" dirty="0"/>
              <a:t>Click to edit Master text styles</a:t>
            </a:r>
          </a:p>
        </p:txBody>
      </p:sp>
    </p:spTree>
    <p:extLst>
      <p:ext uri="{BB962C8B-B14F-4D97-AF65-F5344CB8AC3E}">
        <p14:creationId xmlns:p14="http://schemas.microsoft.com/office/powerpoint/2010/main" val="3062806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08B1BDD-957C-484D-BC90-D260FE5EFBEE}" type="datetimeFigureOut">
              <a:rPr lang="en-IE"/>
              <a:pPr>
                <a:defRPr/>
              </a:pPr>
              <a:t>21/05/2024</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818DDAAE-330E-485B-817C-003902D97792}" type="slidenum">
              <a:rPr lang="en-IE" altLang="en-US"/>
              <a:pPr>
                <a:defRPr/>
              </a:pPr>
              <a:t>‹#›</a:t>
            </a:fld>
            <a:endParaRPr lang="en-IE" altLang="en-US"/>
          </a:p>
        </p:txBody>
      </p:sp>
    </p:spTree>
    <p:extLst>
      <p:ext uri="{BB962C8B-B14F-4D97-AF65-F5344CB8AC3E}">
        <p14:creationId xmlns:p14="http://schemas.microsoft.com/office/powerpoint/2010/main" val="3899690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3"/>
          <p:cNvSpPr>
            <a:spLocks noGrp="1"/>
          </p:cNvSpPr>
          <p:nvPr>
            <p:ph type="dt" sz="half" idx="10"/>
          </p:nvPr>
        </p:nvSpPr>
        <p:spPr/>
        <p:txBody>
          <a:bodyPr/>
          <a:lstStyle>
            <a:lvl1pPr>
              <a:defRPr/>
            </a:lvl1pPr>
          </a:lstStyle>
          <a:p>
            <a:pPr>
              <a:defRPr/>
            </a:pPr>
            <a:fld id="{347A9749-B215-4AE5-A670-4DF6DAE0EB0E}" type="datetimeFigureOut">
              <a:rPr lang="en-IE"/>
              <a:pPr>
                <a:defRPr/>
              </a:pPr>
              <a:t>21/05/2024</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90094000-43FA-4AB6-B25D-04492E68725A}" type="slidenum">
              <a:rPr lang="en-IE" altLang="en-US"/>
              <a:pPr>
                <a:defRPr/>
              </a:pPr>
              <a:t>‹#›</a:t>
            </a:fld>
            <a:endParaRPr lang="en-IE" altLang="en-US"/>
          </a:p>
        </p:txBody>
      </p:sp>
    </p:spTree>
    <p:extLst>
      <p:ext uri="{BB962C8B-B14F-4D97-AF65-F5344CB8AC3E}">
        <p14:creationId xmlns:p14="http://schemas.microsoft.com/office/powerpoint/2010/main" val="3523122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3"/>
          <p:cNvSpPr>
            <a:spLocks noGrp="1"/>
          </p:cNvSpPr>
          <p:nvPr>
            <p:ph type="dt" sz="half" idx="10"/>
          </p:nvPr>
        </p:nvSpPr>
        <p:spPr/>
        <p:txBody>
          <a:bodyPr/>
          <a:lstStyle>
            <a:lvl1pPr>
              <a:defRPr/>
            </a:lvl1pPr>
          </a:lstStyle>
          <a:p>
            <a:pPr>
              <a:defRPr/>
            </a:pPr>
            <a:fld id="{9FB8F345-0557-49CA-9C5E-2B8B581ED3DE}" type="datetimeFigureOut">
              <a:rPr lang="en-IE"/>
              <a:pPr>
                <a:defRPr/>
              </a:pPr>
              <a:t>21/05/2024</a:t>
            </a:fld>
            <a:endParaRPr lang="en-IE"/>
          </a:p>
        </p:txBody>
      </p:sp>
      <p:sp>
        <p:nvSpPr>
          <p:cNvPr id="8" name="Footer Placeholder 4"/>
          <p:cNvSpPr>
            <a:spLocks noGrp="1"/>
          </p:cNvSpPr>
          <p:nvPr>
            <p:ph type="ftr" sz="quarter" idx="11"/>
          </p:nvPr>
        </p:nvSpPr>
        <p:spPr/>
        <p:txBody>
          <a:bodyPr/>
          <a:lstStyle>
            <a:lvl1pPr>
              <a:defRPr/>
            </a:lvl1pPr>
          </a:lstStyle>
          <a:p>
            <a:pPr>
              <a:defRPr/>
            </a:pPr>
            <a:endParaRPr lang="en-IE"/>
          </a:p>
        </p:txBody>
      </p:sp>
      <p:sp>
        <p:nvSpPr>
          <p:cNvPr id="9" name="Slide Number Placeholder 5"/>
          <p:cNvSpPr>
            <a:spLocks noGrp="1"/>
          </p:cNvSpPr>
          <p:nvPr>
            <p:ph type="sldNum" sz="quarter" idx="12"/>
          </p:nvPr>
        </p:nvSpPr>
        <p:spPr/>
        <p:txBody>
          <a:bodyPr/>
          <a:lstStyle>
            <a:lvl1pPr>
              <a:defRPr/>
            </a:lvl1pPr>
          </a:lstStyle>
          <a:p>
            <a:pPr>
              <a:defRPr/>
            </a:pPr>
            <a:fld id="{4B1BBB1F-F0AA-4978-804D-DE53FC4B6573}" type="slidenum">
              <a:rPr lang="en-IE" altLang="en-US"/>
              <a:pPr>
                <a:defRPr/>
              </a:pPr>
              <a:t>‹#›</a:t>
            </a:fld>
            <a:endParaRPr lang="en-IE" altLang="en-US"/>
          </a:p>
        </p:txBody>
      </p:sp>
    </p:spTree>
    <p:extLst>
      <p:ext uri="{BB962C8B-B14F-4D97-AF65-F5344CB8AC3E}">
        <p14:creationId xmlns:p14="http://schemas.microsoft.com/office/powerpoint/2010/main" val="402704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3"/>
          <p:cNvSpPr>
            <a:spLocks noGrp="1"/>
          </p:cNvSpPr>
          <p:nvPr>
            <p:ph type="dt" sz="half" idx="10"/>
          </p:nvPr>
        </p:nvSpPr>
        <p:spPr/>
        <p:txBody>
          <a:bodyPr/>
          <a:lstStyle>
            <a:lvl1pPr>
              <a:defRPr/>
            </a:lvl1pPr>
          </a:lstStyle>
          <a:p>
            <a:pPr>
              <a:defRPr/>
            </a:pPr>
            <a:fld id="{31C0BF96-F611-4F12-BE6F-341ADC4FF559}" type="datetimeFigureOut">
              <a:rPr lang="en-IE"/>
              <a:pPr>
                <a:defRPr/>
              </a:pPr>
              <a:t>21/05/2024</a:t>
            </a:fld>
            <a:endParaRPr lang="en-IE"/>
          </a:p>
        </p:txBody>
      </p:sp>
      <p:sp>
        <p:nvSpPr>
          <p:cNvPr id="4" name="Footer Placeholder 4"/>
          <p:cNvSpPr>
            <a:spLocks noGrp="1"/>
          </p:cNvSpPr>
          <p:nvPr>
            <p:ph type="ftr" sz="quarter" idx="11"/>
          </p:nvPr>
        </p:nvSpPr>
        <p:spPr/>
        <p:txBody>
          <a:bodyPr/>
          <a:lstStyle>
            <a:lvl1pPr>
              <a:defRPr/>
            </a:lvl1pPr>
          </a:lstStyle>
          <a:p>
            <a:pPr>
              <a:defRPr/>
            </a:pPr>
            <a:endParaRPr lang="en-IE"/>
          </a:p>
        </p:txBody>
      </p:sp>
      <p:sp>
        <p:nvSpPr>
          <p:cNvPr id="5" name="Slide Number Placeholder 5"/>
          <p:cNvSpPr>
            <a:spLocks noGrp="1"/>
          </p:cNvSpPr>
          <p:nvPr>
            <p:ph type="sldNum" sz="quarter" idx="12"/>
          </p:nvPr>
        </p:nvSpPr>
        <p:spPr/>
        <p:txBody>
          <a:bodyPr/>
          <a:lstStyle>
            <a:lvl1pPr>
              <a:defRPr/>
            </a:lvl1pPr>
          </a:lstStyle>
          <a:p>
            <a:pPr>
              <a:defRPr/>
            </a:pPr>
            <a:fld id="{252B3475-7024-4F20-A4CE-44AA0A446366}" type="slidenum">
              <a:rPr lang="en-IE" altLang="en-US"/>
              <a:pPr>
                <a:defRPr/>
              </a:pPr>
              <a:t>‹#›</a:t>
            </a:fld>
            <a:endParaRPr lang="en-IE" altLang="en-US"/>
          </a:p>
        </p:txBody>
      </p:sp>
    </p:spTree>
    <p:extLst>
      <p:ext uri="{BB962C8B-B14F-4D97-AF65-F5344CB8AC3E}">
        <p14:creationId xmlns:p14="http://schemas.microsoft.com/office/powerpoint/2010/main" val="1229038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E7BDBC4-99F5-443E-926B-D2A2BAB05B96}" type="datetimeFigureOut">
              <a:rPr lang="en-IE"/>
              <a:pPr>
                <a:defRPr/>
              </a:pPr>
              <a:t>21/05/2024</a:t>
            </a:fld>
            <a:endParaRPr lang="en-IE"/>
          </a:p>
        </p:txBody>
      </p:sp>
      <p:sp>
        <p:nvSpPr>
          <p:cNvPr id="3" name="Footer Placeholder 4"/>
          <p:cNvSpPr>
            <a:spLocks noGrp="1"/>
          </p:cNvSpPr>
          <p:nvPr>
            <p:ph type="ftr" sz="quarter" idx="11"/>
          </p:nvPr>
        </p:nvSpPr>
        <p:spPr/>
        <p:txBody>
          <a:bodyPr/>
          <a:lstStyle>
            <a:lvl1pPr>
              <a:defRPr/>
            </a:lvl1pPr>
          </a:lstStyle>
          <a:p>
            <a:pPr>
              <a:defRPr/>
            </a:pPr>
            <a:endParaRPr lang="en-IE"/>
          </a:p>
        </p:txBody>
      </p:sp>
      <p:sp>
        <p:nvSpPr>
          <p:cNvPr id="4" name="Slide Number Placeholder 5"/>
          <p:cNvSpPr>
            <a:spLocks noGrp="1"/>
          </p:cNvSpPr>
          <p:nvPr>
            <p:ph type="sldNum" sz="quarter" idx="12"/>
          </p:nvPr>
        </p:nvSpPr>
        <p:spPr/>
        <p:txBody>
          <a:bodyPr/>
          <a:lstStyle>
            <a:lvl1pPr>
              <a:defRPr/>
            </a:lvl1pPr>
          </a:lstStyle>
          <a:p>
            <a:pPr>
              <a:defRPr/>
            </a:pPr>
            <a:fld id="{7ECCB33D-BEB2-4F43-8E8B-B90299E97B1A}" type="slidenum">
              <a:rPr lang="en-IE" altLang="en-US"/>
              <a:pPr>
                <a:defRPr/>
              </a:pPr>
              <a:t>‹#›</a:t>
            </a:fld>
            <a:endParaRPr lang="en-IE" altLang="en-US"/>
          </a:p>
        </p:txBody>
      </p:sp>
    </p:spTree>
    <p:extLst>
      <p:ext uri="{BB962C8B-B14F-4D97-AF65-F5344CB8AC3E}">
        <p14:creationId xmlns:p14="http://schemas.microsoft.com/office/powerpoint/2010/main" val="152961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7DD98AD-94EC-4E40-AB38-4A3D80D5A0EC}" type="datetimeFigureOut">
              <a:rPr lang="en-IE"/>
              <a:pPr>
                <a:defRPr/>
              </a:pPr>
              <a:t>21/05/2024</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AEADC161-B284-48FD-B9D7-7E2E1A5D8874}" type="slidenum">
              <a:rPr lang="en-IE" altLang="en-US"/>
              <a:pPr>
                <a:defRPr/>
              </a:pPr>
              <a:t>‹#›</a:t>
            </a:fld>
            <a:endParaRPr lang="en-IE" altLang="en-US"/>
          </a:p>
        </p:txBody>
      </p:sp>
    </p:spTree>
    <p:extLst>
      <p:ext uri="{BB962C8B-B14F-4D97-AF65-F5344CB8AC3E}">
        <p14:creationId xmlns:p14="http://schemas.microsoft.com/office/powerpoint/2010/main" val="492607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08BB458-D34C-49B8-A58B-1B0E1721D580}" type="datetimeFigureOut">
              <a:rPr lang="en-IE"/>
              <a:pPr>
                <a:defRPr/>
              </a:pPr>
              <a:t>21/05/2024</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B7CF839D-36A3-469B-9ADB-E50C648B1EB6}" type="slidenum">
              <a:rPr lang="en-IE" altLang="en-US"/>
              <a:pPr>
                <a:defRPr/>
              </a:pPr>
              <a:t>‹#›</a:t>
            </a:fld>
            <a:endParaRPr lang="en-IE" altLang="en-US"/>
          </a:p>
        </p:txBody>
      </p:sp>
    </p:spTree>
    <p:extLst>
      <p:ext uri="{BB962C8B-B14F-4D97-AF65-F5344CB8AC3E}">
        <p14:creationId xmlns:p14="http://schemas.microsoft.com/office/powerpoint/2010/main" val="1510161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IE" altLang="en-US" smtClean="0"/>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IE" altLang="en-US" smtClean="0"/>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685FE704-5C3B-4A6D-A554-893D160B57DF}" type="datetimeFigureOut">
              <a:rPr lang="en-IE"/>
              <a:pPr>
                <a:defRPr/>
              </a:pPr>
              <a:t>21/05/2024</a:t>
            </a:fld>
            <a:endParaRPr lang="en-IE"/>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IE"/>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2B3CD430-C90B-49AF-94C0-E0684FFB1067}" type="slidenum">
              <a:rPr lang="en-IE" altLang="en-US"/>
              <a:pPr>
                <a:defRPr/>
              </a:pPr>
              <a:t>‹#›</a:t>
            </a:fld>
            <a:endParaRPr lang="en-IE"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 id="2147483690" r:id="rId13"/>
    <p:sldLayoutId id="2147483691"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0A8EF-3394-486C-A750-F46826AE3249}" type="datetimeFigureOut">
              <a:rPr lang="en-IE" smtClean="0"/>
              <a:t>21/05/2024</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3DE4CA-B9F6-46B6-A858-FAECF729E71C}" type="slidenum">
              <a:rPr lang="en-IE" smtClean="0"/>
              <a:t>‹#›</a:t>
            </a:fld>
            <a:endParaRPr lang="en-IE"/>
          </a:p>
        </p:txBody>
      </p:sp>
    </p:spTree>
    <p:extLst>
      <p:ext uri="{BB962C8B-B14F-4D97-AF65-F5344CB8AC3E}">
        <p14:creationId xmlns:p14="http://schemas.microsoft.com/office/powerpoint/2010/main" val="248012927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hyperlink" Target="https://www.healthpromotion.ie/" TargetMode="External"/><Relationship Id="rId7" Type="http://schemas.openxmlformats.org/officeDocument/2006/relationships/image" Target="../media/image9.jpeg"/><Relationship Id="rId2" Type="http://schemas.openxmlformats.org/officeDocument/2006/relationships/hyperlink" Target="http://www.healthpromotion.ie/" TargetMode="Externa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healthpromotion.ie/auth/sign-up" TargetMode="Externa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hyperlink" Target="https://www.instagram.com/irishhealthservice" TargetMode="External"/><Relationship Id="rId2" Type="http://schemas.openxmlformats.org/officeDocument/2006/relationships/hyperlink" Target="https://www.facebook.com/HSElive/" TargetMode="External"/><Relationship Id="rId1" Type="http://schemas.openxmlformats.org/officeDocument/2006/relationships/slideLayout" Target="../slideLayouts/slideLayout14.xml"/><Relationship Id="rId4" Type="http://schemas.openxmlformats.org/officeDocument/2006/relationships/hyperlink" Target="https://www.tiktok.com/@hseliv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8.jpeg"/><Relationship Id="rId2" Type="http://schemas.openxmlformats.org/officeDocument/2006/relationships/hyperlink" Target="https://www.hse.ie/eng/services/list/5/cancer/prevention/nccp-5-ss.jpg" TargetMode="External"/><Relationship Id="rId1" Type="http://schemas.openxmlformats.org/officeDocument/2006/relationships/slideLayout" Target="../slideLayouts/slideLayout14.xml"/><Relationship Id="rId6" Type="http://schemas.openxmlformats.org/officeDocument/2006/relationships/hyperlink" Target="https://www.hse.ie/eng/services/list/5/cancer/prevention/skin-cancer-rates-rising.jpg" TargetMode="External"/><Relationship Id="rId5" Type="http://schemas.openxmlformats.org/officeDocument/2006/relationships/image" Target="../media/image17.png"/><Relationship Id="rId4" Type="http://schemas.openxmlformats.org/officeDocument/2006/relationships/hyperlink" Target="https://www.hse.ie/eng/services/list/5/cancer/prevention/be-sunsmart-even-when-cloudy.pn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hse.ie/eng/services/list/5/cancer/prevention/protect-your-familys-skin-at-home-and-abroad.png" TargetMode="External"/><Relationship Id="rId2" Type="http://schemas.openxmlformats.org/officeDocument/2006/relationships/image" Target="../media/image19.png"/><Relationship Id="rId1" Type="http://schemas.openxmlformats.org/officeDocument/2006/relationships/slideLayout" Target="../slideLayouts/slideLayout14.xml"/><Relationship Id="rId6" Type="http://schemas.openxmlformats.org/officeDocument/2006/relationships/image" Target="../media/image21.jpeg"/><Relationship Id="rId5" Type="http://schemas.openxmlformats.org/officeDocument/2006/relationships/hyperlink" Target="https://www.hse.ie/eng/services/list/5/cancer/prevention/hse-sunsmart-youth-12-a-2-.jpg" TargetMode="Externa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4.jpeg"/><Relationship Id="rId2" Type="http://schemas.openxmlformats.org/officeDocument/2006/relationships/hyperlink" Target="https://www.hse.ie/eng/services/list/5/cancer/prevention/hse-sunsmart-outdoor-worker-clothing-.jpg" TargetMode="External"/><Relationship Id="rId1" Type="http://schemas.openxmlformats.org/officeDocument/2006/relationships/slideLayout" Target="../slideLayouts/slideLayout14.xml"/><Relationship Id="rId6" Type="http://schemas.openxmlformats.org/officeDocument/2006/relationships/hyperlink" Target="https://www.hse.ie/eng/services/list/5/cancer/prevention/hse-sunsmart-clothing-outoors-.jpg" TargetMode="External"/><Relationship Id="rId5" Type="http://schemas.openxmlformats.org/officeDocument/2006/relationships/image" Target="../media/image23.png"/><Relationship Id="rId4" Type="http://schemas.openxmlformats.org/officeDocument/2006/relationships/hyperlink" Target="https://www.hse.ie/eng/services/list/5/cancer/prevention/no-sunscreen-can-provide-100-protection.p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7.jpeg"/><Relationship Id="rId2" Type="http://schemas.openxmlformats.org/officeDocument/2006/relationships/hyperlink" Target="https://www.hse.ie/eng/services/list/5/cancer/prevention/sunbeds-can-increase-the-risk-of-skin-cancer.jpg" TargetMode="External"/><Relationship Id="rId1" Type="http://schemas.openxmlformats.org/officeDocument/2006/relationships/slideLayout" Target="../slideLayouts/slideLayout14.xml"/><Relationship Id="rId6" Type="http://schemas.openxmlformats.org/officeDocument/2006/relationships/hyperlink" Target="https://www.hse.ie/eng/services/list/5/cancer/prevention/hse-sunsmart-sunbeds-05a-1-.jpg" TargetMode="External"/><Relationship Id="rId5" Type="http://schemas.openxmlformats.org/officeDocument/2006/relationships/image" Target="../media/image26.jpeg"/><Relationship Id="rId4" Type="http://schemas.openxmlformats.org/officeDocument/2006/relationships/hyperlink" Target="https://www.hse.ie/eng/services/list/5/cancer/prevention/sunbeds-dangerous.jpg"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youtube.com/watch?v=RrqcdCNmodw" TargetMode="External"/><Relationship Id="rId3" Type="http://schemas.openxmlformats.org/officeDocument/2006/relationships/hyperlink" Target="https://www.youtube.com/watch?v=xu5STU-azCI" TargetMode="External"/><Relationship Id="rId7" Type="http://schemas.openxmlformats.org/officeDocument/2006/relationships/hyperlink" Target="https://www.youtube.com/watch?v=YIaGxhEqhVI" TargetMode="External"/><Relationship Id="rId2" Type="http://schemas.openxmlformats.org/officeDocument/2006/relationships/hyperlink" Target="https://www.youtube.com/watch?v=aqLweblQc2c" TargetMode="External"/><Relationship Id="rId1" Type="http://schemas.openxmlformats.org/officeDocument/2006/relationships/slideLayout" Target="../slideLayouts/slideLayout14.xml"/><Relationship Id="rId6" Type="http://schemas.openxmlformats.org/officeDocument/2006/relationships/hyperlink" Target="https://www.youtube.com/watch?v=0G0h7TLc9bQ" TargetMode="External"/><Relationship Id="rId5" Type="http://schemas.openxmlformats.org/officeDocument/2006/relationships/hyperlink" Target="https://www.youtube.com/watch?v=m1PbZFE4c_0" TargetMode="External"/><Relationship Id="rId4" Type="http://schemas.openxmlformats.org/officeDocument/2006/relationships/hyperlink" Target="https://www.youtube.com/watch?v=nc4aYfmYyE4" TargetMode="External"/><Relationship Id="rId9" Type="http://schemas.openxmlformats.org/officeDocument/2006/relationships/hyperlink" Target="https://www.youtube.com/watch?v=zd7ENu_lSR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hyperlink" Target="https://soundcloud.com/hseireland/hse-and-healthy-ireland-sunsmart-radio-ad-2023-irish" TargetMode="External"/><Relationship Id="rId2" Type="http://schemas.openxmlformats.org/officeDocument/2006/relationships/hyperlink" Target="https://soundcloud.com/hseireland/hse-and-healthy-ireland" TargetMode="Externa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www.healthpromotion.ie/" TargetMode="External"/><Relationship Id="rId2" Type="http://schemas.openxmlformats.org/officeDocument/2006/relationships/hyperlink" Target="mailto:prevention@cancercontrol.ie" TargetMode="External"/><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2"/>
          <a:stretch>
            <a:fillRect/>
          </a:stretch>
        </p:blipFill>
        <p:spPr>
          <a:xfrm>
            <a:off x="4599080" y="5384288"/>
            <a:ext cx="3789161" cy="1016512"/>
          </a:xfrm>
          <a:prstGeom prst="rect">
            <a:avLst/>
          </a:prstGeom>
        </p:spPr>
      </p:pic>
      <p:sp>
        <p:nvSpPr>
          <p:cNvPr id="5" name="Text Placeholder 8">
            <a:extLst>
              <a:ext uri="{FF2B5EF4-FFF2-40B4-BE49-F238E27FC236}">
                <a16:creationId xmlns:a16="http://schemas.microsoft.com/office/drawing/2014/main" id="{8477B3B0-DF6B-1C48-BFE4-FC8E783CC637}"/>
              </a:ext>
            </a:extLst>
          </p:cNvPr>
          <p:cNvSpPr txBox="1">
            <a:spLocks/>
          </p:cNvSpPr>
          <p:nvPr/>
        </p:nvSpPr>
        <p:spPr>
          <a:xfrm>
            <a:off x="1473228" y="2498261"/>
            <a:ext cx="7397693" cy="1733136"/>
          </a:xfrm>
          <a:prstGeom prst="rect">
            <a:avLst/>
          </a:prstGeom>
        </p:spPr>
        <p:txBody>
          <a:bodyPr lIns="0" tIns="0" rIns="0" bIns="0"/>
          <a:lstStyle>
            <a:lvl1pPr marL="0" indent="0" algn="l" defTabSz="685800" rtl="0" eaLnBrk="1" latinLnBrk="0" hangingPunct="1">
              <a:lnSpc>
                <a:spcPct val="90000"/>
              </a:lnSpc>
              <a:spcBef>
                <a:spcPts val="750"/>
              </a:spcBef>
              <a:buFont typeface="Arial" panose="020B0604020202020204" pitchFamily="34" charset="0"/>
              <a:buNone/>
              <a:defRPr sz="4600" kern="1200">
                <a:solidFill>
                  <a:schemeClr val="bg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IE" sz="4000" dirty="0" smtClean="0"/>
              <a:t>SunSmart Campaign</a:t>
            </a:r>
          </a:p>
          <a:p>
            <a:endParaRPr lang="en-IE" sz="4000" dirty="0"/>
          </a:p>
          <a:p>
            <a:r>
              <a:rPr lang="en-IE" sz="3200" dirty="0" smtClean="0"/>
              <a:t>Partner Pack</a:t>
            </a:r>
          </a:p>
          <a:p>
            <a:r>
              <a:rPr lang="en-IE" sz="3200" dirty="0" smtClean="0"/>
              <a:t>April to September 2024</a:t>
            </a:r>
            <a:endParaRPr lang="en-GB" sz="32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0126" y="5173216"/>
            <a:ext cx="3240024" cy="1438656"/>
          </a:xfrm>
          <a:prstGeom prst="rect">
            <a:avLst/>
          </a:prstGeom>
        </p:spPr>
      </p:pic>
    </p:spTree>
    <p:extLst>
      <p:ext uri="{BB962C8B-B14F-4D97-AF65-F5344CB8AC3E}">
        <p14:creationId xmlns:p14="http://schemas.microsoft.com/office/powerpoint/2010/main" val="23393737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509689-D3E1-1A4A-93FE-1FA06CB6B38A}"/>
              </a:ext>
            </a:extLst>
          </p:cNvPr>
          <p:cNvSpPr>
            <a:spLocks noGrp="1"/>
          </p:cNvSpPr>
          <p:nvPr>
            <p:ph type="body" sz="quarter" idx="11"/>
          </p:nvPr>
        </p:nvSpPr>
        <p:spPr/>
        <p:txBody>
          <a:bodyPr>
            <a:normAutofit/>
          </a:bodyPr>
          <a:lstStyle/>
          <a:p>
            <a:r>
              <a:rPr lang="en-US" dirty="0"/>
              <a:t>1</a:t>
            </a:r>
            <a:r>
              <a:rPr lang="en-US" dirty="0" smtClean="0"/>
              <a:t>. Download and print posters </a:t>
            </a:r>
            <a:endParaRPr lang="en-US" dirty="0"/>
          </a:p>
        </p:txBody>
      </p:sp>
      <p:sp>
        <p:nvSpPr>
          <p:cNvPr id="81" name="TextBox 80">
            <a:extLst>
              <a:ext uri="{FF2B5EF4-FFF2-40B4-BE49-F238E27FC236}">
                <a16:creationId xmlns:a16="http://schemas.microsoft.com/office/drawing/2014/main" id="{D81F41D9-7ADE-ED45-9FF3-33133E1D97C8}"/>
              </a:ext>
            </a:extLst>
          </p:cNvPr>
          <p:cNvSpPr txBox="1"/>
          <p:nvPr/>
        </p:nvSpPr>
        <p:spPr>
          <a:xfrm>
            <a:off x="5053366" y="3867050"/>
            <a:ext cx="2069804" cy="492443"/>
          </a:xfrm>
          <a:prstGeom prst="rect">
            <a:avLst/>
          </a:prstGeom>
        </p:spPr>
        <p:txBody>
          <a:bodyPr wrap="square" lIns="0" tIns="0" rIns="0" bIns="0" rtlCol="0" anchor="t" anchorCtr="0">
            <a:spAutoFit/>
          </a:bodyPr>
          <a:lstStyle/>
          <a:p>
            <a:pPr algn="ctr"/>
            <a:r>
              <a:rPr lang="en-US" sz="3200" b="1" dirty="0">
                <a:solidFill>
                  <a:schemeClr val="bg1"/>
                </a:solidFill>
              </a:rPr>
              <a:t>12345</a:t>
            </a:r>
          </a:p>
        </p:txBody>
      </p:sp>
      <p:sp>
        <p:nvSpPr>
          <p:cNvPr id="4" name="Rectangle 3"/>
          <p:cNvSpPr/>
          <p:nvPr/>
        </p:nvSpPr>
        <p:spPr>
          <a:xfrm>
            <a:off x="400897" y="1602444"/>
            <a:ext cx="6202956" cy="2965555"/>
          </a:xfrm>
          <a:prstGeom prst="rect">
            <a:avLst/>
          </a:prstGeom>
        </p:spPr>
        <p:txBody>
          <a:bodyPr wrap="square">
            <a:spAutoFit/>
          </a:bodyPr>
          <a:lstStyle/>
          <a:p>
            <a:r>
              <a:rPr lang="en-IE" sz="1867" dirty="0" err="1" smtClean="0"/>
              <a:t>SunSmart</a:t>
            </a:r>
            <a:r>
              <a:rPr lang="en-IE" sz="1867" dirty="0" smtClean="0"/>
              <a:t> posters and leaflets are </a:t>
            </a:r>
            <a:r>
              <a:rPr lang="en-IE" sz="1867" dirty="0"/>
              <a:t>available to </a:t>
            </a:r>
            <a:r>
              <a:rPr lang="en-IE" sz="1867" dirty="0" smtClean="0"/>
              <a:t>download and order hard copies </a:t>
            </a:r>
            <a:r>
              <a:rPr lang="en-IE" sz="1867" dirty="0"/>
              <a:t>on </a:t>
            </a:r>
            <a:r>
              <a:rPr lang="en-IE" sz="1867" dirty="0" smtClean="0">
                <a:hlinkClick r:id="rId2"/>
              </a:rPr>
              <a:t>www.HealthPromotion.ie</a:t>
            </a:r>
            <a:r>
              <a:rPr lang="en-IE" sz="1867" dirty="0" smtClean="0"/>
              <a:t> </a:t>
            </a:r>
            <a:endParaRPr lang="en-IE" sz="1867" dirty="0"/>
          </a:p>
          <a:p>
            <a:endParaRPr lang="en-IE" sz="1867" dirty="0"/>
          </a:p>
          <a:p>
            <a:r>
              <a:rPr lang="en-IE" sz="1867" dirty="0"/>
              <a:t>Posters are </a:t>
            </a:r>
            <a:r>
              <a:rPr lang="en-IE" sz="1867" dirty="0" smtClean="0"/>
              <a:t>available in </a:t>
            </a:r>
            <a:r>
              <a:rPr lang="en-IE" sz="1867" dirty="0"/>
              <a:t>A3 </a:t>
            </a:r>
            <a:r>
              <a:rPr lang="en-IE" sz="1867" dirty="0" smtClean="0"/>
              <a:t>size</a:t>
            </a:r>
            <a:r>
              <a:rPr lang="en-IE" sz="1867" dirty="0"/>
              <a:t>.</a:t>
            </a:r>
          </a:p>
          <a:p>
            <a:endParaRPr lang="en-IE" sz="1867" dirty="0"/>
          </a:p>
          <a:p>
            <a:r>
              <a:rPr lang="en-IE" sz="1867" dirty="0"/>
              <a:t>Search by topic </a:t>
            </a:r>
            <a:r>
              <a:rPr lang="en-IE" sz="1867" dirty="0" smtClean="0"/>
              <a:t>[Cancer] to </a:t>
            </a:r>
            <a:r>
              <a:rPr lang="en-IE" sz="1867" dirty="0"/>
              <a:t>find these posters. </a:t>
            </a:r>
          </a:p>
          <a:p>
            <a:endParaRPr lang="en-IE" sz="1867" dirty="0"/>
          </a:p>
          <a:p>
            <a:r>
              <a:rPr lang="en-IE" sz="1867" dirty="0"/>
              <a:t>Further instructions on how to access </a:t>
            </a:r>
            <a:r>
              <a:rPr lang="en-IE" sz="1867" dirty="0">
                <a:hlinkClick r:id="rId3"/>
              </a:rPr>
              <a:t>HealthPromotion.ie</a:t>
            </a:r>
            <a:r>
              <a:rPr lang="en-IE" sz="1867" dirty="0"/>
              <a:t> resources in the next slide.</a:t>
            </a:r>
          </a:p>
          <a:p>
            <a:endParaRPr lang="en-IE" sz="1867"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6311" y="1554633"/>
            <a:ext cx="2578100" cy="3653790"/>
          </a:xfrm>
          <a:prstGeom prst="rect">
            <a:avLst/>
          </a:prstGeom>
        </p:spPr>
      </p:pic>
      <p:pic>
        <p:nvPicPr>
          <p:cNvPr id="6" name="Picture 5"/>
          <p:cNvPicPr>
            <a:picLocks noChangeAspect="1"/>
          </p:cNvPicPr>
          <p:nvPr/>
        </p:nvPicPr>
        <p:blipFill>
          <a:blip r:embed="rId5"/>
          <a:stretch>
            <a:fillRect/>
          </a:stretch>
        </p:blipFill>
        <p:spPr>
          <a:xfrm>
            <a:off x="9426869" y="1545648"/>
            <a:ext cx="2600459" cy="3671759"/>
          </a:xfrm>
          <a:prstGeom prst="rect">
            <a:avLst/>
          </a:prstGeom>
        </p:spPr>
      </p:pic>
      <p:pic>
        <p:nvPicPr>
          <p:cNvPr id="7" name="Picture 6"/>
          <p:cNvPicPr>
            <a:picLocks noChangeAspect="1"/>
          </p:cNvPicPr>
          <p:nvPr/>
        </p:nvPicPr>
        <p:blipFill>
          <a:blip r:embed="rId6"/>
          <a:stretch>
            <a:fillRect/>
          </a:stretch>
        </p:blipFill>
        <p:spPr>
          <a:xfrm>
            <a:off x="6193876" y="5724123"/>
            <a:ext cx="2847079" cy="829128"/>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68052" y="5589785"/>
            <a:ext cx="2269375" cy="1006671"/>
          </a:xfrm>
          <a:prstGeom prst="rect">
            <a:avLst/>
          </a:prstGeom>
        </p:spPr>
      </p:pic>
    </p:spTree>
    <p:extLst>
      <p:ext uri="{BB962C8B-B14F-4D97-AF65-F5344CB8AC3E}">
        <p14:creationId xmlns:p14="http://schemas.microsoft.com/office/powerpoint/2010/main" val="1152337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6384" y="1347054"/>
            <a:ext cx="6786568" cy="5107496"/>
          </a:xfrm>
        </p:spPr>
        <p:txBody>
          <a:bodyPr>
            <a:noAutofit/>
          </a:bodyPr>
          <a:lstStyle/>
          <a:p>
            <a:pPr marL="0" indent="0">
              <a:buNone/>
            </a:pPr>
            <a:r>
              <a:rPr lang="en-IE" sz="1867" dirty="0"/>
              <a:t>The HSE produce and distribute a wide range of </a:t>
            </a:r>
            <a:r>
              <a:rPr lang="en-IE" sz="1867" dirty="0" smtClean="0"/>
              <a:t>health-related </a:t>
            </a:r>
            <a:r>
              <a:rPr lang="en-IE" sz="1867" dirty="0"/>
              <a:t>resources, including </a:t>
            </a:r>
            <a:r>
              <a:rPr lang="en-IE" sz="1867" dirty="0" smtClean="0"/>
              <a:t>SunSmart </a:t>
            </a:r>
            <a:r>
              <a:rPr lang="en-IE" sz="1867" dirty="0"/>
              <a:t>posters and </a:t>
            </a:r>
            <a:r>
              <a:rPr lang="en-IE" sz="1867" dirty="0" smtClean="0"/>
              <a:t>leaflets. </a:t>
            </a:r>
            <a:r>
              <a:rPr lang="en-IE" sz="1867" dirty="0"/>
              <a:t>These are all available to order on </a:t>
            </a:r>
            <a:r>
              <a:rPr lang="en-IE" sz="1867" b="1" dirty="0"/>
              <a:t>HealthPromotion.ie</a:t>
            </a:r>
            <a:r>
              <a:rPr lang="en-IE" sz="1867" b="1" dirty="0">
                <a:solidFill>
                  <a:srgbClr val="FF0000"/>
                </a:solidFill>
              </a:rPr>
              <a:t> </a:t>
            </a:r>
          </a:p>
          <a:p>
            <a:pPr marL="0" indent="0">
              <a:buNone/>
            </a:pPr>
            <a:r>
              <a:rPr lang="en-IE" sz="1867" b="1" dirty="0"/>
              <a:t>If you have not used HealthPromotion.ie in the past, you will need to set up an account. Simply complete a short sign up form, registering as a professional, </a:t>
            </a:r>
            <a:r>
              <a:rPr lang="en-IE" sz="1867" b="1" dirty="0">
                <a:hlinkClick r:id="rId2"/>
              </a:rPr>
              <a:t>on this page</a:t>
            </a:r>
            <a:r>
              <a:rPr lang="en-IE" sz="1867" b="1" dirty="0" smtClean="0"/>
              <a:t>.</a:t>
            </a:r>
          </a:p>
          <a:p>
            <a:pPr marL="0" indent="0">
              <a:buNone/>
            </a:pPr>
            <a:endParaRPr lang="en-IE" sz="1867" b="1" dirty="0"/>
          </a:p>
          <a:p>
            <a:pPr marL="0" indent="0">
              <a:buNone/>
            </a:pPr>
            <a:r>
              <a:rPr lang="en-IE" sz="1867" dirty="0">
                <a:solidFill>
                  <a:prstClr val="black"/>
                </a:solidFill>
              </a:rPr>
              <a:t>Once you have signed in, use the search function to browse through all resources available. To order a resource, input the quantity you need, and click “Add to basket”.</a:t>
            </a:r>
          </a:p>
          <a:p>
            <a:pPr marL="0" indent="0">
              <a:buNone/>
            </a:pPr>
            <a:r>
              <a:rPr lang="en-IE" sz="1867" dirty="0">
                <a:solidFill>
                  <a:prstClr val="black"/>
                </a:solidFill>
              </a:rPr>
              <a:t>When you are ready to place an order, click the basket icon to confirm and complete your delivery details.</a:t>
            </a:r>
          </a:p>
          <a:p>
            <a:endParaRPr lang="en-IE" sz="1867" b="1" dirty="0"/>
          </a:p>
        </p:txBody>
      </p:sp>
      <p:sp>
        <p:nvSpPr>
          <p:cNvPr id="2" name="Text Placeholder 1"/>
          <p:cNvSpPr>
            <a:spLocks noGrp="1"/>
          </p:cNvSpPr>
          <p:nvPr>
            <p:ph type="body" sz="quarter" idx="11"/>
          </p:nvPr>
        </p:nvSpPr>
        <p:spPr/>
        <p:txBody>
          <a:bodyPr/>
          <a:lstStyle/>
          <a:p>
            <a:r>
              <a:rPr lang="en-IE" dirty="0" smtClean="0"/>
              <a:t>2. How to order from HealthPromotion.ie</a:t>
            </a:r>
            <a:endParaRPr lang="en-IE"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l="5772" t="7716" r="73830" b="37823"/>
          <a:stretch/>
        </p:blipFill>
        <p:spPr>
          <a:xfrm>
            <a:off x="7157282" y="1294718"/>
            <a:ext cx="2969596" cy="2606084"/>
          </a:xfrm>
          <a:prstGeom prst="rect">
            <a:avLst/>
          </a:prstGeom>
        </p:spPr>
      </p:pic>
      <p:pic>
        <p:nvPicPr>
          <p:cNvPr id="3" name="Picture 2"/>
          <p:cNvPicPr>
            <a:picLocks noChangeAspect="1"/>
          </p:cNvPicPr>
          <p:nvPr/>
        </p:nvPicPr>
        <p:blipFill>
          <a:blip r:embed="rId4"/>
          <a:stretch>
            <a:fillRect/>
          </a:stretch>
        </p:blipFill>
        <p:spPr>
          <a:xfrm>
            <a:off x="8039871" y="4013265"/>
            <a:ext cx="3147222" cy="2606174"/>
          </a:xfrm>
          <a:prstGeom prst="rect">
            <a:avLst/>
          </a:prstGeom>
        </p:spPr>
      </p:pic>
    </p:spTree>
    <p:extLst>
      <p:ext uri="{BB962C8B-B14F-4D97-AF65-F5344CB8AC3E}">
        <p14:creationId xmlns:p14="http://schemas.microsoft.com/office/powerpoint/2010/main" val="31249730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3</a:t>
            </a:r>
            <a:r>
              <a:rPr lang="en-US" dirty="0" smtClean="0"/>
              <a:t>. Social media assets and channels</a:t>
            </a:r>
            <a:endParaRPr lang="en-US" dirty="0"/>
          </a:p>
        </p:txBody>
      </p:sp>
      <p:sp>
        <p:nvSpPr>
          <p:cNvPr id="5" name="Rectangle 4">
            <a:extLst>
              <a:ext uri="{FF2B5EF4-FFF2-40B4-BE49-F238E27FC236}">
                <a16:creationId xmlns:a16="http://schemas.microsoft.com/office/drawing/2014/main" id="{82ECD213-1277-4C55-98B5-7ECB01B9EEDE}"/>
              </a:ext>
            </a:extLst>
          </p:cNvPr>
          <p:cNvSpPr/>
          <p:nvPr/>
        </p:nvSpPr>
        <p:spPr>
          <a:xfrm>
            <a:off x="417208" y="1842446"/>
            <a:ext cx="10608143" cy="3928511"/>
          </a:xfrm>
          <a:prstGeom prst="rect">
            <a:avLst/>
          </a:prstGeom>
        </p:spPr>
        <p:txBody>
          <a:bodyPr wrap="square" lIns="0">
            <a:spAutoFit/>
          </a:bodyPr>
          <a:lstStyle/>
          <a:p>
            <a:pPr>
              <a:lnSpc>
                <a:spcPct val="114000"/>
              </a:lnSpc>
            </a:pPr>
            <a:r>
              <a:rPr lang="en-IE" sz="2000" dirty="0"/>
              <a:t>We welcome you supporting the SunSmart campaign by posting content to your social media channels using </a:t>
            </a:r>
            <a:r>
              <a:rPr lang="en-IE" sz="2000" dirty="0" smtClean="0"/>
              <a:t>the hashtag </a:t>
            </a:r>
            <a:r>
              <a:rPr lang="en-IE" sz="2000" b="1" dirty="0" smtClean="0"/>
              <a:t>#</a:t>
            </a:r>
            <a:r>
              <a:rPr lang="en-IE" sz="2000" b="1" dirty="0" err="1" smtClean="0"/>
              <a:t>SunSmart</a:t>
            </a:r>
            <a:r>
              <a:rPr lang="en-IE" sz="2000" dirty="0" smtClean="0"/>
              <a:t>.</a:t>
            </a:r>
          </a:p>
          <a:p>
            <a:pPr>
              <a:lnSpc>
                <a:spcPct val="114000"/>
              </a:lnSpc>
            </a:pPr>
            <a:endParaRPr lang="en-IE" sz="2000" dirty="0"/>
          </a:p>
          <a:p>
            <a:pPr>
              <a:lnSpc>
                <a:spcPct val="114000"/>
              </a:lnSpc>
            </a:pPr>
            <a:r>
              <a:rPr lang="en-IE" sz="2000" dirty="0" smtClean="0"/>
              <a:t>We </a:t>
            </a:r>
            <a:r>
              <a:rPr lang="en-IE" sz="2000" dirty="0"/>
              <a:t>will post content on our social media channels listed below for you to re-share. </a:t>
            </a:r>
            <a:endParaRPr lang="en-IE" sz="2000" dirty="0" smtClean="0"/>
          </a:p>
          <a:p>
            <a:pPr>
              <a:lnSpc>
                <a:spcPct val="114000"/>
              </a:lnSpc>
            </a:pPr>
            <a:endParaRPr lang="en-IE" sz="2000" dirty="0"/>
          </a:p>
          <a:p>
            <a:pPr marL="342900" indent="-342900">
              <a:lnSpc>
                <a:spcPct val="114000"/>
              </a:lnSpc>
              <a:buFont typeface="Arial" panose="020B0604020202020204" pitchFamily="34" charset="0"/>
              <a:buChar char="•"/>
            </a:pPr>
            <a:r>
              <a:rPr lang="en-IE" sz="2000" dirty="0" smtClean="0"/>
              <a:t>X (formerly Twitter) </a:t>
            </a:r>
            <a:r>
              <a:rPr lang="en-IE" sz="2000" dirty="0"/>
              <a:t>handles: @</a:t>
            </a:r>
            <a:r>
              <a:rPr lang="en-IE" sz="2000" dirty="0" err="1"/>
              <a:t>HSELive</a:t>
            </a:r>
            <a:r>
              <a:rPr lang="en-IE" sz="2000" dirty="0"/>
              <a:t> @</a:t>
            </a:r>
            <a:r>
              <a:rPr lang="en-IE" sz="2000" dirty="0" err="1"/>
              <a:t>hseNCCP</a:t>
            </a:r>
            <a:r>
              <a:rPr lang="en-IE" sz="2000" dirty="0"/>
              <a:t> @</a:t>
            </a:r>
            <a:r>
              <a:rPr lang="en-IE" sz="2000" dirty="0" err="1"/>
              <a:t>HealthyIreland</a:t>
            </a:r>
            <a:r>
              <a:rPr lang="en-IE" sz="2000" dirty="0"/>
              <a:t> </a:t>
            </a:r>
          </a:p>
          <a:p>
            <a:pPr marL="342900" indent="-342900">
              <a:lnSpc>
                <a:spcPct val="114000"/>
              </a:lnSpc>
              <a:buFont typeface="Arial" panose="020B0604020202020204" pitchFamily="34" charset="0"/>
              <a:buChar char="•"/>
            </a:pPr>
            <a:r>
              <a:rPr lang="en-IE" sz="2000" dirty="0" smtClean="0"/>
              <a:t>Facebook: </a:t>
            </a:r>
            <a:r>
              <a:rPr lang="en-IE" sz="2000" dirty="0">
                <a:hlinkClick r:id="rId2"/>
              </a:rPr>
              <a:t>https://www.facebook.com/HSElive</a:t>
            </a:r>
            <a:r>
              <a:rPr lang="en-IE" sz="2000" dirty="0" smtClean="0">
                <a:hlinkClick r:id="rId2"/>
              </a:rPr>
              <a:t>/</a:t>
            </a:r>
            <a:r>
              <a:rPr lang="en-IE" sz="2000" dirty="0" smtClean="0"/>
              <a:t> </a:t>
            </a:r>
            <a:endParaRPr lang="en-IE" sz="2000" dirty="0"/>
          </a:p>
          <a:p>
            <a:pPr marL="342900" indent="-342900">
              <a:lnSpc>
                <a:spcPct val="114000"/>
              </a:lnSpc>
              <a:buFont typeface="Arial" panose="020B0604020202020204" pitchFamily="34" charset="0"/>
              <a:buChar char="•"/>
            </a:pPr>
            <a:r>
              <a:rPr lang="en-IE" sz="2000" dirty="0" smtClean="0"/>
              <a:t>Instagram</a:t>
            </a:r>
            <a:r>
              <a:rPr lang="en-IE" sz="2000" dirty="0"/>
              <a:t>: </a:t>
            </a:r>
            <a:r>
              <a:rPr lang="en-IE" sz="2000" dirty="0">
                <a:hlinkClick r:id="rId3"/>
              </a:rPr>
              <a:t>https://</a:t>
            </a:r>
            <a:r>
              <a:rPr lang="en-IE" sz="2000" dirty="0" smtClean="0">
                <a:hlinkClick r:id="rId3"/>
              </a:rPr>
              <a:t>www.instagram.com/irishhealthservice</a:t>
            </a:r>
            <a:r>
              <a:rPr lang="en-IE" sz="2000" dirty="0" smtClean="0"/>
              <a:t> </a:t>
            </a:r>
          </a:p>
          <a:p>
            <a:pPr marL="342900" indent="-342900">
              <a:lnSpc>
                <a:spcPct val="114000"/>
              </a:lnSpc>
              <a:buFont typeface="Arial" panose="020B0604020202020204" pitchFamily="34" charset="0"/>
              <a:buChar char="•"/>
            </a:pPr>
            <a:r>
              <a:rPr lang="en-IE" sz="2000" dirty="0" err="1" smtClean="0"/>
              <a:t>TikTok</a:t>
            </a:r>
            <a:r>
              <a:rPr lang="en-IE" sz="2000" dirty="0"/>
              <a:t>:  </a:t>
            </a:r>
            <a:r>
              <a:rPr lang="en-IE" sz="2000" dirty="0">
                <a:hlinkClick r:id="rId4"/>
              </a:rPr>
              <a:t>https://www.tiktok.com/@</a:t>
            </a:r>
            <a:r>
              <a:rPr lang="en-IE" sz="2000" dirty="0" smtClean="0">
                <a:hlinkClick r:id="rId4"/>
              </a:rPr>
              <a:t>hselive</a:t>
            </a:r>
            <a:r>
              <a:rPr lang="en-IE" sz="2000" dirty="0" smtClean="0"/>
              <a:t> </a:t>
            </a:r>
          </a:p>
          <a:p>
            <a:pPr marL="342900" indent="-342900">
              <a:lnSpc>
                <a:spcPct val="114000"/>
              </a:lnSpc>
              <a:buFont typeface="Arial" panose="020B0604020202020204" pitchFamily="34" charset="0"/>
              <a:buChar char="•"/>
            </a:pPr>
            <a:r>
              <a:rPr lang="en-IE" sz="2000" dirty="0" smtClean="0"/>
              <a:t>Snapchat: </a:t>
            </a:r>
            <a:r>
              <a:rPr lang="en-IE" sz="2000" dirty="0"/>
              <a:t>@</a:t>
            </a:r>
            <a:r>
              <a:rPr lang="en-IE" sz="2000" dirty="0" err="1"/>
              <a:t>hse_live</a:t>
            </a:r>
            <a:endParaRPr lang="en-IE" sz="2000" dirty="0"/>
          </a:p>
          <a:p>
            <a:pPr>
              <a:lnSpc>
                <a:spcPct val="114000"/>
              </a:lnSpc>
            </a:pPr>
            <a:endParaRPr lang="en-US" sz="1867" dirty="0" smtClean="0"/>
          </a:p>
        </p:txBody>
      </p:sp>
    </p:spTree>
    <p:extLst>
      <p:ext uri="{BB962C8B-B14F-4D97-AF65-F5344CB8AC3E}">
        <p14:creationId xmlns:p14="http://schemas.microsoft.com/office/powerpoint/2010/main" val="2190928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92500" lnSpcReduction="20000"/>
          </a:bodyPr>
          <a:lstStyle/>
          <a:p>
            <a:r>
              <a:rPr lang="en-IE" dirty="0" smtClean="0"/>
              <a:t>Sample </a:t>
            </a:r>
            <a:r>
              <a:rPr lang="en-IE" dirty="0"/>
              <a:t>social media posts for your use and social media </a:t>
            </a:r>
            <a:r>
              <a:rPr lang="en-IE" dirty="0" smtClean="0"/>
              <a:t>assets - general</a:t>
            </a:r>
            <a:endParaRPr lang="en-IE" dirty="0"/>
          </a:p>
          <a:p>
            <a:endParaRPr lang="en-US" dirty="0"/>
          </a:p>
        </p:txBody>
      </p:sp>
      <p:pic>
        <p:nvPicPr>
          <p:cNvPr id="3" name="Picture 2">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7848" y="2588883"/>
            <a:ext cx="2468880" cy="2468880"/>
          </a:xfrm>
          <a:prstGeom prst="rect">
            <a:avLst/>
          </a:prstGeom>
        </p:spPr>
      </p:pic>
      <p:pic>
        <p:nvPicPr>
          <p:cNvPr id="4" name="Picture 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85526" y="1182255"/>
            <a:ext cx="2468999" cy="2468999"/>
          </a:xfrm>
          <a:prstGeom prst="rect">
            <a:avLst/>
          </a:prstGeom>
        </p:spPr>
      </p:pic>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85645" y="3808648"/>
            <a:ext cx="2468880" cy="2468880"/>
          </a:xfrm>
          <a:prstGeom prst="rect">
            <a:avLst/>
          </a:prstGeom>
        </p:spPr>
      </p:pic>
      <p:sp>
        <p:nvSpPr>
          <p:cNvPr id="8" name="Rectangle 7"/>
          <p:cNvSpPr/>
          <p:nvPr/>
        </p:nvSpPr>
        <p:spPr>
          <a:xfrm>
            <a:off x="396188" y="1267323"/>
            <a:ext cx="8800364" cy="646331"/>
          </a:xfrm>
          <a:prstGeom prst="rect">
            <a:avLst/>
          </a:prstGeom>
        </p:spPr>
        <p:txBody>
          <a:bodyPr wrap="square">
            <a:spAutoFit/>
          </a:bodyPr>
          <a:lstStyle/>
          <a:p>
            <a:r>
              <a:rPr lang="en-IE" b="1" dirty="0"/>
              <a:t>Please like and repost our </a:t>
            </a:r>
            <a:r>
              <a:rPr lang="en-IE" b="1" dirty="0" smtClean="0"/>
              <a:t>messages. Right click </a:t>
            </a:r>
            <a:r>
              <a:rPr lang="en-IE" b="1" dirty="0"/>
              <a:t>on images to </a:t>
            </a:r>
            <a:r>
              <a:rPr lang="en-IE" b="1" dirty="0" smtClean="0"/>
              <a:t>open the hyperlink of the social </a:t>
            </a:r>
            <a:r>
              <a:rPr lang="en-IE" b="1" dirty="0"/>
              <a:t>media </a:t>
            </a:r>
            <a:r>
              <a:rPr lang="en-IE" b="1" dirty="0" smtClean="0"/>
              <a:t>images</a:t>
            </a:r>
            <a:endParaRPr lang="en-IE" b="1" dirty="0"/>
          </a:p>
        </p:txBody>
      </p:sp>
      <p:sp>
        <p:nvSpPr>
          <p:cNvPr id="10" name="TextBox 9"/>
          <p:cNvSpPr txBox="1"/>
          <p:nvPr/>
        </p:nvSpPr>
        <p:spPr>
          <a:xfrm>
            <a:off x="129970" y="2147893"/>
            <a:ext cx="6827878" cy="4524315"/>
          </a:xfrm>
          <a:prstGeom prst="rect">
            <a:avLst/>
          </a:prstGeom>
          <a:noFill/>
        </p:spPr>
        <p:txBody>
          <a:bodyPr wrap="square" rtlCol="0">
            <a:spAutoFit/>
          </a:bodyPr>
          <a:lstStyle/>
          <a:p>
            <a:pPr marL="285750" indent="-285750">
              <a:buFont typeface="Arial" panose="020B0604020202020204" pitchFamily="34" charset="0"/>
              <a:buChar char="•"/>
            </a:pPr>
            <a:r>
              <a:rPr lang="en-IE" dirty="0" smtClean="0"/>
              <a:t>Protecting </a:t>
            </a:r>
            <a:r>
              <a:rPr lang="en-IE" dirty="0"/>
              <a:t>your skin from the sun no matter where you are or why you are outdoors can reduce your risk of skin cancer. The best ways to protect your skin is to follow the #</a:t>
            </a:r>
            <a:r>
              <a:rPr lang="en-IE" dirty="0" err="1"/>
              <a:t>SunSmart</a:t>
            </a:r>
            <a:r>
              <a:rPr lang="en-IE" dirty="0"/>
              <a:t> 5 S’s – Slip, Slop, Slap, Seek and Slide.  #</a:t>
            </a:r>
            <a:r>
              <a:rPr lang="en-IE" dirty="0" err="1" smtClean="0"/>
              <a:t>SunSmart</a:t>
            </a:r>
            <a:endParaRPr lang="en-IE" dirty="0" smtClean="0"/>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r>
              <a:rPr lang="en-IE" dirty="0"/>
              <a:t> Make sun protection part of your daily routine, especially from April to September even when it is cloudy. Be prepared, be #</a:t>
            </a:r>
            <a:r>
              <a:rPr lang="en-IE" dirty="0" err="1"/>
              <a:t>SunSmart</a:t>
            </a:r>
            <a:r>
              <a:rPr lang="en-IE" dirty="0"/>
              <a:t> </a:t>
            </a:r>
          </a:p>
          <a:p>
            <a:pPr marL="285750" indent="-285750">
              <a:buFont typeface="Arial" panose="020B0604020202020204" pitchFamily="34" charset="0"/>
              <a:buChar char="•"/>
            </a:pPr>
            <a:endParaRPr lang="en-IE" dirty="0" smtClean="0"/>
          </a:p>
          <a:p>
            <a:pPr marL="285750" indent="-285750">
              <a:buFont typeface="Arial" panose="020B0604020202020204" pitchFamily="34" charset="0"/>
              <a:buChar char="•"/>
            </a:pPr>
            <a:r>
              <a:rPr lang="en-IE" dirty="0"/>
              <a:t>Skin cancer is the most common form of cancer in Ireland and the number of people being diagnosed with skin cancer is rising rapidly. Yet skin cancer is largely preventable by protecting skin from UV rays and not using sunbeds. #</a:t>
            </a:r>
            <a:r>
              <a:rPr lang="en-IE" dirty="0" err="1"/>
              <a:t>SunSmart</a:t>
            </a:r>
            <a:r>
              <a:rPr lang="en-IE" dirty="0"/>
              <a:t> </a:t>
            </a:r>
          </a:p>
          <a:p>
            <a:pPr marL="285750" indent="-285750">
              <a:buFont typeface="Arial" panose="020B0604020202020204" pitchFamily="34" charset="0"/>
              <a:buChar char="•"/>
            </a:pPr>
            <a:endParaRPr lang="en-IE" dirty="0"/>
          </a:p>
          <a:p>
            <a:endParaRPr lang="en-IE" dirty="0"/>
          </a:p>
        </p:txBody>
      </p:sp>
    </p:spTree>
    <p:extLst>
      <p:ext uri="{BB962C8B-B14F-4D97-AF65-F5344CB8AC3E}">
        <p14:creationId xmlns:p14="http://schemas.microsoft.com/office/powerpoint/2010/main" val="25526320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26897" y="302490"/>
            <a:ext cx="8158547" cy="780801"/>
          </a:xfrm>
        </p:spPr>
        <p:txBody>
          <a:bodyPr>
            <a:normAutofit fontScale="85000" lnSpcReduction="10000"/>
          </a:bodyPr>
          <a:lstStyle/>
          <a:p>
            <a:r>
              <a:rPr lang="en-IE" dirty="0" smtClean="0"/>
              <a:t>Sample </a:t>
            </a:r>
            <a:r>
              <a:rPr lang="en-IE" dirty="0"/>
              <a:t>social media posts for your use and social media </a:t>
            </a:r>
            <a:r>
              <a:rPr lang="en-IE" dirty="0" smtClean="0"/>
              <a:t>assets – Children and teenagers</a:t>
            </a:r>
            <a:endParaRPr lang="en-IE" dirty="0"/>
          </a:p>
          <a:p>
            <a:endParaRPr lang="en-US" dirty="0"/>
          </a:p>
        </p:txBody>
      </p:sp>
      <p:sp>
        <p:nvSpPr>
          <p:cNvPr id="8" name="Rectangle 7"/>
          <p:cNvSpPr/>
          <p:nvPr/>
        </p:nvSpPr>
        <p:spPr>
          <a:xfrm>
            <a:off x="176360" y="1183257"/>
            <a:ext cx="9184192" cy="646331"/>
          </a:xfrm>
          <a:prstGeom prst="rect">
            <a:avLst/>
          </a:prstGeom>
        </p:spPr>
        <p:txBody>
          <a:bodyPr wrap="square">
            <a:spAutoFit/>
          </a:bodyPr>
          <a:lstStyle/>
          <a:p>
            <a:r>
              <a:rPr lang="en-IE" b="1" dirty="0"/>
              <a:t>Please like and repost our </a:t>
            </a:r>
            <a:r>
              <a:rPr lang="en-IE" b="1" dirty="0" smtClean="0"/>
              <a:t>messages. Right click </a:t>
            </a:r>
            <a:r>
              <a:rPr lang="en-IE" b="1" dirty="0"/>
              <a:t>on images to </a:t>
            </a:r>
            <a:r>
              <a:rPr lang="en-IE" b="1" dirty="0" smtClean="0"/>
              <a:t>open the hyperlink of the social </a:t>
            </a:r>
            <a:r>
              <a:rPr lang="en-IE" b="1" dirty="0"/>
              <a:t>media </a:t>
            </a:r>
            <a:r>
              <a:rPr lang="en-IE" b="1" dirty="0" smtClean="0"/>
              <a:t>images</a:t>
            </a:r>
            <a:endParaRPr lang="en-IE" b="1" dirty="0"/>
          </a:p>
        </p:txBody>
      </p:sp>
      <p:sp>
        <p:nvSpPr>
          <p:cNvPr id="10" name="TextBox 9"/>
          <p:cNvSpPr txBox="1"/>
          <p:nvPr/>
        </p:nvSpPr>
        <p:spPr>
          <a:xfrm>
            <a:off x="129969" y="1829588"/>
            <a:ext cx="7085013" cy="5078313"/>
          </a:xfrm>
          <a:prstGeom prst="rect">
            <a:avLst/>
          </a:prstGeom>
          <a:noFill/>
        </p:spPr>
        <p:txBody>
          <a:bodyPr wrap="square" rtlCol="0">
            <a:spAutoFit/>
          </a:bodyPr>
          <a:lstStyle/>
          <a:p>
            <a:pPr marL="285750" indent="-285750">
              <a:buFont typeface="Arial" panose="020B0604020202020204" pitchFamily="34" charset="0"/>
              <a:buChar char="•"/>
            </a:pPr>
            <a:r>
              <a:rPr lang="en-IE" dirty="0" smtClean="0"/>
              <a:t>Protect </a:t>
            </a:r>
            <a:r>
              <a:rPr lang="en-IE" dirty="0"/>
              <a:t>yourself and your family by being </a:t>
            </a:r>
            <a:r>
              <a:rPr lang="en-IE" dirty="0" err="1"/>
              <a:t>SunSmart</a:t>
            </a:r>
            <a:r>
              <a:rPr lang="en-IE" dirty="0"/>
              <a:t> as part your daily routine from April – September, even on cloudy days! In Ireland, UV from the sun is </a:t>
            </a:r>
            <a:r>
              <a:rPr lang="en-IE" dirty="0" smtClean="0"/>
              <a:t>usually strongest </a:t>
            </a:r>
            <a:r>
              <a:rPr lang="en-IE" dirty="0"/>
              <a:t>between </a:t>
            </a:r>
            <a:r>
              <a:rPr lang="en-IE" dirty="0" smtClean="0"/>
              <a:t>11am to 3pm</a:t>
            </a:r>
            <a:r>
              <a:rPr lang="en-IE" dirty="0"/>
              <a:t>. #</a:t>
            </a:r>
            <a:r>
              <a:rPr lang="en-IE" dirty="0" err="1"/>
              <a:t>SunSmart</a:t>
            </a:r>
            <a:r>
              <a:rPr lang="en-IE" dirty="0"/>
              <a:t> </a:t>
            </a:r>
            <a:endParaRPr lang="en-IE" dirty="0" smtClean="0"/>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r>
              <a:rPr lang="en-IE" dirty="0"/>
              <a:t>Whether your family is playing a game of football in the garden or </a:t>
            </a:r>
            <a:r>
              <a:rPr lang="en-IE" dirty="0" smtClean="0"/>
              <a:t>enjoying a </a:t>
            </a:r>
            <a:r>
              <a:rPr lang="en-IE" dirty="0"/>
              <a:t>day at the beach, don’t forget the </a:t>
            </a:r>
            <a:r>
              <a:rPr lang="en-IE" dirty="0" err="1"/>
              <a:t>SunSmart</a:t>
            </a:r>
            <a:r>
              <a:rPr lang="en-IE" dirty="0"/>
              <a:t> 5 S’s to help keep your family safe from the sun’s UV rays. #</a:t>
            </a:r>
            <a:r>
              <a:rPr lang="en-IE" dirty="0" err="1"/>
              <a:t>SunSmart</a:t>
            </a:r>
            <a:r>
              <a:rPr lang="en-IE" dirty="0"/>
              <a:t> </a:t>
            </a:r>
          </a:p>
          <a:p>
            <a:pPr marL="285750" indent="-285750">
              <a:buFont typeface="Arial" panose="020B0604020202020204" pitchFamily="34" charset="0"/>
              <a:buChar char="•"/>
            </a:pPr>
            <a:endParaRPr lang="en-IE" dirty="0" smtClean="0"/>
          </a:p>
          <a:p>
            <a:pPr marL="285750" indent="-285750">
              <a:buFont typeface="Arial" panose="020B0604020202020204" pitchFamily="34" charset="0"/>
              <a:buChar char="•"/>
            </a:pPr>
            <a:r>
              <a:rPr lang="en-IE" dirty="0"/>
              <a:t>Without sun protection you are leaving your skin exposed to UV radiation from the sun. This can cause sunburn, skin ageing such as wrinkles and age spots, eye damage and skin cancer</a:t>
            </a:r>
            <a:r>
              <a:rPr lang="en-IE" dirty="0" smtClean="0"/>
              <a:t>.</a:t>
            </a:r>
          </a:p>
          <a:p>
            <a:endParaRPr lang="en-IE" dirty="0" smtClean="0"/>
          </a:p>
          <a:p>
            <a:pPr marL="285750" indent="-285750">
              <a:buFont typeface="Arial" panose="020B0604020202020204" pitchFamily="34" charset="0"/>
              <a:buChar char="•"/>
            </a:pPr>
            <a:r>
              <a:rPr lang="en-IE" dirty="0"/>
              <a:t>Being active outside and having fun is great for children. However, when the UV index is 3 or above in Ireland remember to teach them protect their skin from UV rays #</a:t>
            </a:r>
            <a:r>
              <a:rPr lang="en-IE" dirty="0" err="1"/>
              <a:t>SunSmart</a:t>
            </a:r>
            <a:r>
              <a:rPr lang="en-IE" dirty="0"/>
              <a:t> #</a:t>
            </a:r>
            <a:r>
              <a:rPr lang="en-IE" dirty="0" err="1"/>
              <a:t>SlipSlopSlap#Seek#Slide</a:t>
            </a:r>
            <a:endParaRPr lang="en-IE" dirty="0"/>
          </a:p>
          <a:p>
            <a:endParaRPr lang="en-IE" dirty="0"/>
          </a:p>
        </p:txBody>
      </p:sp>
      <p:pic>
        <p:nvPicPr>
          <p:cNvPr id="5" name="Picture 4"/>
          <p:cNvPicPr>
            <a:picLocks noChangeAspect="1"/>
          </p:cNvPicPr>
          <p:nvPr/>
        </p:nvPicPr>
        <p:blipFill>
          <a:blip r:embed="rId2"/>
          <a:stretch>
            <a:fillRect/>
          </a:stretch>
        </p:blipFill>
        <p:spPr>
          <a:xfrm>
            <a:off x="9683981" y="818919"/>
            <a:ext cx="2472752" cy="2472752"/>
          </a:xfrm>
          <a:prstGeom prst="rect">
            <a:avLst/>
          </a:prstGeom>
        </p:spPr>
      </p:pic>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14982" y="2315386"/>
            <a:ext cx="2468999" cy="2468999"/>
          </a:xfrm>
          <a:prstGeom prst="rect">
            <a:avLst/>
          </a:prstGeom>
        </p:spPr>
      </p:pic>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10035" y="3808100"/>
            <a:ext cx="2468880" cy="2468880"/>
          </a:xfrm>
          <a:prstGeom prst="rect">
            <a:avLst/>
          </a:prstGeom>
        </p:spPr>
      </p:pic>
    </p:spTree>
    <p:extLst>
      <p:ext uri="{BB962C8B-B14F-4D97-AF65-F5344CB8AC3E}">
        <p14:creationId xmlns:p14="http://schemas.microsoft.com/office/powerpoint/2010/main" val="9363639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26897" y="302490"/>
            <a:ext cx="8158547" cy="780801"/>
          </a:xfrm>
        </p:spPr>
        <p:txBody>
          <a:bodyPr>
            <a:normAutofit fontScale="77500" lnSpcReduction="20000"/>
          </a:bodyPr>
          <a:lstStyle/>
          <a:p>
            <a:r>
              <a:rPr lang="en-IE" dirty="0" smtClean="0"/>
              <a:t>Sample </a:t>
            </a:r>
            <a:r>
              <a:rPr lang="en-IE" dirty="0"/>
              <a:t>social media posts for your use and social media </a:t>
            </a:r>
            <a:r>
              <a:rPr lang="en-IE" dirty="0" smtClean="0"/>
              <a:t>assets – Outdoor workers and outdoor leisure</a:t>
            </a:r>
            <a:endParaRPr lang="en-US" dirty="0"/>
          </a:p>
        </p:txBody>
      </p:sp>
      <p:sp>
        <p:nvSpPr>
          <p:cNvPr id="8" name="Rectangle 7"/>
          <p:cNvSpPr/>
          <p:nvPr/>
        </p:nvSpPr>
        <p:spPr>
          <a:xfrm>
            <a:off x="396188" y="1267323"/>
            <a:ext cx="6872713" cy="646331"/>
          </a:xfrm>
          <a:prstGeom prst="rect">
            <a:avLst/>
          </a:prstGeom>
        </p:spPr>
        <p:txBody>
          <a:bodyPr wrap="square">
            <a:spAutoFit/>
          </a:bodyPr>
          <a:lstStyle/>
          <a:p>
            <a:r>
              <a:rPr lang="en-IE" b="1" dirty="0"/>
              <a:t>Please like and repost our </a:t>
            </a:r>
            <a:r>
              <a:rPr lang="en-IE" b="1" dirty="0" smtClean="0"/>
              <a:t>messages. Right click </a:t>
            </a:r>
            <a:r>
              <a:rPr lang="en-IE" b="1" dirty="0"/>
              <a:t>on images to </a:t>
            </a:r>
            <a:r>
              <a:rPr lang="en-IE" b="1" dirty="0" smtClean="0"/>
              <a:t>open the hyperlink of the social </a:t>
            </a:r>
            <a:r>
              <a:rPr lang="en-IE" b="1" dirty="0"/>
              <a:t>media </a:t>
            </a:r>
            <a:r>
              <a:rPr lang="en-IE" b="1" dirty="0" smtClean="0"/>
              <a:t>images</a:t>
            </a:r>
            <a:endParaRPr lang="en-IE" b="1" dirty="0"/>
          </a:p>
        </p:txBody>
      </p:sp>
      <p:sp>
        <p:nvSpPr>
          <p:cNvPr id="10" name="TextBox 9"/>
          <p:cNvSpPr txBox="1"/>
          <p:nvPr/>
        </p:nvSpPr>
        <p:spPr>
          <a:xfrm>
            <a:off x="129970" y="2147893"/>
            <a:ext cx="6712264" cy="4247317"/>
          </a:xfrm>
          <a:prstGeom prst="rect">
            <a:avLst/>
          </a:prstGeom>
          <a:noFill/>
        </p:spPr>
        <p:txBody>
          <a:bodyPr wrap="square" rtlCol="0">
            <a:spAutoFit/>
          </a:bodyPr>
          <a:lstStyle/>
          <a:p>
            <a:pPr marL="285750" indent="-285750">
              <a:buFont typeface="Arial" panose="020B0604020202020204" pitchFamily="34" charset="0"/>
              <a:buChar char="•"/>
            </a:pPr>
            <a:r>
              <a:rPr lang="en-IE" dirty="0" smtClean="0"/>
              <a:t>Do </a:t>
            </a:r>
            <a:r>
              <a:rPr lang="en-IE" dirty="0"/>
              <a:t>you spend a lot of your working day outdoors? Farmers, construction workers, gardeners and other outdoor workers have a higher than average risk of skin cancer. Be prepared and be #</a:t>
            </a:r>
            <a:r>
              <a:rPr lang="en-IE" dirty="0" err="1" smtClean="0"/>
              <a:t>SunSmart</a:t>
            </a:r>
            <a:endParaRPr lang="en-IE" dirty="0" smtClean="0"/>
          </a:p>
          <a:p>
            <a:endParaRPr lang="en-IE" dirty="0"/>
          </a:p>
          <a:p>
            <a:pPr marL="285750" indent="-285750">
              <a:buFont typeface="Arial" panose="020B0604020202020204" pitchFamily="34" charset="0"/>
              <a:buChar char="•"/>
            </a:pPr>
            <a:r>
              <a:rPr lang="en-IE" dirty="0"/>
              <a:t>Are you planning on being active outdoors today? Protect yourself by being </a:t>
            </a:r>
            <a:r>
              <a:rPr lang="en-IE" dirty="0" err="1"/>
              <a:t>SunSmart</a:t>
            </a:r>
            <a:r>
              <a:rPr lang="en-IE" dirty="0"/>
              <a:t> – Slip on clothing, Slop on sunscreen, Slap on a wide-brimmed hat, Seek shade and Slide on sunglasses. Even on cloudy days. #</a:t>
            </a:r>
            <a:r>
              <a:rPr lang="en-IE" dirty="0" err="1"/>
              <a:t>SunSmart</a:t>
            </a:r>
            <a:endParaRPr lang="en-IE" dirty="0"/>
          </a:p>
          <a:p>
            <a:pPr marL="285750" indent="-285750">
              <a:buFont typeface="Arial" panose="020B0604020202020204" pitchFamily="34" charset="0"/>
              <a:buChar char="•"/>
            </a:pPr>
            <a:endParaRPr lang="en-IE" dirty="0" smtClean="0"/>
          </a:p>
          <a:p>
            <a:pPr marL="285750" indent="-285750">
              <a:buFont typeface="Arial" panose="020B0604020202020204" pitchFamily="34" charset="0"/>
              <a:buChar char="•"/>
            </a:pPr>
            <a:r>
              <a:rPr lang="en-IE" dirty="0"/>
              <a:t>Spending time outdoors this weekend? Whether you are spending time at the beach, your garden or local park, protect your skin from UV radiation. #</a:t>
            </a:r>
            <a:r>
              <a:rPr lang="en-IE" dirty="0" err="1"/>
              <a:t>SunSmart</a:t>
            </a:r>
            <a:r>
              <a:rPr lang="en-IE" dirty="0"/>
              <a:t> </a:t>
            </a:r>
          </a:p>
          <a:p>
            <a:pPr marL="285750" indent="-285750">
              <a:buFont typeface="Arial" panose="020B0604020202020204" pitchFamily="34" charset="0"/>
              <a:buChar char="•"/>
            </a:pPr>
            <a:endParaRPr lang="en-IE" dirty="0"/>
          </a:p>
          <a:p>
            <a:endParaRPr lang="en-IE" dirty="0"/>
          </a:p>
        </p:txBody>
      </p:sp>
      <p:pic>
        <p:nvPicPr>
          <p:cNvPr id="9" name="Picture 8">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88666" y="1083291"/>
            <a:ext cx="2468880" cy="2468880"/>
          </a:xfrm>
          <a:prstGeom prst="rect">
            <a:avLst/>
          </a:prstGeom>
        </p:spPr>
      </p:pic>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88666" y="3709744"/>
            <a:ext cx="2468999" cy="2468999"/>
          </a:xfrm>
          <a:prstGeom prst="rect">
            <a:avLst/>
          </a:prstGeom>
        </p:spPr>
      </p:pic>
      <p:pic>
        <p:nvPicPr>
          <p:cNvPr id="14" name="Picture 1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81010" y="2317731"/>
            <a:ext cx="2468880" cy="2468880"/>
          </a:xfrm>
          <a:prstGeom prst="rect">
            <a:avLst/>
          </a:prstGeom>
        </p:spPr>
      </p:pic>
    </p:spTree>
    <p:extLst>
      <p:ext uri="{BB962C8B-B14F-4D97-AF65-F5344CB8AC3E}">
        <p14:creationId xmlns:p14="http://schemas.microsoft.com/office/powerpoint/2010/main" val="22174069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26897" y="302490"/>
            <a:ext cx="8158547" cy="780801"/>
          </a:xfrm>
        </p:spPr>
        <p:txBody>
          <a:bodyPr>
            <a:normAutofit fontScale="92500" lnSpcReduction="20000"/>
          </a:bodyPr>
          <a:lstStyle/>
          <a:p>
            <a:r>
              <a:rPr lang="en-IE" dirty="0" smtClean="0"/>
              <a:t>Sample </a:t>
            </a:r>
            <a:r>
              <a:rPr lang="en-IE" dirty="0"/>
              <a:t>social media posts for your use and social media </a:t>
            </a:r>
            <a:r>
              <a:rPr lang="en-IE" dirty="0" smtClean="0"/>
              <a:t>assets – Sunbed users</a:t>
            </a:r>
            <a:endParaRPr lang="en-US" dirty="0"/>
          </a:p>
        </p:txBody>
      </p:sp>
      <p:sp>
        <p:nvSpPr>
          <p:cNvPr id="8" name="Rectangle 7"/>
          <p:cNvSpPr/>
          <p:nvPr/>
        </p:nvSpPr>
        <p:spPr>
          <a:xfrm>
            <a:off x="396188" y="1267323"/>
            <a:ext cx="6872713" cy="646331"/>
          </a:xfrm>
          <a:prstGeom prst="rect">
            <a:avLst/>
          </a:prstGeom>
        </p:spPr>
        <p:txBody>
          <a:bodyPr wrap="square">
            <a:spAutoFit/>
          </a:bodyPr>
          <a:lstStyle/>
          <a:p>
            <a:r>
              <a:rPr lang="en-IE" b="1" dirty="0"/>
              <a:t>Please like and repost our </a:t>
            </a:r>
            <a:r>
              <a:rPr lang="en-IE" b="1" dirty="0" smtClean="0"/>
              <a:t>messages. Right click </a:t>
            </a:r>
            <a:r>
              <a:rPr lang="en-IE" b="1" dirty="0"/>
              <a:t>on images to </a:t>
            </a:r>
            <a:r>
              <a:rPr lang="en-IE" b="1" dirty="0" smtClean="0"/>
              <a:t>open the hyperlink of the social </a:t>
            </a:r>
            <a:r>
              <a:rPr lang="en-IE" b="1" dirty="0"/>
              <a:t>media </a:t>
            </a:r>
            <a:r>
              <a:rPr lang="en-IE" b="1" dirty="0" smtClean="0"/>
              <a:t>images</a:t>
            </a:r>
            <a:endParaRPr lang="en-IE" b="1" dirty="0"/>
          </a:p>
        </p:txBody>
      </p:sp>
      <p:sp>
        <p:nvSpPr>
          <p:cNvPr id="10" name="TextBox 9"/>
          <p:cNvSpPr txBox="1"/>
          <p:nvPr/>
        </p:nvSpPr>
        <p:spPr>
          <a:xfrm>
            <a:off x="129970" y="1990238"/>
            <a:ext cx="6712264" cy="5355312"/>
          </a:xfrm>
          <a:prstGeom prst="rect">
            <a:avLst/>
          </a:prstGeom>
          <a:noFill/>
        </p:spPr>
        <p:txBody>
          <a:bodyPr wrap="square" rtlCol="0">
            <a:spAutoFit/>
          </a:bodyPr>
          <a:lstStyle/>
          <a:p>
            <a:pPr marL="285750" indent="-285750">
              <a:buFont typeface="Arial" panose="020B0604020202020204" pitchFamily="34" charset="0"/>
              <a:buChar char="•"/>
            </a:pPr>
            <a:r>
              <a:rPr lang="en-IE" dirty="0"/>
              <a:t>There is NO safe way to use a sunbed! Using sunbeds increases your risk of getting skin cancer. The earlier you start and the more often you use a sunbed, the greater the risk. </a:t>
            </a:r>
            <a:r>
              <a:rPr lang="en-IE" dirty="0" smtClean="0"/>
              <a:t>#</a:t>
            </a:r>
            <a:r>
              <a:rPr lang="en-IE" dirty="0" err="1" smtClean="0"/>
              <a:t>SunSmart</a:t>
            </a:r>
            <a:endParaRPr lang="en-IE" dirty="0"/>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r>
              <a:rPr lang="en-IE" dirty="0"/>
              <a:t>Using sunbeds has dangerous consequences. Sunbeds produce UV radiation causing premature skin ageing and increases your risk of skin cancer. #</a:t>
            </a:r>
            <a:r>
              <a:rPr lang="en-IE" dirty="0" err="1"/>
              <a:t>SunSmart</a:t>
            </a:r>
            <a:endParaRPr lang="en-IE" dirty="0"/>
          </a:p>
          <a:p>
            <a:pPr marL="285750" indent="-285750">
              <a:buFont typeface="Arial" panose="020B0604020202020204" pitchFamily="34" charset="0"/>
              <a:buChar char="•"/>
            </a:pPr>
            <a:endParaRPr lang="en-IE" dirty="0" smtClean="0"/>
          </a:p>
          <a:p>
            <a:pPr marL="285750" indent="-285750">
              <a:buFont typeface="Arial" panose="020B0604020202020204" pitchFamily="34" charset="0"/>
              <a:buChar char="•"/>
            </a:pPr>
            <a:r>
              <a:rPr lang="en-IE" dirty="0"/>
              <a:t>There is no such thing as a healthy suntan. A suntan is a sign that your skin is damaged by UV radiation from the sun or sunbeds. #</a:t>
            </a:r>
            <a:r>
              <a:rPr lang="en-IE" dirty="0" err="1" smtClean="0"/>
              <a:t>SunSmart</a:t>
            </a:r>
            <a:endParaRPr lang="en-IE" dirty="0" smtClean="0"/>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r>
              <a:rPr lang="en-IE" dirty="0"/>
              <a:t>Using sunbeds before the age of 35 increases the risk of melanoma, the most serious form of skin cancer by 75%. #</a:t>
            </a:r>
            <a:r>
              <a:rPr lang="en-IE" dirty="0" err="1"/>
              <a:t>SunSmart</a:t>
            </a:r>
            <a:endParaRPr lang="en-IE" dirty="0"/>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endParaRPr lang="en-IE" dirty="0"/>
          </a:p>
          <a:p>
            <a:endParaRPr lang="en-IE" dirty="0"/>
          </a:p>
        </p:txBody>
      </p:sp>
      <p:pic>
        <p:nvPicPr>
          <p:cNvPr id="11" name="Picture 10">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7337" y="908704"/>
            <a:ext cx="2468880" cy="2468880"/>
          </a:xfrm>
          <a:prstGeom prst="rect">
            <a:avLst/>
          </a:prstGeom>
        </p:spPr>
      </p:pic>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3270" y="2610494"/>
            <a:ext cx="2468880" cy="2468880"/>
          </a:xfrm>
          <a:prstGeom prst="rect">
            <a:avLst/>
          </a:prstGeom>
        </p:spPr>
      </p:pic>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85444" y="3754459"/>
            <a:ext cx="2468880" cy="2468880"/>
          </a:xfrm>
          <a:prstGeom prst="rect">
            <a:avLst/>
          </a:prstGeom>
        </p:spPr>
      </p:pic>
    </p:spTree>
    <p:extLst>
      <p:ext uri="{BB962C8B-B14F-4D97-AF65-F5344CB8AC3E}">
        <p14:creationId xmlns:p14="http://schemas.microsoft.com/office/powerpoint/2010/main" val="39464625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05875" y="296350"/>
            <a:ext cx="10286731" cy="780801"/>
          </a:xfrm>
        </p:spPr>
        <p:txBody>
          <a:bodyPr>
            <a:normAutofit/>
          </a:bodyPr>
          <a:lstStyle/>
          <a:p>
            <a:r>
              <a:rPr lang="en-IE" dirty="0" smtClean="0"/>
              <a:t>4. Social media videos </a:t>
            </a:r>
            <a:endParaRPr lang="en-US" dirty="0"/>
          </a:p>
        </p:txBody>
      </p:sp>
      <p:sp>
        <p:nvSpPr>
          <p:cNvPr id="3" name="TextBox 2"/>
          <p:cNvSpPr txBox="1"/>
          <p:nvPr/>
        </p:nvSpPr>
        <p:spPr>
          <a:xfrm>
            <a:off x="273605" y="1420664"/>
            <a:ext cx="11151139" cy="6186309"/>
          </a:xfrm>
          <a:prstGeom prst="rect">
            <a:avLst/>
          </a:prstGeom>
          <a:noFill/>
        </p:spPr>
        <p:txBody>
          <a:bodyPr wrap="square" rtlCol="0">
            <a:spAutoFit/>
          </a:bodyPr>
          <a:lstStyle/>
          <a:p>
            <a:r>
              <a:rPr lang="en-IE" dirty="0" smtClean="0"/>
              <a:t>Videos </a:t>
            </a:r>
            <a:r>
              <a:rPr lang="en-IE" dirty="0"/>
              <a:t>to watch and </a:t>
            </a:r>
            <a:r>
              <a:rPr lang="en-IE" dirty="0" smtClean="0"/>
              <a:t>share on your social media channels:</a:t>
            </a:r>
          </a:p>
          <a:p>
            <a:endParaRPr lang="en-IE" dirty="0" smtClean="0"/>
          </a:p>
          <a:p>
            <a:r>
              <a:rPr lang="en-IE" b="1" dirty="0"/>
              <a:t>Skin cancer prevention educational </a:t>
            </a:r>
            <a:r>
              <a:rPr lang="en-IE" b="1" dirty="0" smtClean="0"/>
              <a:t>videos with Prof Tobin, dermatologist</a:t>
            </a:r>
            <a:endParaRPr lang="en-IE" dirty="0"/>
          </a:p>
          <a:p>
            <a:pPr marL="285750" indent="-285750">
              <a:buFont typeface="Arial" panose="020B0604020202020204" pitchFamily="34" charset="0"/>
              <a:buChar char="•"/>
            </a:pPr>
            <a:r>
              <a:rPr lang="en-IE" dirty="0" smtClean="0">
                <a:hlinkClick r:id="rId2"/>
              </a:rPr>
              <a:t>How to reduce your risk of getting skin cancer?</a:t>
            </a:r>
            <a:endParaRPr lang="en-IE" dirty="0" smtClean="0"/>
          </a:p>
          <a:p>
            <a:pPr marL="285750" indent="-285750">
              <a:buFont typeface="Arial" panose="020B0604020202020204" pitchFamily="34" charset="0"/>
              <a:buChar char="•"/>
            </a:pPr>
            <a:r>
              <a:rPr lang="en-IE" dirty="0" smtClean="0">
                <a:hlinkClick r:id="rId3"/>
              </a:rPr>
              <a:t>What is skin cancer?</a:t>
            </a:r>
            <a:endParaRPr lang="en-IE" dirty="0" smtClean="0"/>
          </a:p>
          <a:p>
            <a:pPr marL="285750" indent="-285750">
              <a:buFont typeface="Arial" panose="020B0604020202020204" pitchFamily="34" charset="0"/>
              <a:buChar char="•"/>
            </a:pPr>
            <a:r>
              <a:rPr lang="en-IE" dirty="0" smtClean="0">
                <a:hlinkClick r:id="rId4"/>
              </a:rPr>
              <a:t>The dangers of using sunbeds and tanning injections</a:t>
            </a:r>
            <a:endParaRPr lang="en-IE" dirty="0" smtClean="0"/>
          </a:p>
          <a:p>
            <a:pPr marL="285750" indent="-285750">
              <a:buFont typeface="Arial" panose="020B0604020202020204" pitchFamily="34" charset="0"/>
              <a:buChar char="•"/>
            </a:pPr>
            <a:endParaRPr lang="en-IE" dirty="0"/>
          </a:p>
          <a:p>
            <a:r>
              <a:rPr lang="en-IE" b="1" dirty="0" err="1"/>
              <a:t>SunSmart</a:t>
            </a:r>
            <a:r>
              <a:rPr lang="en-IE" b="1" dirty="0"/>
              <a:t> </a:t>
            </a:r>
            <a:r>
              <a:rPr lang="en-IE" b="1" dirty="0" smtClean="0"/>
              <a:t>videos </a:t>
            </a:r>
            <a:r>
              <a:rPr lang="en-IE" b="1" dirty="0"/>
              <a:t>on UV risk &amp; skin protection for adolescents and young </a:t>
            </a:r>
            <a:r>
              <a:rPr lang="en-IE" b="1" dirty="0" smtClean="0"/>
              <a:t>adults - Your skin cancer prevention </a:t>
            </a:r>
            <a:r>
              <a:rPr lang="en-IE" b="1" dirty="0"/>
              <a:t>questions </a:t>
            </a:r>
            <a:r>
              <a:rPr lang="en-IE" b="1" dirty="0" smtClean="0"/>
              <a:t>answered </a:t>
            </a:r>
          </a:p>
          <a:p>
            <a:pPr marL="285750" indent="-285750">
              <a:buFont typeface="Arial" panose="020B0604020202020204" pitchFamily="34" charset="0"/>
              <a:buChar char="•"/>
            </a:pPr>
            <a:r>
              <a:rPr lang="en-IE" dirty="0" smtClean="0">
                <a:hlinkClick r:id="rId5"/>
              </a:rPr>
              <a:t>Does skin cancer only affect older adults?</a:t>
            </a:r>
            <a:endParaRPr lang="en-IE" dirty="0" smtClean="0"/>
          </a:p>
          <a:p>
            <a:pPr marL="285750" indent="-285750">
              <a:buFont typeface="Arial" panose="020B0604020202020204" pitchFamily="34" charset="0"/>
              <a:buChar char="•"/>
            </a:pPr>
            <a:r>
              <a:rPr lang="en-IE" dirty="0" smtClean="0">
                <a:hlinkClick r:id="rId6"/>
              </a:rPr>
              <a:t>Does </a:t>
            </a:r>
            <a:r>
              <a:rPr lang="en-IE" dirty="0">
                <a:hlinkClick r:id="rId6"/>
              </a:rPr>
              <a:t>getting a base tan from a sunbed prevent sun damage</a:t>
            </a:r>
            <a:r>
              <a:rPr lang="en-IE" dirty="0" smtClean="0">
                <a:hlinkClick r:id="rId6"/>
              </a:rPr>
              <a:t>?</a:t>
            </a:r>
            <a:endParaRPr lang="en-IE" dirty="0" smtClean="0"/>
          </a:p>
          <a:p>
            <a:pPr marL="285750" indent="-285750">
              <a:buFont typeface="Arial" panose="020B0604020202020204" pitchFamily="34" charset="0"/>
              <a:buChar char="•"/>
            </a:pPr>
            <a:r>
              <a:rPr lang="en-IE" dirty="0" smtClean="0">
                <a:hlinkClick r:id="rId7"/>
              </a:rPr>
              <a:t>Do </a:t>
            </a:r>
            <a:r>
              <a:rPr lang="en-IE" dirty="0">
                <a:hlinkClick r:id="rId7"/>
              </a:rPr>
              <a:t>I really need sunscreen if my skin doesn't burn</a:t>
            </a:r>
            <a:r>
              <a:rPr lang="en-IE" dirty="0" smtClean="0">
                <a:hlinkClick r:id="rId7"/>
              </a:rPr>
              <a:t>?</a:t>
            </a:r>
            <a:endParaRPr lang="en-IE" dirty="0" smtClean="0"/>
          </a:p>
          <a:p>
            <a:pPr marL="285750" indent="-285750">
              <a:buFont typeface="Arial" panose="020B0604020202020204" pitchFamily="34" charset="0"/>
              <a:buChar char="•"/>
            </a:pPr>
            <a:r>
              <a:rPr lang="en-IE" dirty="0" smtClean="0">
                <a:hlinkClick r:id="rId8"/>
              </a:rPr>
              <a:t>Do </a:t>
            </a:r>
            <a:r>
              <a:rPr lang="en-IE" dirty="0">
                <a:hlinkClick r:id="rId8"/>
              </a:rPr>
              <a:t>I need lots of sun to get Vitamin D</a:t>
            </a:r>
            <a:r>
              <a:rPr lang="en-IE" dirty="0" smtClean="0">
                <a:hlinkClick r:id="rId8"/>
              </a:rPr>
              <a:t>?</a:t>
            </a:r>
            <a:endParaRPr lang="en-IE" dirty="0" smtClean="0"/>
          </a:p>
          <a:p>
            <a:pPr marL="285750" indent="-285750">
              <a:buFont typeface="Arial" panose="020B0604020202020204" pitchFamily="34" charset="0"/>
              <a:buChar char="•"/>
            </a:pPr>
            <a:r>
              <a:rPr lang="en-IE" dirty="0" smtClean="0">
                <a:hlinkClick r:id="rId9"/>
              </a:rPr>
              <a:t>There is no amount </a:t>
            </a:r>
            <a:r>
              <a:rPr lang="en-IE" dirty="0">
                <a:hlinkClick r:id="rId9"/>
              </a:rPr>
              <a:t>of sunbed </a:t>
            </a:r>
            <a:r>
              <a:rPr lang="en-IE" dirty="0" smtClean="0">
                <a:hlinkClick r:id="rId9"/>
              </a:rPr>
              <a:t>use that </a:t>
            </a:r>
            <a:r>
              <a:rPr lang="en-IE" dirty="0">
                <a:hlinkClick r:id="rId9"/>
              </a:rPr>
              <a:t>is </a:t>
            </a:r>
            <a:r>
              <a:rPr lang="en-IE" dirty="0" smtClean="0">
                <a:hlinkClick r:id="rId9"/>
              </a:rPr>
              <a:t>safe!</a:t>
            </a:r>
            <a:endParaRPr lang="en-IE" dirty="0"/>
          </a:p>
          <a:p>
            <a:pPr marL="285750" indent="-285750">
              <a:buFont typeface="Arial" panose="020B0604020202020204" pitchFamily="34" charset="0"/>
              <a:buChar char="•"/>
            </a:pPr>
            <a:endParaRPr lang="en-IE" dirty="0" smtClean="0"/>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endParaRPr lang="en-IE" dirty="0" smtClean="0"/>
          </a:p>
          <a:p>
            <a:endParaRPr lang="en-IE" dirty="0" smtClean="0"/>
          </a:p>
          <a:p>
            <a:endParaRPr lang="en-IE" dirty="0"/>
          </a:p>
          <a:p>
            <a:endParaRPr lang="en-IE" dirty="0"/>
          </a:p>
        </p:txBody>
      </p:sp>
    </p:spTree>
    <p:extLst>
      <p:ext uri="{BB962C8B-B14F-4D97-AF65-F5344CB8AC3E}">
        <p14:creationId xmlns:p14="http://schemas.microsoft.com/office/powerpoint/2010/main" val="15436896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71532" y="1549407"/>
            <a:ext cx="5424000" cy="1219200"/>
          </a:xfrm>
        </p:spPr>
        <p:txBody>
          <a:bodyPr/>
          <a:lstStyle/>
          <a:p>
            <a:r>
              <a:rPr lang="en-IE" dirty="0" smtClean="0"/>
              <a:t>Contact information</a:t>
            </a:r>
            <a:endParaRPr lang="en-IE" dirty="0"/>
          </a:p>
        </p:txBody>
      </p:sp>
      <p:pic>
        <p:nvPicPr>
          <p:cNvPr id="3" name="Picture 2"/>
          <p:cNvPicPr/>
          <p:nvPr/>
        </p:nvPicPr>
        <p:blipFill>
          <a:blip r:embed="rId2"/>
          <a:stretch>
            <a:fillRect/>
          </a:stretch>
        </p:blipFill>
        <p:spPr>
          <a:xfrm>
            <a:off x="6111790" y="5783863"/>
            <a:ext cx="2848131" cy="829723"/>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28815" y="5599866"/>
            <a:ext cx="2269375" cy="1006671"/>
          </a:xfrm>
          <a:prstGeom prst="rect">
            <a:avLst/>
          </a:prstGeom>
        </p:spPr>
      </p:pic>
      <p:sp>
        <p:nvSpPr>
          <p:cNvPr id="6" name="Rectangle 5"/>
          <p:cNvSpPr/>
          <p:nvPr/>
        </p:nvSpPr>
        <p:spPr>
          <a:xfrm>
            <a:off x="1471531" y="2303226"/>
            <a:ext cx="9164937" cy="2854564"/>
          </a:xfrm>
          <a:prstGeom prst="rect">
            <a:avLst/>
          </a:prstGeom>
        </p:spPr>
        <p:txBody>
          <a:bodyPr wrap="square">
            <a:spAutoFit/>
          </a:bodyPr>
          <a:lstStyle/>
          <a:p>
            <a:pPr lvl="0">
              <a:spcBef>
                <a:spcPct val="20000"/>
              </a:spcBef>
            </a:pPr>
            <a:r>
              <a:rPr lang="en-US" sz="2667" b="1" dirty="0">
                <a:solidFill>
                  <a:prstClr val="white"/>
                </a:solidFill>
              </a:rPr>
              <a:t>Thank you for sharing this campaign.</a:t>
            </a:r>
          </a:p>
          <a:p>
            <a:pPr lvl="0" algn="ctr">
              <a:spcBef>
                <a:spcPct val="20000"/>
              </a:spcBef>
            </a:pPr>
            <a:endParaRPr lang="en-US" sz="2667" b="1" dirty="0">
              <a:solidFill>
                <a:prstClr val="white"/>
              </a:solidFill>
            </a:endParaRPr>
          </a:p>
          <a:p>
            <a:pPr lvl="0">
              <a:spcBef>
                <a:spcPct val="20000"/>
              </a:spcBef>
            </a:pPr>
            <a:r>
              <a:rPr lang="en-IE" sz="1867" b="1" dirty="0">
                <a:solidFill>
                  <a:prstClr val="white"/>
                </a:solidFill>
              </a:rPr>
              <a:t>For queries or ideas, please contact: </a:t>
            </a:r>
          </a:p>
          <a:p>
            <a:pPr lvl="0">
              <a:spcBef>
                <a:spcPct val="20000"/>
              </a:spcBef>
            </a:pPr>
            <a:endParaRPr lang="en-IE" sz="1867" b="1" dirty="0">
              <a:solidFill>
                <a:prstClr val="white"/>
              </a:solidFill>
            </a:endParaRPr>
          </a:p>
          <a:p>
            <a:pPr marL="457189" lvl="0" indent="-457189">
              <a:spcBef>
                <a:spcPts val="800"/>
              </a:spcBef>
              <a:buFont typeface="Arial" panose="020B0604020202020204" pitchFamily="34" charset="0"/>
              <a:buChar char="•"/>
            </a:pPr>
            <a:r>
              <a:rPr lang="en-IE" sz="1867" b="1" dirty="0" smtClean="0">
                <a:solidFill>
                  <a:prstClr val="white"/>
                </a:solidFill>
              </a:rPr>
              <a:t>Maria McEnery, </a:t>
            </a:r>
            <a:r>
              <a:rPr lang="en-IE" sz="1867" dirty="0" smtClean="0">
                <a:solidFill>
                  <a:prstClr val="white"/>
                </a:solidFill>
              </a:rPr>
              <a:t>Cancer Prevention Officer, NCCP, prevention@cancercontrol.ie </a:t>
            </a:r>
          </a:p>
          <a:p>
            <a:pPr marL="457189" lvl="0" indent="-457189">
              <a:spcBef>
                <a:spcPts val="800"/>
              </a:spcBef>
              <a:buFont typeface="Arial" panose="020B0604020202020204" pitchFamily="34" charset="0"/>
              <a:buChar char="•"/>
            </a:pPr>
            <a:r>
              <a:rPr lang="en-IE" sz="1867" b="1" dirty="0">
                <a:solidFill>
                  <a:prstClr val="white"/>
                </a:solidFill>
              </a:rPr>
              <a:t>Website</a:t>
            </a:r>
            <a:r>
              <a:rPr lang="en-IE" sz="1867" dirty="0">
                <a:solidFill>
                  <a:prstClr val="white"/>
                </a:solidFill>
              </a:rPr>
              <a:t>: www.hse.ie/sunsmart </a:t>
            </a:r>
          </a:p>
          <a:p>
            <a:pPr lvl="0">
              <a:spcBef>
                <a:spcPts val="800"/>
              </a:spcBef>
            </a:pPr>
            <a:endParaRPr lang="en-IE" sz="1867" dirty="0">
              <a:solidFill>
                <a:prstClr val="white"/>
              </a:solidFill>
            </a:endParaRPr>
          </a:p>
        </p:txBody>
      </p:sp>
    </p:spTree>
    <p:extLst>
      <p:ext uri="{BB962C8B-B14F-4D97-AF65-F5344CB8AC3E}">
        <p14:creationId xmlns:p14="http://schemas.microsoft.com/office/powerpoint/2010/main" val="3759437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5B0A863-C1EC-064E-8916-8E32C88BE966}"/>
              </a:ext>
            </a:extLst>
          </p:cNvPr>
          <p:cNvSpPr>
            <a:spLocks noGrp="1"/>
          </p:cNvSpPr>
          <p:nvPr>
            <p:ph type="body" sz="quarter" idx="11"/>
          </p:nvPr>
        </p:nvSpPr>
        <p:spPr/>
        <p:txBody>
          <a:bodyPr/>
          <a:lstStyle/>
          <a:p>
            <a:r>
              <a:rPr lang="en-IE" dirty="0" smtClean="0"/>
              <a:t>Campaign overview</a:t>
            </a:r>
            <a:endParaRPr lang="en-IE" dirty="0"/>
          </a:p>
        </p:txBody>
      </p:sp>
      <p:sp>
        <p:nvSpPr>
          <p:cNvPr id="2" name="Text Placeholder 1"/>
          <p:cNvSpPr>
            <a:spLocks noGrp="1"/>
          </p:cNvSpPr>
          <p:nvPr>
            <p:ph type="body" sz="quarter" idx="10"/>
          </p:nvPr>
        </p:nvSpPr>
        <p:spPr>
          <a:xfrm>
            <a:off x="625390" y="1614294"/>
            <a:ext cx="10972800" cy="3921164"/>
          </a:xfrm>
        </p:spPr>
        <p:txBody>
          <a:bodyPr>
            <a:normAutofit fontScale="92500" lnSpcReduction="10000"/>
          </a:bodyPr>
          <a:lstStyle/>
          <a:p>
            <a:pPr marL="0" indent="0">
              <a:buNone/>
            </a:pPr>
            <a:r>
              <a:rPr lang="en-IE" sz="2000" dirty="0"/>
              <a:t>The annual SunSmart campaign is run by the HSE’s National Cancer Control Programme (NCCP), in collaboration with Healthy Ireland and cross-sectoral partners. </a:t>
            </a:r>
            <a:r>
              <a:rPr lang="en-IE" sz="2000" dirty="0" smtClean="0"/>
              <a:t>We </a:t>
            </a:r>
            <a:r>
              <a:rPr lang="en-IE" sz="2000" dirty="0"/>
              <a:t>are working together to support people to reduce their risk of skin cancer by protecting their skin from the sun. </a:t>
            </a:r>
            <a:endParaRPr lang="en-IE" sz="2000" dirty="0" smtClean="0"/>
          </a:p>
          <a:p>
            <a:pPr marL="0" indent="0">
              <a:buNone/>
            </a:pPr>
            <a:endParaRPr lang="en-IE" dirty="0"/>
          </a:p>
          <a:p>
            <a:pPr marL="0" indent="0">
              <a:buNone/>
            </a:pPr>
            <a:r>
              <a:rPr lang="en-IE" sz="2000" dirty="0" smtClean="0"/>
              <a:t>The </a:t>
            </a:r>
            <a:r>
              <a:rPr lang="en-IE" sz="2000" dirty="0"/>
              <a:t>aim of the campaign is to reduce your risk of skin cancer by </a:t>
            </a:r>
            <a:r>
              <a:rPr lang="en-IE" sz="2000" dirty="0" smtClean="0"/>
              <a:t>increasing </a:t>
            </a:r>
            <a:r>
              <a:rPr lang="en-IE" sz="2000" dirty="0"/>
              <a:t>awareness and engagement </a:t>
            </a:r>
            <a:r>
              <a:rPr lang="en-IE" sz="2000" dirty="0" smtClean="0"/>
              <a:t>with:</a:t>
            </a:r>
            <a:endParaRPr lang="en-IE" sz="2000" dirty="0"/>
          </a:p>
          <a:p>
            <a:r>
              <a:rPr lang="en-IE" sz="2000" dirty="0"/>
              <a:t>the steps you, your family, friends and colleagues can take to protect your skin from the sun </a:t>
            </a:r>
          </a:p>
          <a:p>
            <a:r>
              <a:rPr lang="en-IE" sz="2000" dirty="0"/>
              <a:t>not using sunbeds</a:t>
            </a:r>
          </a:p>
          <a:p>
            <a:pPr marL="0" indent="0">
              <a:buNone/>
            </a:pPr>
            <a:endParaRPr lang="en-IE" sz="2000" dirty="0"/>
          </a:p>
          <a:p>
            <a:pPr marL="0" indent="0">
              <a:buNone/>
            </a:pPr>
            <a:r>
              <a:rPr lang="en-IE" sz="2000" dirty="0"/>
              <a:t>This partner pack contains information, video links and image links for your use and to share with your own networks to support </a:t>
            </a:r>
            <a:r>
              <a:rPr lang="en-IE" sz="2000" dirty="0" smtClean="0"/>
              <a:t>the 2024 </a:t>
            </a:r>
            <a:r>
              <a:rPr lang="en-IE" sz="2000" dirty="0"/>
              <a:t>SunSmart </a:t>
            </a:r>
            <a:r>
              <a:rPr lang="en-IE" sz="2000" dirty="0" smtClean="0"/>
              <a:t>campaign.</a:t>
            </a:r>
            <a:endParaRPr lang="en-IE" sz="2000" dirty="0"/>
          </a:p>
          <a:p>
            <a:pPr marL="0" indent="0">
              <a:buNone/>
            </a:pPr>
            <a:endParaRPr lang="en-IE" sz="2000" dirty="0"/>
          </a:p>
        </p:txBody>
      </p:sp>
      <p:pic>
        <p:nvPicPr>
          <p:cNvPr id="4" name="Picture 3"/>
          <p:cNvPicPr/>
          <p:nvPr/>
        </p:nvPicPr>
        <p:blipFill>
          <a:blip r:embed="rId2"/>
          <a:stretch>
            <a:fillRect/>
          </a:stretch>
        </p:blipFill>
        <p:spPr>
          <a:xfrm>
            <a:off x="6111790" y="5783863"/>
            <a:ext cx="2848131" cy="82972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28815" y="5599866"/>
            <a:ext cx="2269375" cy="1006671"/>
          </a:xfrm>
          <a:prstGeom prst="rect">
            <a:avLst/>
          </a:prstGeom>
        </p:spPr>
      </p:pic>
    </p:spTree>
    <p:extLst>
      <p:ext uri="{BB962C8B-B14F-4D97-AF65-F5344CB8AC3E}">
        <p14:creationId xmlns:p14="http://schemas.microsoft.com/office/powerpoint/2010/main" val="12326689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5B0A863-C1EC-064E-8916-8E32C88BE966}"/>
              </a:ext>
            </a:extLst>
          </p:cNvPr>
          <p:cNvSpPr>
            <a:spLocks noGrp="1"/>
          </p:cNvSpPr>
          <p:nvPr>
            <p:ph type="body" sz="quarter" idx="11"/>
          </p:nvPr>
        </p:nvSpPr>
        <p:spPr/>
        <p:txBody>
          <a:bodyPr/>
          <a:lstStyle/>
          <a:p>
            <a:r>
              <a:rPr lang="en-IE" dirty="0" smtClean="0"/>
              <a:t>Campaign key messages </a:t>
            </a:r>
            <a:endParaRPr lang="en-IE" dirty="0"/>
          </a:p>
        </p:txBody>
      </p:sp>
      <p:sp>
        <p:nvSpPr>
          <p:cNvPr id="2" name="Text Placeholder 1"/>
          <p:cNvSpPr>
            <a:spLocks noGrp="1"/>
          </p:cNvSpPr>
          <p:nvPr>
            <p:ph type="body" sz="quarter" idx="10"/>
          </p:nvPr>
        </p:nvSpPr>
        <p:spPr>
          <a:xfrm>
            <a:off x="625390" y="1734207"/>
            <a:ext cx="10972800" cy="4593021"/>
          </a:xfrm>
        </p:spPr>
        <p:txBody>
          <a:bodyPr>
            <a:normAutofit/>
          </a:bodyPr>
          <a:lstStyle/>
          <a:p>
            <a:r>
              <a:rPr lang="en-IE" sz="2000" dirty="0" smtClean="0"/>
              <a:t>Skin </a:t>
            </a:r>
            <a:r>
              <a:rPr lang="en-IE" sz="2000" dirty="0"/>
              <a:t>cancer is the most common form of cancer in Ireland with over 11,000 cases diagnosed </a:t>
            </a:r>
            <a:r>
              <a:rPr lang="en-IE" sz="2000" dirty="0" smtClean="0"/>
              <a:t>annually (NCRI, 2023).</a:t>
            </a:r>
          </a:p>
          <a:p>
            <a:pPr marL="0" indent="0">
              <a:buNone/>
            </a:pPr>
            <a:endParaRPr lang="en-IE" sz="2000" dirty="0"/>
          </a:p>
          <a:p>
            <a:r>
              <a:rPr lang="en-IE" sz="2000" dirty="0" smtClean="0"/>
              <a:t>The </a:t>
            </a:r>
            <a:r>
              <a:rPr lang="en-IE" sz="2000" dirty="0"/>
              <a:t>number of people being diagnosed with skin cancer in Ireland is rising </a:t>
            </a:r>
            <a:r>
              <a:rPr lang="en-IE" sz="2000" dirty="0" smtClean="0"/>
              <a:t>rapidly. Yet </a:t>
            </a:r>
            <a:r>
              <a:rPr lang="en-IE" sz="2000" dirty="0"/>
              <a:t>skin cancer is largely preventable by protecting skin from UV </a:t>
            </a:r>
            <a:r>
              <a:rPr lang="en-IE" sz="2000" dirty="0" smtClean="0"/>
              <a:t>rays</a:t>
            </a:r>
            <a:r>
              <a:rPr lang="en-IE" sz="2000" dirty="0"/>
              <a:t> </a:t>
            </a:r>
            <a:r>
              <a:rPr lang="en-IE" sz="2000" dirty="0" smtClean="0"/>
              <a:t>and not using sunbeds. </a:t>
            </a:r>
          </a:p>
          <a:p>
            <a:pPr marL="0" indent="0">
              <a:buNone/>
            </a:pPr>
            <a:endParaRPr lang="en-IE" sz="2000" dirty="0"/>
          </a:p>
          <a:p>
            <a:r>
              <a:rPr lang="en-IE" sz="2000" dirty="0" smtClean="0"/>
              <a:t>Protecting </a:t>
            </a:r>
            <a:r>
              <a:rPr lang="en-IE" sz="2000" dirty="0"/>
              <a:t>your skin from the sun whether at home or abroad can reduce your risk of skin cancer.</a:t>
            </a:r>
          </a:p>
          <a:p>
            <a:endParaRPr lang="en-IE" sz="2000" dirty="0"/>
          </a:p>
        </p:txBody>
      </p:sp>
      <p:pic>
        <p:nvPicPr>
          <p:cNvPr id="4" name="Picture 3"/>
          <p:cNvPicPr/>
          <p:nvPr/>
        </p:nvPicPr>
        <p:blipFill>
          <a:blip r:embed="rId2"/>
          <a:stretch>
            <a:fillRect/>
          </a:stretch>
        </p:blipFill>
        <p:spPr>
          <a:xfrm>
            <a:off x="6111790" y="5783863"/>
            <a:ext cx="2848131" cy="82972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28815" y="5599866"/>
            <a:ext cx="2269375" cy="1006671"/>
          </a:xfrm>
          <a:prstGeom prst="rect">
            <a:avLst/>
          </a:prstGeom>
        </p:spPr>
      </p:pic>
    </p:spTree>
    <p:extLst>
      <p:ext uri="{BB962C8B-B14F-4D97-AF65-F5344CB8AC3E}">
        <p14:creationId xmlns:p14="http://schemas.microsoft.com/office/powerpoint/2010/main" val="11903235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5B0A863-C1EC-064E-8916-8E32C88BE966}"/>
              </a:ext>
            </a:extLst>
          </p:cNvPr>
          <p:cNvSpPr>
            <a:spLocks noGrp="1"/>
          </p:cNvSpPr>
          <p:nvPr>
            <p:ph type="body" sz="quarter" idx="11"/>
          </p:nvPr>
        </p:nvSpPr>
        <p:spPr/>
        <p:txBody>
          <a:bodyPr/>
          <a:lstStyle/>
          <a:p>
            <a:r>
              <a:rPr lang="en-IE" dirty="0" smtClean="0"/>
              <a:t>Campaign key messages </a:t>
            </a:r>
            <a:endParaRPr lang="en-IE" dirty="0"/>
          </a:p>
        </p:txBody>
      </p:sp>
      <p:sp>
        <p:nvSpPr>
          <p:cNvPr id="2" name="Text Placeholder 1"/>
          <p:cNvSpPr>
            <a:spLocks noGrp="1"/>
          </p:cNvSpPr>
          <p:nvPr>
            <p:ph type="body" sz="quarter" idx="10"/>
          </p:nvPr>
        </p:nvSpPr>
        <p:spPr>
          <a:xfrm>
            <a:off x="278017" y="1297594"/>
            <a:ext cx="11477828" cy="4901130"/>
          </a:xfrm>
        </p:spPr>
        <p:txBody>
          <a:bodyPr>
            <a:normAutofit fontScale="92500" lnSpcReduction="20000"/>
          </a:bodyPr>
          <a:lstStyle/>
          <a:p>
            <a:r>
              <a:rPr lang="en-IE" sz="2100" dirty="0" smtClean="0"/>
              <a:t>Protect </a:t>
            </a:r>
            <a:r>
              <a:rPr lang="en-IE" sz="2100" dirty="0"/>
              <a:t>yourself and children by being SunSmart as </a:t>
            </a:r>
            <a:r>
              <a:rPr lang="en-IE" sz="2100" dirty="0" smtClean="0"/>
              <a:t>part of </a:t>
            </a:r>
            <a:r>
              <a:rPr lang="en-IE" sz="2100" dirty="0"/>
              <a:t>your daily routine especially from April – September even when it’s cloudy in Ireland. Follow the Healthy Ireland SunSmart 5 S’s: </a:t>
            </a:r>
            <a:endParaRPr lang="en-IE" sz="2100" dirty="0" smtClean="0"/>
          </a:p>
          <a:p>
            <a:pPr lvl="1"/>
            <a:r>
              <a:rPr lang="en-IE" sz="2100" dirty="0" smtClean="0"/>
              <a:t>Slip </a:t>
            </a:r>
            <a:r>
              <a:rPr lang="en-IE" sz="2100" dirty="0"/>
              <a:t>on clothing, </a:t>
            </a:r>
            <a:endParaRPr lang="en-IE" sz="2100" dirty="0" smtClean="0"/>
          </a:p>
          <a:p>
            <a:pPr lvl="1"/>
            <a:r>
              <a:rPr lang="en-IE" sz="2100" dirty="0" smtClean="0"/>
              <a:t>Slop </a:t>
            </a:r>
            <a:r>
              <a:rPr lang="en-IE" sz="2100" dirty="0"/>
              <a:t>on sunscreen, </a:t>
            </a:r>
            <a:endParaRPr lang="en-IE" sz="2100" dirty="0" smtClean="0"/>
          </a:p>
          <a:p>
            <a:pPr lvl="1"/>
            <a:r>
              <a:rPr lang="en-IE" sz="2100" dirty="0" smtClean="0"/>
              <a:t>Slap </a:t>
            </a:r>
            <a:r>
              <a:rPr lang="en-IE" sz="2100" dirty="0"/>
              <a:t>on a wide-brimmed </a:t>
            </a:r>
            <a:r>
              <a:rPr lang="en-IE" sz="2100" dirty="0" smtClean="0"/>
              <a:t>hat,</a:t>
            </a:r>
          </a:p>
          <a:p>
            <a:pPr lvl="1"/>
            <a:r>
              <a:rPr lang="en-IE" sz="2100" dirty="0" smtClean="0"/>
              <a:t>Seek </a:t>
            </a:r>
            <a:r>
              <a:rPr lang="en-IE" sz="2100" dirty="0"/>
              <a:t>shade, </a:t>
            </a:r>
            <a:endParaRPr lang="en-IE" sz="2100" dirty="0" smtClean="0"/>
          </a:p>
          <a:p>
            <a:pPr lvl="1"/>
            <a:r>
              <a:rPr lang="en-IE" sz="2100" dirty="0" smtClean="0"/>
              <a:t>Slide </a:t>
            </a:r>
            <a:r>
              <a:rPr lang="en-IE" sz="2100" dirty="0"/>
              <a:t>on sunglasses</a:t>
            </a:r>
            <a:r>
              <a:rPr lang="en-IE" sz="2100" dirty="0" smtClean="0"/>
              <a:t>.</a:t>
            </a:r>
          </a:p>
          <a:p>
            <a:pPr marL="457200"/>
            <a:r>
              <a:rPr lang="en-IE" sz="2100" dirty="0"/>
              <a:t>As well as the 5 S’s it is important to </a:t>
            </a:r>
            <a:r>
              <a:rPr lang="en-IE" sz="2100" dirty="0" smtClean="0"/>
              <a:t>remember</a:t>
            </a:r>
          </a:p>
          <a:p>
            <a:pPr marL="857250" lvl="1"/>
            <a:r>
              <a:rPr lang="en-IE" sz="2100" dirty="0" smtClean="0"/>
              <a:t>Do </a:t>
            </a:r>
            <a:r>
              <a:rPr lang="en-IE" sz="2100" dirty="0"/>
              <a:t>not deliberately try to get a suntan. Remember tanned skin is damaged </a:t>
            </a:r>
            <a:r>
              <a:rPr lang="en-IE" sz="2100" dirty="0" smtClean="0"/>
              <a:t>skin</a:t>
            </a:r>
          </a:p>
          <a:p>
            <a:pPr marL="857250" lvl="1"/>
            <a:r>
              <a:rPr lang="en-IE" sz="2100" dirty="0" smtClean="0"/>
              <a:t>Avoid </a:t>
            </a:r>
            <a:r>
              <a:rPr lang="en-IE" sz="2100" dirty="0"/>
              <a:t>getting a </a:t>
            </a:r>
            <a:r>
              <a:rPr lang="en-IE" sz="2100" dirty="0" smtClean="0"/>
              <a:t>sunburn</a:t>
            </a:r>
          </a:p>
          <a:p>
            <a:pPr marL="857250" lvl="1"/>
            <a:r>
              <a:rPr lang="en-IE" sz="2100" dirty="0" smtClean="0"/>
              <a:t>Never </a:t>
            </a:r>
            <a:r>
              <a:rPr lang="en-IE" sz="2100" dirty="0"/>
              <a:t>use a sunbed</a:t>
            </a:r>
          </a:p>
          <a:p>
            <a:pPr marL="914400" lvl="2" indent="0">
              <a:buNone/>
            </a:pPr>
            <a:endParaRPr lang="en-IE" sz="2100" dirty="0"/>
          </a:p>
          <a:p>
            <a:r>
              <a:rPr lang="en-IE" sz="2100" dirty="0"/>
              <a:t>No sunscreen can provide 100% protection, it should be used alongside other protective measures such as clothing and shade</a:t>
            </a:r>
            <a:r>
              <a:rPr lang="en-IE" sz="2400" dirty="0" smtClean="0"/>
              <a:t>.</a:t>
            </a:r>
          </a:p>
          <a:p>
            <a:endParaRPr lang="en-IE" sz="2200" dirty="0"/>
          </a:p>
          <a:p>
            <a:endParaRPr lang="en-IE" sz="2200" dirty="0"/>
          </a:p>
          <a:p>
            <a:endParaRPr lang="en-IE" sz="2000" dirty="0"/>
          </a:p>
        </p:txBody>
      </p:sp>
      <p:pic>
        <p:nvPicPr>
          <p:cNvPr id="4" name="Picture 3"/>
          <p:cNvPicPr/>
          <p:nvPr/>
        </p:nvPicPr>
        <p:blipFill>
          <a:blip r:embed="rId2"/>
          <a:stretch>
            <a:fillRect/>
          </a:stretch>
        </p:blipFill>
        <p:spPr>
          <a:xfrm>
            <a:off x="6111790" y="5899201"/>
            <a:ext cx="2848131" cy="82972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81367" y="5729454"/>
            <a:ext cx="2269375" cy="1006671"/>
          </a:xfrm>
          <a:prstGeom prst="rect">
            <a:avLst/>
          </a:prstGeom>
        </p:spPr>
      </p:pic>
    </p:spTree>
    <p:extLst>
      <p:ext uri="{BB962C8B-B14F-4D97-AF65-F5344CB8AC3E}">
        <p14:creationId xmlns:p14="http://schemas.microsoft.com/office/powerpoint/2010/main" val="37045894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5B0A863-C1EC-064E-8916-8E32C88BE966}"/>
              </a:ext>
            </a:extLst>
          </p:cNvPr>
          <p:cNvSpPr>
            <a:spLocks noGrp="1"/>
          </p:cNvSpPr>
          <p:nvPr>
            <p:ph type="body" sz="quarter" idx="11"/>
          </p:nvPr>
        </p:nvSpPr>
        <p:spPr/>
        <p:txBody>
          <a:bodyPr/>
          <a:lstStyle/>
          <a:p>
            <a:r>
              <a:rPr lang="en-IE" dirty="0" smtClean="0"/>
              <a:t>Campaign key messages </a:t>
            </a:r>
            <a:endParaRPr lang="en-IE" dirty="0"/>
          </a:p>
        </p:txBody>
      </p:sp>
      <p:sp>
        <p:nvSpPr>
          <p:cNvPr id="2" name="Text Placeholder 1"/>
          <p:cNvSpPr>
            <a:spLocks noGrp="1"/>
          </p:cNvSpPr>
          <p:nvPr>
            <p:ph type="body" sz="quarter" idx="10"/>
          </p:nvPr>
        </p:nvSpPr>
        <p:spPr>
          <a:xfrm>
            <a:off x="288793" y="1256879"/>
            <a:ext cx="11645994" cy="4593021"/>
          </a:xfrm>
        </p:spPr>
        <p:txBody>
          <a:bodyPr>
            <a:normAutofit fontScale="92500" lnSpcReduction="20000"/>
          </a:bodyPr>
          <a:lstStyle/>
          <a:p>
            <a:r>
              <a:rPr lang="en-IE" sz="2000" dirty="0" smtClean="0"/>
              <a:t>Playing </a:t>
            </a:r>
            <a:r>
              <a:rPr lang="en-IE" sz="2000" dirty="0"/>
              <a:t>and spending time outdoors is good for your child. But it is important to protect their skin when outside in the sun.</a:t>
            </a:r>
            <a:endParaRPr lang="en-IE" sz="2000" dirty="0" smtClean="0"/>
          </a:p>
          <a:p>
            <a:endParaRPr lang="en-IE" sz="2000" dirty="0" smtClean="0"/>
          </a:p>
          <a:p>
            <a:r>
              <a:rPr lang="en-IE" sz="2000" dirty="0" smtClean="0"/>
              <a:t>Getting </a:t>
            </a:r>
            <a:r>
              <a:rPr lang="en-IE" sz="2000" dirty="0"/>
              <a:t>too much sun can be harmful whatever your age. It exposes your skin to UV rays that can damage your skin and lead to skin cancer. Enjoy time out in the sun while also protecting your skin and being </a:t>
            </a:r>
            <a:r>
              <a:rPr lang="en-IE" sz="2000" dirty="0" err="1"/>
              <a:t>SunSmart</a:t>
            </a:r>
            <a:r>
              <a:rPr lang="en-IE" sz="2000" dirty="0"/>
              <a:t>. </a:t>
            </a:r>
            <a:endParaRPr lang="en-IE" sz="2000" dirty="0" smtClean="0"/>
          </a:p>
          <a:p>
            <a:endParaRPr lang="en-IE" sz="2000" dirty="0"/>
          </a:p>
          <a:p>
            <a:r>
              <a:rPr lang="en-IE" sz="2000" dirty="0" smtClean="0"/>
              <a:t>If </a:t>
            </a:r>
            <a:r>
              <a:rPr lang="en-IE" sz="2000" dirty="0"/>
              <a:t>you work outdoors, you are exposed to 2-3 times higher amounts of UV from the sun than people who work indoors, putting you at higher risk of developing skin </a:t>
            </a:r>
            <a:r>
              <a:rPr lang="en-IE" sz="2000" dirty="0" smtClean="0"/>
              <a:t>cancer.</a:t>
            </a:r>
          </a:p>
          <a:p>
            <a:endParaRPr lang="en-IE" sz="2000" dirty="0"/>
          </a:p>
          <a:p>
            <a:r>
              <a:rPr lang="en-IE" sz="2000" dirty="0" smtClean="0"/>
              <a:t>Make </a:t>
            </a:r>
            <a:r>
              <a:rPr lang="en-IE" sz="2000" dirty="0"/>
              <a:t>sure to protect your skin from the sun while getting the health benefits of being active outdoors. </a:t>
            </a:r>
            <a:endParaRPr lang="en-IE" sz="2000" dirty="0" smtClean="0"/>
          </a:p>
          <a:p>
            <a:endParaRPr lang="en-IE" sz="2000" dirty="0"/>
          </a:p>
          <a:p>
            <a:r>
              <a:rPr lang="en-IE" sz="2000" dirty="0" smtClean="0"/>
              <a:t>Getting </a:t>
            </a:r>
            <a:r>
              <a:rPr lang="en-IE" sz="2000" dirty="0"/>
              <a:t>a tan from a sunbed increases your risk of developing skin cancer. There is no safe limit of exposure to UV radiation from sunbeds. It is never safe to use a </a:t>
            </a:r>
            <a:r>
              <a:rPr lang="en-IE" sz="2000" dirty="0" smtClean="0"/>
              <a:t>sunbed. </a:t>
            </a:r>
          </a:p>
          <a:p>
            <a:endParaRPr lang="en-IE" sz="2200" dirty="0"/>
          </a:p>
          <a:p>
            <a:endParaRPr lang="en-IE" sz="2200" dirty="0" smtClean="0"/>
          </a:p>
          <a:p>
            <a:endParaRPr lang="en-IE" sz="2200" dirty="0"/>
          </a:p>
          <a:p>
            <a:endParaRPr lang="en-IE" sz="2200" dirty="0"/>
          </a:p>
          <a:p>
            <a:endParaRPr lang="en-IE" sz="2200" dirty="0"/>
          </a:p>
          <a:p>
            <a:endParaRPr lang="en-IE" sz="2000" dirty="0"/>
          </a:p>
        </p:txBody>
      </p:sp>
      <p:pic>
        <p:nvPicPr>
          <p:cNvPr id="4" name="Picture 3"/>
          <p:cNvPicPr/>
          <p:nvPr/>
        </p:nvPicPr>
        <p:blipFill>
          <a:blip r:embed="rId3"/>
          <a:stretch>
            <a:fillRect/>
          </a:stretch>
        </p:blipFill>
        <p:spPr>
          <a:xfrm>
            <a:off x="6111790" y="5924525"/>
            <a:ext cx="2848131" cy="82972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36623" y="5747577"/>
            <a:ext cx="2269375" cy="1006671"/>
          </a:xfrm>
          <a:prstGeom prst="rect">
            <a:avLst/>
          </a:prstGeom>
        </p:spPr>
      </p:pic>
    </p:spTree>
    <p:extLst>
      <p:ext uri="{BB962C8B-B14F-4D97-AF65-F5344CB8AC3E}">
        <p14:creationId xmlns:p14="http://schemas.microsoft.com/office/powerpoint/2010/main" val="11892467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5B0A863-C1EC-064E-8916-8E32C88BE966}"/>
              </a:ext>
            </a:extLst>
          </p:cNvPr>
          <p:cNvSpPr>
            <a:spLocks noGrp="1"/>
          </p:cNvSpPr>
          <p:nvPr>
            <p:ph type="body" sz="quarter" idx="11"/>
          </p:nvPr>
        </p:nvSpPr>
        <p:spPr/>
        <p:txBody>
          <a:bodyPr/>
          <a:lstStyle/>
          <a:p>
            <a:r>
              <a:rPr lang="en-IE" dirty="0" smtClean="0"/>
              <a:t>Campaign channels</a:t>
            </a:r>
            <a:endParaRPr lang="en-IE" dirty="0"/>
          </a:p>
        </p:txBody>
      </p:sp>
      <p:sp>
        <p:nvSpPr>
          <p:cNvPr id="2" name="Text Placeholder 1"/>
          <p:cNvSpPr>
            <a:spLocks noGrp="1"/>
          </p:cNvSpPr>
          <p:nvPr>
            <p:ph type="body" sz="quarter" idx="10"/>
          </p:nvPr>
        </p:nvSpPr>
        <p:spPr>
          <a:xfrm>
            <a:off x="625390" y="1376855"/>
            <a:ext cx="10972800" cy="4593021"/>
          </a:xfrm>
        </p:spPr>
        <p:txBody>
          <a:bodyPr>
            <a:normAutofit/>
          </a:bodyPr>
          <a:lstStyle/>
          <a:p>
            <a:r>
              <a:rPr lang="en-IE" sz="2000" dirty="0" smtClean="0"/>
              <a:t>Radio </a:t>
            </a:r>
            <a:r>
              <a:rPr lang="en-IE" sz="2000" dirty="0"/>
              <a:t>ads will run on national, local and digital radio </a:t>
            </a:r>
            <a:r>
              <a:rPr lang="en-IE" sz="2000" dirty="0" smtClean="0"/>
              <a:t>from May to August 2024. </a:t>
            </a:r>
            <a:r>
              <a:rPr lang="en-IE" sz="2000" dirty="0"/>
              <a:t>Listen to our ads below:</a:t>
            </a:r>
          </a:p>
          <a:p>
            <a:pPr lvl="1"/>
            <a:r>
              <a:rPr lang="en-IE" sz="2000" dirty="0"/>
              <a:t>R</a:t>
            </a:r>
            <a:r>
              <a:rPr lang="en-IE" sz="2000" dirty="0" smtClean="0"/>
              <a:t>adio </a:t>
            </a:r>
            <a:r>
              <a:rPr lang="en-IE" sz="2000" dirty="0"/>
              <a:t>ad in </a:t>
            </a:r>
            <a:r>
              <a:rPr lang="en-IE" sz="2000" dirty="0">
                <a:hlinkClick r:id="rId2"/>
              </a:rPr>
              <a:t>English</a:t>
            </a:r>
            <a:r>
              <a:rPr lang="en-IE" sz="2000" dirty="0"/>
              <a:t> and </a:t>
            </a:r>
            <a:r>
              <a:rPr lang="en-IE" sz="2000" dirty="0" smtClean="0">
                <a:hlinkClick r:id="rId3"/>
              </a:rPr>
              <a:t>Irish</a:t>
            </a:r>
            <a:endParaRPr lang="en-IE" sz="2000" dirty="0"/>
          </a:p>
          <a:p>
            <a:endParaRPr lang="en-IE" sz="2000" dirty="0" smtClean="0"/>
          </a:p>
          <a:p>
            <a:r>
              <a:rPr lang="en-IE" sz="2000" dirty="0" smtClean="0"/>
              <a:t>Out-Of</a:t>
            </a:r>
            <a:r>
              <a:rPr lang="en-IE" sz="2000" dirty="0" smtClean="0"/>
              <a:t>-Home ads will run on Dublin Bus and Dart from 1 June to 14 July </a:t>
            </a:r>
          </a:p>
          <a:p>
            <a:pPr marL="355600" indent="0">
              <a:buNone/>
            </a:pPr>
            <a:r>
              <a:rPr lang="en-IE" sz="2000" dirty="0" smtClean="0"/>
              <a:t>(ad featured to the right).</a:t>
            </a:r>
            <a:endParaRPr lang="en-IE" sz="2000" dirty="0"/>
          </a:p>
          <a:p>
            <a:endParaRPr lang="en-IE" sz="2000" dirty="0" smtClean="0"/>
          </a:p>
          <a:p>
            <a:r>
              <a:rPr lang="en-IE" sz="2000" dirty="0" smtClean="0"/>
              <a:t>A </a:t>
            </a:r>
            <a:r>
              <a:rPr lang="en-IE" sz="2000" dirty="0"/>
              <a:t>range of </a:t>
            </a:r>
            <a:r>
              <a:rPr lang="en-IE" sz="2000" dirty="0" smtClean="0"/>
              <a:t>press activity will roll out from April to September.</a:t>
            </a:r>
          </a:p>
          <a:p>
            <a:endParaRPr lang="en-IE" sz="2000" dirty="0"/>
          </a:p>
          <a:p>
            <a:r>
              <a:rPr lang="en-IE" sz="2000" dirty="0"/>
              <a:t>Social media messages </a:t>
            </a:r>
            <a:r>
              <a:rPr lang="en-IE" sz="2000" dirty="0" smtClean="0"/>
              <a:t>will run across </a:t>
            </a:r>
            <a:r>
              <a:rPr lang="en-IE" sz="2000" dirty="0"/>
              <a:t>Facebook, Instagram, Twitter, </a:t>
            </a:r>
            <a:endParaRPr lang="en-IE" sz="2000" dirty="0" smtClean="0"/>
          </a:p>
          <a:p>
            <a:pPr marL="355600" indent="0">
              <a:buNone/>
            </a:pPr>
            <a:r>
              <a:rPr lang="en-IE" sz="2000" dirty="0" smtClean="0"/>
              <a:t>YouTube</a:t>
            </a:r>
            <a:r>
              <a:rPr lang="en-IE" sz="2000" dirty="0" smtClean="0"/>
              <a:t>, </a:t>
            </a:r>
            <a:r>
              <a:rPr lang="en-IE" sz="2000" dirty="0" err="1"/>
              <a:t>TikTok</a:t>
            </a:r>
            <a:r>
              <a:rPr lang="en-IE" sz="2000" dirty="0"/>
              <a:t> and </a:t>
            </a:r>
            <a:r>
              <a:rPr lang="en-IE" sz="2000" dirty="0" smtClean="0"/>
              <a:t>Snapchat from April to September.</a:t>
            </a:r>
            <a:endParaRPr lang="en-IE" sz="2000" dirty="0"/>
          </a:p>
        </p:txBody>
      </p:sp>
      <p:pic>
        <p:nvPicPr>
          <p:cNvPr id="4" name="Picture 3"/>
          <p:cNvPicPr/>
          <p:nvPr/>
        </p:nvPicPr>
        <p:blipFill>
          <a:blip r:embed="rId4"/>
          <a:stretch>
            <a:fillRect/>
          </a:stretch>
        </p:blipFill>
        <p:spPr>
          <a:xfrm>
            <a:off x="6264234" y="5907974"/>
            <a:ext cx="2695687" cy="705612"/>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8815" y="5599866"/>
            <a:ext cx="2269375" cy="1006671"/>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28815" y="2092097"/>
            <a:ext cx="2380299" cy="3313169"/>
          </a:xfrm>
          <a:prstGeom prst="rect">
            <a:avLst/>
          </a:prstGeom>
        </p:spPr>
      </p:pic>
    </p:spTree>
    <p:extLst>
      <p:ext uri="{BB962C8B-B14F-4D97-AF65-F5344CB8AC3E}">
        <p14:creationId xmlns:p14="http://schemas.microsoft.com/office/powerpoint/2010/main" val="14302359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5B0A863-C1EC-064E-8916-8E32C88BE966}"/>
              </a:ext>
            </a:extLst>
          </p:cNvPr>
          <p:cNvSpPr>
            <a:spLocks noGrp="1"/>
          </p:cNvSpPr>
          <p:nvPr>
            <p:ph type="body" sz="quarter" idx="11"/>
          </p:nvPr>
        </p:nvSpPr>
        <p:spPr/>
        <p:txBody>
          <a:bodyPr>
            <a:normAutofit/>
          </a:bodyPr>
          <a:lstStyle/>
          <a:p>
            <a:r>
              <a:rPr lang="en-IE" dirty="0"/>
              <a:t> How can you help?</a:t>
            </a:r>
          </a:p>
          <a:p>
            <a:endParaRPr lang="en-IE" dirty="0"/>
          </a:p>
        </p:txBody>
      </p:sp>
      <p:sp>
        <p:nvSpPr>
          <p:cNvPr id="2" name="Text Placeholder 1"/>
          <p:cNvSpPr>
            <a:spLocks noGrp="1"/>
          </p:cNvSpPr>
          <p:nvPr>
            <p:ph type="body" sz="quarter" idx="10"/>
          </p:nvPr>
        </p:nvSpPr>
        <p:spPr>
          <a:xfrm>
            <a:off x="625390" y="1376855"/>
            <a:ext cx="10972800" cy="4593021"/>
          </a:xfrm>
        </p:spPr>
        <p:txBody>
          <a:bodyPr>
            <a:normAutofit fontScale="92500" lnSpcReduction="20000"/>
          </a:bodyPr>
          <a:lstStyle/>
          <a:p>
            <a:pPr marL="0" indent="0">
              <a:spcBef>
                <a:spcPts val="312"/>
              </a:spcBef>
              <a:spcAft>
                <a:spcPts val="312"/>
              </a:spcAft>
              <a:buNone/>
            </a:pPr>
            <a:r>
              <a:rPr lang="en-IE" sz="2000" dirty="0"/>
              <a:t>We welcome your ongoing support and partnership</a:t>
            </a:r>
            <a:r>
              <a:rPr lang="en-IE" sz="2000" dirty="0" smtClean="0"/>
              <a:t>.</a:t>
            </a:r>
          </a:p>
          <a:p>
            <a:pPr marL="0" indent="0">
              <a:spcBef>
                <a:spcPts val="312"/>
              </a:spcBef>
              <a:spcAft>
                <a:spcPts val="312"/>
              </a:spcAft>
              <a:buNone/>
            </a:pPr>
            <a:endParaRPr lang="en-IE" sz="2000" dirty="0" smtClean="0"/>
          </a:p>
          <a:p>
            <a:pPr marL="0" lvl="0" indent="0">
              <a:buNone/>
            </a:pPr>
            <a:r>
              <a:rPr lang="en-IE" sz="2000" dirty="0" smtClean="0"/>
              <a:t>You </a:t>
            </a:r>
            <a:r>
              <a:rPr lang="en-IE" sz="2000" dirty="0"/>
              <a:t>can support this </a:t>
            </a:r>
            <a:r>
              <a:rPr lang="en-IE" sz="2000" dirty="0" smtClean="0"/>
              <a:t>campaign </a:t>
            </a:r>
            <a:r>
              <a:rPr lang="en-IE" sz="2000" dirty="0"/>
              <a:t>by sharing our messages as they appear on </a:t>
            </a:r>
            <a:r>
              <a:rPr lang="en-IE" sz="2000" dirty="0" smtClean="0"/>
              <a:t>HSE and Healthy Ireland’s </a:t>
            </a:r>
            <a:r>
              <a:rPr lang="en-IE" sz="2000" dirty="0"/>
              <a:t>social media </a:t>
            </a:r>
            <a:r>
              <a:rPr lang="en-IE" sz="2000" dirty="0" smtClean="0"/>
              <a:t>channels</a:t>
            </a:r>
            <a:r>
              <a:rPr lang="en-IE" sz="2000" dirty="0"/>
              <a:t> or posting content to your social media </a:t>
            </a:r>
            <a:r>
              <a:rPr lang="en-IE" sz="2000" dirty="0" smtClean="0"/>
              <a:t>channels or events you are planning using </a:t>
            </a:r>
            <a:r>
              <a:rPr lang="en-IE" sz="2000" b="1" dirty="0"/>
              <a:t>#</a:t>
            </a:r>
            <a:r>
              <a:rPr lang="en-IE" sz="2000" b="1" dirty="0" err="1" smtClean="0"/>
              <a:t>SunSmart</a:t>
            </a:r>
            <a:r>
              <a:rPr lang="en-IE" sz="2000" b="1" dirty="0" smtClean="0"/>
              <a:t>. </a:t>
            </a:r>
          </a:p>
          <a:p>
            <a:pPr marL="0" lvl="0" indent="0">
              <a:buNone/>
            </a:pPr>
            <a:endParaRPr lang="en-IE" sz="2000" b="1" dirty="0"/>
          </a:p>
          <a:p>
            <a:pPr marL="0" lvl="0" indent="0">
              <a:buNone/>
            </a:pPr>
            <a:r>
              <a:rPr lang="en-IE" sz="2000" dirty="0" smtClean="0"/>
              <a:t>For newsletter, e-zine or publication article ideas contact us at </a:t>
            </a:r>
            <a:r>
              <a:rPr lang="en-IE" sz="2000" dirty="0" smtClean="0">
                <a:hlinkClick r:id="rId2"/>
              </a:rPr>
              <a:t>prevention@cancercontrol.ie</a:t>
            </a:r>
            <a:r>
              <a:rPr lang="en-IE" sz="2000" dirty="0" smtClean="0"/>
              <a:t> </a:t>
            </a:r>
            <a:endParaRPr lang="en-IE" sz="2000" dirty="0"/>
          </a:p>
          <a:p>
            <a:pPr marL="0" lvl="0" indent="0">
              <a:buNone/>
            </a:pPr>
            <a:endParaRPr lang="en-IE" sz="2000" dirty="0"/>
          </a:p>
          <a:p>
            <a:pPr marL="0" lvl="0" indent="0">
              <a:buNone/>
            </a:pPr>
            <a:r>
              <a:rPr lang="en-IE" sz="2000" dirty="0" smtClean="0"/>
              <a:t>You </a:t>
            </a:r>
            <a:r>
              <a:rPr lang="en-IE" sz="2000" dirty="0"/>
              <a:t>might also be interested in </a:t>
            </a:r>
            <a:r>
              <a:rPr lang="en-IE" sz="2000" dirty="0" smtClean="0"/>
              <a:t>downloading and printing awareness posters </a:t>
            </a:r>
            <a:r>
              <a:rPr lang="en-IE" sz="2000" dirty="0"/>
              <a:t>or ordering information </a:t>
            </a:r>
            <a:r>
              <a:rPr lang="en-IE" sz="2000" dirty="0" smtClean="0"/>
              <a:t>resources </a:t>
            </a:r>
            <a:r>
              <a:rPr lang="en-IE" sz="2000" dirty="0"/>
              <a:t>from </a:t>
            </a:r>
            <a:r>
              <a:rPr lang="en-IE" sz="2000" dirty="0" smtClean="0">
                <a:hlinkClick r:id="rId3"/>
              </a:rPr>
              <a:t>www.HealthPromotion.ie</a:t>
            </a:r>
            <a:r>
              <a:rPr lang="en-IE" sz="2000" dirty="0" smtClean="0"/>
              <a:t>, these </a:t>
            </a:r>
            <a:r>
              <a:rPr lang="en-IE" sz="2000" dirty="0"/>
              <a:t>are available free of charge</a:t>
            </a:r>
            <a:r>
              <a:rPr lang="en-IE" sz="2000" dirty="0" smtClean="0"/>
              <a:t>.</a:t>
            </a:r>
          </a:p>
          <a:p>
            <a:pPr marL="0" lvl="0" indent="0">
              <a:buNone/>
            </a:pPr>
            <a:endParaRPr lang="en-IE" sz="2000" dirty="0"/>
          </a:p>
          <a:p>
            <a:pPr marL="0" lvl="0" indent="0">
              <a:buNone/>
            </a:pPr>
            <a:r>
              <a:rPr lang="en-IE" sz="2000" dirty="0" smtClean="0"/>
              <a:t>The </a:t>
            </a:r>
            <a:r>
              <a:rPr lang="en-IE" sz="2000" dirty="0"/>
              <a:t>next section of this pack includes information and resources for you on how to support the campaign. </a:t>
            </a:r>
          </a:p>
          <a:p>
            <a:pPr marL="0" lvl="0" indent="0">
              <a:buNone/>
            </a:pPr>
            <a:endParaRPr lang="en-IE" sz="2000" dirty="0" smtClean="0"/>
          </a:p>
          <a:p>
            <a:pPr marL="0" lvl="0" indent="0">
              <a:buNone/>
            </a:pPr>
            <a:endParaRPr lang="en-IE" sz="2000" dirty="0"/>
          </a:p>
          <a:p>
            <a:pPr marL="0" indent="0">
              <a:buNone/>
            </a:pPr>
            <a:endParaRPr lang="en-IE" sz="2000" dirty="0"/>
          </a:p>
        </p:txBody>
      </p:sp>
      <p:pic>
        <p:nvPicPr>
          <p:cNvPr id="4" name="Picture 3"/>
          <p:cNvPicPr/>
          <p:nvPr/>
        </p:nvPicPr>
        <p:blipFill>
          <a:blip r:embed="rId4"/>
          <a:stretch>
            <a:fillRect/>
          </a:stretch>
        </p:blipFill>
        <p:spPr>
          <a:xfrm>
            <a:off x="6111790" y="5783863"/>
            <a:ext cx="2848131" cy="829723"/>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8815" y="5599866"/>
            <a:ext cx="2269375" cy="1006671"/>
          </a:xfrm>
          <a:prstGeom prst="rect">
            <a:avLst/>
          </a:prstGeom>
        </p:spPr>
      </p:pic>
    </p:spTree>
    <p:extLst>
      <p:ext uri="{BB962C8B-B14F-4D97-AF65-F5344CB8AC3E}">
        <p14:creationId xmlns:p14="http://schemas.microsoft.com/office/powerpoint/2010/main" val="3740490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39999" y="3168000"/>
            <a:ext cx="9333103" cy="1219200"/>
          </a:xfrm>
        </p:spPr>
        <p:txBody>
          <a:bodyPr/>
          <a:lstStyle/>
          <a:p>
            <a:r>
              <a:rPr lang="en-IE" dirty="0" smtClean="0"/>
              <a:t>Campaign resources and social media assets</a:t>
            </a:r>
            <a:endParaRPr lang="en-IE" dirty="0"/>
          </a:p>
        </p:txBody>
      </p:sp>
      <p:pic>
        <p:nvPicPr>
          <p:cNvPr id="3" name="Picture 2"/>
          <p:cNvPicPr/>
          <p:nvPr/>
        </p:nvPicPr>
        <p:blipFill>
          <a:blip r:embed="rId2"/>
          <a:stretch>
            <a:fillRect/>
          </a:stretch>
        </p:blipFill>
        <p:spPr>
          <a:xfrm>
            <a:off x="6111790" y="5783863"/>
            <a:ext cx="2848131" cy="829723"/>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28815" y="5599866"/>
            <a:ext cx="2269375" cy="1006671"/>
          </a:xfrm>
          <a:prstGeom prst="rect">
            <a:avLst/>
          </a:prstGeom>
        </p:spPr>
      </p:pic>
    </p:spTree>
    <p:extLst>
      <p:ext uri="{BB962C8B-B14F-4D97-AF65-F5344CB8AC3E}">
        <p14:creationId xmlns:p14="http://schemas.microsoft.com/office/powerpoint/2010/main" val="3105003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F268B2E-DFC0-8848-8AC4-9DEBA1C3BF2E}"/>
              </a:ext>
            </a:extLst>
          </p:cNvPr>
          <p:cNvSpPr>
            <a:spLocks noGrp="1"/>
          </p:cNvSpPr>
          <p:nvPr>
            <p:ph type="body" sz="quarter" idx="10"/>
          </p:nvPr>
        </p:nvSpPr>
        <p:spPr>
          <a:xfrm>
            <a:off x="1631999" y="1531475"/>
            <a:ext cx="8158547" cy="590931"/>
          </a:xfrm>
        </p:spPr>
        <p:txBody>
          <a:bodyPr>
            <a:spAutoFit/>
          </a:bodyPr>
          <a:lstStyle/>
          <a:p>
            <a:pPr marL="0" indent="0">
              <a:buNone/>
            </a:pPr>
            <a:r>
              <a:rPr lang="en-IE" dirty="0"/>
              <a:t/>
            </a:r>
            <a:br>
              <a:rPr lang="en-IE" dirty="0"/>
            </a:br>
            <a:endParaRPr lang="en-IE" dirty="0"/>
          </a:p>
        </p:txBody>
      </p:sp>
      <p:sp>
        <p:nvSpPr>
          <p:cNvPr id="10" name="Text Placeholder 9">
            <a:extLst>
              <a:ext uri="{FF2B5EF4-FFF2-40B4-BE49-F238E27FC236}">
                <a16:creationId xmlns:a16="http://schemas.microsoft.com/office/drawing/2014/main" id="{85B0A863-C1EC-064E-8916-8E32C88BE966}"/>
              </a:ext>
            </a:extLst>
          </p:cNvPr>
          <p:cNvSpPr>
            <a:spLocks noGrp="1"/>
          </p:cNvSpPr>
          <p:nvPr>
            <p:ph type="body" sz="quarter" idx="11"/>
          </p:nvPr>
        </p:nvSpPr>
        <p:spPr>
          <a:xfrm>
            <a:off x="1631999" y="401454"/>
            <a:ext cx="9298759" cy="780801"/>
          </a:xfrm>
        </p:spPr>
        <p:txBody>
          <a:bodyPr>
            <a:normAutofit/>
          </a:bodyPr>
          <a:lstStyle/>
          <a:p>
            <a:r>
              <a:rPr lang="en-US" dirty="0" smtClean="0"/>
              <a:t>Campaign assets overview</a:t>
            </a:r>
            <a:endParaRPr lang="en-US" dirty="0"/>
          </a:p>
        </p:txBody>
      </p:sp>
      <p:sp>
        <p:nvSpPr>
          <p:cNvPr id="2" name="Rectangle 1"/>
          <p:cNvSpPr/>
          <p:nvPr/>
        </p:nvSpPr>
        <p:spPr>
          <a:xfrm>
            <a:off x="711701" y="1634163"/>
            <a:ext cx="10840921" cy="3753656"/>
          </a:xfrm>
          <a:prstGeom prst="rect">
            <a:avLst/>
          </a:prstGeom>
        </p:spPr>
        <p:txBody>
          <a:bodyPr wrap="square">
            <a:spAutoFit/>
          </a:bodyPr>
          <a:lstStyle/>
          <a:p>
            <a:pPr marL="457189" indent="-457189">
              <a:lnSpc>
                <a:spcPct val="120000"/>
              </a:lnSpc>
              <a:spcAft>
                <a:spcPts val="1600"/>
              </a:spcAft>
              <a:buAutoNum type="arabicPeriod"/>
            </a:pPr>
            <a:r>
              <a:rPr lang="en-IE" sz="1867" dirty="0"/>
              <a:t>Download and print promotional posters</a:t>
            </a:r>
          </a:p>
          <a:p>
            <a:pPr marL="457189" indent="-457189">
              <a:lnSpc>
                <a:spcPct val="120000"/>
              </a:lnSpc>
              <a:spcAft>
                <a:spcPts val="1600"/>
              </a:spcAft>
              <a:buAutoNum type="arabicPeriod"/>
            </a:pPr>
            <a:r>
              <a:rPr lang="en-IE" sz="1867" dirty="0"/>
              <a:t>Instructions on how to order guides and resources from </a:t>
            </a:r>
            <a:r>
              <a:rPr lang="en-IE" sz="1867" dirty="0" smtClean="0"/>
              <a:t>HealthPromotion.ie</a:t>
            </a:r>
            <a:endParaRPr lang="en-IE" sz="1867" dirty="0"/>
          </a:p>
          <a:p>
            <a:pPr marL="457189" indent="-457189">
              <a:lnSpc>
                <a:spcPct val="120000"/>
              </a:lnSpc>
              <a:spcAft>
                <a:spcPts val="1600"/>
              </a:spcAft>
              <a:buAutoNum type="arabicPeriod"/>
            </a:pPr>
            <a:r>
              <a:rPr lang="en-IE" sz="1867" dirty="0"/>
              <a:t>Social media assets and channels</a:t>
            </a:r>
          </a:p>
          <a:p>
            <a:pPr marL="457189" indent="-457189">
              <a:lnSpc>
                <a:spcPct val="120000"/>
              </a:lnSpc>
              <a:spcAft>
                <a:spcPts val="1600"/>
              </a:spcAft>
              <a:buAutoNum type="arabicPeriod"/>
            </a:pPr>
            <a:r>
              <a:rPr lang="en-IE" sz="1867" dirty="0" smtClean="0"/>
              <a:t>Social media videos</a:t>
            </a:r>
          </a:p>
          <a:p>
            <a:pPr marL="457189" indent="-457189">
              <a:lnSpc>
                <a:spcPct val="120000"/>
              </a:lnSpc>
              <a:spcAft>
                <a:spcPts val="1600"/>
              </a:spcAft>
              <a:buAutoNum type="arabicPeriod"/>
            </a:pPr>
            <a:r>
              <a:rPr lang="en-IE" sz="1867" dirty="0" smtClean="0"/>
              <a:t>Contact </a:t>
            </a:r>
            <a:r>
              <a:rPr lang="en-IE" sz="1867" dirty="0"/>
              <a:t>information</a:t>
            </a:r>
          </a:p>
          <a:p>
            <a:pPr>
              <a:lnSpc>
                <a:spcPct val="114000"/>
              </a:lnSpc>
              <a:spcBef>
                <a:spcPts val="1000"/>
              </a:spcBef>
            </a:pPr>
            <a:endParaRPr lang="en-GB" sz="1867" dirty="0"/>
          </a:p>
          <a:p>
            <a:pPr>
              <a:lnSpc>
                <a:spcPct val="114000"/>
              </a:lnSpc>
              <a:spcBef>
                <a:spcPts val="1000"/>
              </a:spcBef>
            </a:pPr>
            <a:endParaRPr lang="en-GB" sz="1867" dirty="0"/>
          </a:p>
        </p:txBody>
      </p:sp>
      <p:pic>
        <p:nvPicPr>
          <p:cNvPr id="5" name="Picture 4"/>
          <p:cNvPicPr/>
          <p:nvPr/>
        </p:nvPicPr>
        <p:blipFill>
          <a:blip r:embed="rId2"/>
          <a:stretch>
            <a:fillRect/>
          </a:stretch>
        </p:blipFill>
        <p:spPr>
          <a:xfrm>
            <a:off x="6111790" y="5783863"/>
            <a:ext cx="2848131" cy="82972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28815" y="5599866"/>
            <a:ext cx="2269375" cy="1006671"/>
          </a:xfrm>
          <a:prstGeom prst="rect">
            <a:avLst/>
          </a:prstGeom>
        </p:spPr>
      </p:pic>
    </p:spTree>
    <p:extLst>
      <p:ext uri="{BB962C8B-B14F-4D97-AF65-F5344CB8AC3E}">
        <p14:creationId xmlns:p14="http://schemas.microsoft.com/office/powerpoint/2010/main" val="13888505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12356</TotalTime>
  <Words>1764</Words>
  <Application>Microsoft Office PowerPoint</Application>
  <PresentationFormat>Widescreen</PresentationFormat>
  <Paragraphs>162</Paragraphs>
  <Slides>18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Arial</vt:lpstr>
      <vt:lpstr>Calibri</vt:lpstr>
      <vt:lpstr>Calibri Light</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Outdoor play: Skin Protection</dc:title>
  <dc:creator>Aine Lyng</dc:creator>
  <cp:lastModifiedBy>Ciara Browne1</cp:lastModifiedBy>
  <cp:revision>283</cp:revision>
  <dcterms:created xsi:type="dcterms:W3CDTF">2020-02-10T09:47:23Z</dcterms:created>
  <dcterms:modified xsi:type="dcterms:W3CDTF">2024-05-21T14:55:59Z</dcterms:modified>
  <cp:contentStatus/>
</cp:coreProperties>
</file>