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sldIdLst>
    <p:sldId id="341" r:id="rId2"/>
    <p:sldId id="334" r:id="rId3"/>
    <p:sldId id="345" r:id="rId4"/>
    <p:sldId id="344" r:id="rId5"/>
    <p:sldId id="347" r:id="rId6"/>
    <p:sldId id="306" r:id="rId7"/>
    <p:sldId id="328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hna Harte" initials="AH" lastIdx="13" clrIdx="0"/>
  <p:cmAuthor id="1" name="fidelma browne" initials="fb" lastIdx="2" clrIdx="1"/>
  <p:cmAuthor id="2" name="Admin" initials="A" lastIdx="1" clrIdx="2"/>
  <p:cmAuthor id="3" name="Sonya Sheils" initials="SS" lastIdx="6" clrIdx="3">
    <p:extLst>
      <p:ext uri="{19B8F6BF-5375-455C-9EA6-DF929625EA0E}">
        <p15:presenceInfo xmlns:p15="http://schemas.microsoft.com/office/powerpoint/2012/main" userId="e67d44c0522032f0" providerId="Windows Live"/>
      </p:ext>
    </p:extLst>
  </p:cmAuthor>
  <p:cmAuthor id="4" name="Aghna" initials="A" lastIdx="1" clrIdx="4">
    <p:extLst>
      <p:ext uri="{19B8F6BF-5375-455C-9EA6-DF929625EA0E}">
        <p15:presenceInfo xmlns:p15="http://schemas.microsoft.com/office/powerpoint/2012/main" userId="b25fc64c5435aa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F"/>
    <a:srgbClr val="595959"/>
    <a:srgbClr val="006453"/>
    <a:srgbClr val="068CA6"/>
    <a:srgbClr val="FFCC00"/>
    <a:srgbClr val="FFEE00"/>
    <a:srgbClr val="000000"/>
    <a:srgbClr val="3B3838"/>
    <a:srgbClr val="595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ACE6D-DCF7-4A04-9F2F-179CE616F6E8}" v="131" dt="2021-08-23T16:56:54.691"/>
    <p1510:client id="{DB0DD9F5-E621-43ED-99BF-5309E1CBAD20}" v="229" dt="2021-07-07T12:09:20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84" y="12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49ECF0A-8A29-4048-A13A-35D03D412847}" type="datetimeFigureOut">
              <a:rPr lang="en-IE" smtClean="0"/>
              <a:pPr/>
              <a:t>27/01/2022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4211352-757F-421B-B7B4-67FAEC3A1FE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824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7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6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27/01/2022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000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27/01/2022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255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27/01/2022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7089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420667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0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r="23046"/>
          <a:stretch/>
        </p:blipFill>
        <p:spPr>
          <a:xfrm>
            <a:off x="1" y="8886973"/>
            <a:ext cx="6858000" cy="10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54" y="9027587"/>
            <a:ext cx="1362045" cy="7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r="23046"/>
          <a:stretch/>
        </p:blipFill>
        <p:spPr>
          <a:xfrm>
            <a:off x="1" y="8886973"/>
            <a:ext cx="6858000" cy="10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27/01/2022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836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2"/>
            <a:ext cx="5915025" cy="41206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7"/>
            <a:ext cx="5915025" cy="2166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27/01/2022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10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27/01/2022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908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46"/>
            <a:ext cx="2901255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6"/>
            <a:ext cx="2915543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27/01/2022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94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27/01/2022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905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27/01/2022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86" y="835481"/>
            <a:ext cx="1112937" cy="14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8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27/01/2022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873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27/01/2022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046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FA132DE-3CCD-4C23-9CAF-BF6883D6418B}" type="datetimeFigureOut">
              <a:rPr lang="en-IE" smtClean="0"/>
              <a:pPr/>
              <a:t>27/01/2022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187C6D1-D2C4-449C-A347-1C6E5EEB2D6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87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hse.ie/screening-and-vaccinations/covid-19-vaccine/get-the-vaccine/find-a-covid-19-vaccination-centre/" TargetMode="External"/><Relationship Id="rId2" Type="http://schemas.openxmlformats.org/officeDocument/2006/relationships/hyperlink" Target="https://www2.hse.ie/screening-and-vaccinations/covid-19-vaccine/get-the-vaccine/booster-bookin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2.hse.ie/services/pharmacies-covid-1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hseireland/hse-30-sec-booster-radio-16?si=41d0c6e10cef43868ff0e7172f7490cf&amp;utm_source=clipboard&amp;utm_medium=text&amp;utm_campaign=social_shar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2.hse.ie/screening-and-vaccinations/covid-19-vaccine/get-the-vaccine/covid-19-vaccine-booster-dos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ebsite.ie/hse-self-referral/?flow=boost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anner.topsec.com/?r=show&amp;u=https%3A%2F%2Fwww2.hse.ie%2Fscreening-and-vaccinations%2Fcovid-19-vaccine%2Fget-the-vaccine%2Fweak-immune-system%2F&amp;t=bf318b0c79bdb3123ed6bc440c7907d2139052d1&amp;d=1820" TargetMode="External"/><Relationship Id="rId2" Type="http://schemas.openxmlformats.org/officeDocument/2006/relationships/hyperlink" Target="https://www2.hse.ie/screening-and-vaccinations/covid-19-vaccine/get-the-vaccine/covid-19-vaccine-booster-dos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selive@hse.ie" TargetMode="External"/><Relationship Id="rId2" Type="http://schemas.openxmlformats.org/officeDocument/2006/relationships/hyperlink" Target="http://www.hse.ie/covid19vaccin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hyperlink" Target="http://www.hse.ie/covid19vaccinematerials" TargetMode="External"/><Relationship Id="rId4" Type="http://schemas.openxmlformats.org/officeDocument/2006/relationships/hyperlink" Target="https://www.facebook.com/HSEliv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5" y="7978480"/>
            <a:ext cx="6858000" cy="1761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5" y="6433711"/>
            <a:ext cx="649278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595959"/>
                </a:solidFill>
                <a:latin typeface="Arial"/>
                <a:cs typeface="Arial"/>
              </a:rPr>
              <a:t>COVID-19 Vaccine Booster Dose</a:t>
            </a:r>
          </a:p>
          <a:p>
            <a:r>
              <a:rPr lang="en-US" sz="2000" b="1" dirty="0" smtClean="0">
                <a:solidFill>
                  <a:srgbClr val="595959"/>
                </a:solidFill>
                <a:latin typeface="Arial"/>
                <a:cs typeface="Arial"/>
              </a:rPr>
              <a:t>Partner Pack</a:t>
            </a:r>
            <a:r>
              <a:rPr lang="en-US" sz="2000" b="1" dirty="0">
                <a:solidFill>
                  <a:srgbClr val="595959"/>
                </a:solidFill>
                <a:latin typeface="Arial"/>
                <a:cs typeface="Arial"/>
              </a:rPr>
              <a:t/>
            </a:r>
            <a:br>
              <a:rPr lang="en-US" sz="2000" b="1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595959"/>
                </a:solidFill>
                <a:latin typeface="Arial"/>
                <a:cs typeface="Arial"/>
              </a:rPr>
              <a:t/>
            </a:r>
            <a:br>
              <a:rPr lang="en-US" sz="2000" b="1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595959"/>
                </a:solidFill>
                <a:latin typeface="Arial"/>
                <a:cs typeface="Arial"/>
              </a:rPr>
              <a:t>January 2022</a:t>
            </a:r>
            <a:endParaRPr lang="en-US" sz="20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6301C1D-7375-FD4A-85EE-60E9F579A839}"/>
              </a:ext>
            </a:extLst>
          </p:cNvPr>
          <p:cNvSpPr/>
          <p:nvPr/>
        </p:nvSpPr>
        <p:spPr>
          <a:xfrm>
            <a:off x="15969" y="8313198"/>
            <a:ext cx="3894270" cy="1552052"/>
          </a:xfrm>
          <a:custGeom>
            <a:avLst/>
            <a:gdLst>
              <a:gd name="connsiteX0" fmla="*/ 0 w 6333893"/>
              <a:gd name="connsiteY0" fmla="*/ 0 h 1851102"/>
              <a:gd name="connsiteX1" fmla="*/ 6333893 w 6333893"/>
              <a:gd name="connsiteY1" fmla="*/ 914400 h 1851102"/>
              <a:gd name="connsiteX2" fmla="*/ 2916044 w 6333893"/>
              <a:gd name="connsiteY2" fmla="*/ 1851102 h 1851102"/>
              <a:gd name="connsiteX3" fmla="*/ 11151 w 6333893"/>
              <a:gd name="connsiteY3" fmla="*/ 1851102 h 1851102"/>
              <a:gd name="connsiteX4" fmla="*/ 0 w 6333893"/>
              <a:gd name="connsiteY4" fmla="*/ 0 h 18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3893" h="1851102">
                <a:moveTo>
                  <a:pt x="0" y="0"/>
                </a:moveTo>
                <a:lnTo>
                  <a:pt x="6333893" y="914400"/>
                </a:lnTo>
                <a:lnTo>
                  <a:pt x="2916044" y="1851102"/>
                </a:lnTo>
                <a:lnTo>
                  <a:pt x="11151" y="1851102"/>
                </a:lnTo>
                <a:cubicBezTo>
                  <a:pt x="13010" y="1234068"/>
                  <a:pt x="14868" y="617034"/>
                  <a:pt x="0" y="0"/>
                </a:cubicBezTo>
                <a:close/>
              </a:path>
            </a:pathLst>
          </a:custGeom>
          <a:solidFill>
            <a:srgbClr val="EEF2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latin typeface="Arial" panose="020B060402020202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786F3C7-2E33-FE47-A4E5-DE102DFD12B1}"/>
              </a:ext>
            </a:extLst>
          </p:cNvPr>
          <p:cNvSpPr/>
          <p:nvPr/>
        </p:nvSpPr>
        <p:spPr>
          <a:xfrm>
            <a:off x="3807760" y="8222083"/>
            <a:ext cx="3048000" cy="1464442"/>
          </a:xfrm>
          <a:custGeom>
            <a:avLst/>
            <a:gdLst>
              <a:gd name="connsiteX0" fmla="*/ 2804532 w 2804532"/>
              <a:gd name="connsiteY0" fmla="*/ 0 h 1248937"/>
              <a:gd name="connsiteX1" fmla="*/ 2804532 w 2804532"/>
              <a:gd name="connsiteY1" fmla="*/ 1248937 h 1248937"/>
              <a:gd name="connsiteX2" fmla="*/ 0 w 2804532"/>
              <a:gd name="connsiteY2" fmla="*/ 741556 h 1248937"/>
              <a:gd name="connsiteX3" fmla="*/ 2804532 w 2804532"/>
              <a:gd name="connsiteY3" fmla="*/ 0 h 12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532" h="1248937">
                <a:moveTo>
                  <a:pt x="2804532" y="0"/>
                </a:moveTo>
                <a:lnTo>
                  <a:pt x="2804532" y="1248937"/>
                </a:lnTo>
                <a:lnTo>
                  <a:pt x="0" y="741556"/>
                </a:lnTo>
                <a:lnTo>
                  <a:pt x="2804532" y="0"/>
                </a:lnTo>
                <a:close/>
              </a:path>
            </a:pathLst>
          </a:custGeom>
          <a:solidFill>
            <a:srgbClr val="068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latin typeface="Arial" panose="020B0604020202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4E57806-A188-254F-B25A-21C264E668E2}"/>
              </a:ext>
            </a:extLst>
          </p:cNvPr>
          <p:cNvSpPr/>
          <p:nvPr/>
        </p:nvSpPr>
        <p:spPr>
          <a:xfrm>
            <a:off x="1472540" y="-17255"/>
            <a:ext cx="5415157" cy="1822304"/>
          </a:xfrm>
          <a:custGeom>
            <a:avLst/>
            <a:gdLst>
              <a:gd name="connsiteX0" fmla="*/ 0 w 5260489"/>
              <a:gd name="connsiteY0" fmla="*/ 0 h 1420010"/>
              <a:gd name="connsiteX1" fmla="*/ 5260489 w 5260489"/>
              <a:gd name="connsiteY1" fmla="*/ 1420010 h 1420010"/>
              <a:gd name="connsiteX2" fmla="*/ 5238974 w 5260489"/>
              <a:gd name="connsiteY2" fmla="*/ 0 h 1420010"/>
              <a:gd name="connsiteX3" fmla="*/ 0 w 5260489"/>
              <a:gd name="connsiteY3" fmla="*/ 0 h 1420010"/>
              <a:gd name="connsiteX0" fmla="*/ 0 w 5260489"/>
              <a:gd name="connsiteY0" fmla="*/ 5391 h 1425401"/>
              <a:gd name="connsiteX1" fmla="*/ 5260489 w 5260489"/>
              <a:gd name="connsiteY1" fmla="*/ 1425401 h 1425401"/>
              <a:gd name="connsiteX2" fmla="*/ 5255770 w 5260489"/>
              <a:gd name="connsiteY2" fmla="*/ 0 h 1425401"/>
              <a:gd name="connsiteX3" fmla="*/ 0 w 5260489"/>
              <a:gd name="connsiteY3" fmla="*/ 5391 h 1425401"/>
              <a:gd name="connsiteX0" fmla="*/ 0 w 5255770"/>
              <a:gd name="connsiteY0" fmla="*/ 5391 h 1420009"/>
              <a:gd name="connsiteX1" fmla="*/ 5254890 w 5255770"/>
              <a:gd name="connsiteY1" fmla="*/ 1420009 h 1420009"/>
              <a:gd name="connsiteX2" fmla="*/ 5255770 w 5255770"/>
              <a:gd name="connsiteY2" fmla="*/ 0 h 1420009"/>
              <a:gd name="connsiteX3" fmla="*/ 0 w 5255770"/>
              <a:gd name="connsiteY3" fmla="*/ 5391 h 14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770" h="1420009">
                <a:moveTo>
                  <a:pt x="0" y="5391"/>
                </a:moveTo>
                <a:lnTo>
                  <a:pt x="5254890" y="1420009"/>
                </a:lnTo>
                <a:cubicBezTo>
                  <a:pt x="5255183" y="946673"/>
                  <a:pt x="5255477" y="473336"/>
                  <a:pt x="5255770" y="0"/>
                </a:cubicBezTo>
                <a:lnTo>
                  <a:pt x="0" y="5391"/>
                </a:lnTo>
                <a:close/>
              </a:path>
            </a:pathLst>
          </a:custGeom>
          <a:solidFill>
            <a:srgbClr val="44C8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latin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FFC3952-7F2B-7E40-893B-7D0F09F41B06}"/>
              </a:ext>
            </a:extLst>
          </p:cNvPr>
          <p:cNvSpPr/>
          <p:nvPr/>
        </p:nvSpPr>
        <p:spPr>
          <a:xfrm>
            <a:off x="-12032" y="-24064"/>
            <a:ext cx="4838700" cy="1546252"/>
          </a:xfrm>
          <a:custGeom>
            <a:avLst/>
            <a:gdLst>
              <a:gd name="connsiteX0" fmla="*/ 3812876 w 3812876"/>
              <a:gd name="connsiteY0" fmla="*/ 11502 h 1069676"/>
              <a:gd name="connsiteX1" fmla="*/ 0 w 3812876"/>
              <a:gd name="connsiteY1" fmla="*/ 1069676 h 1069676"/>
              <a:gd name="connsiteX2" fmla="*/ 5751 w 3812876"/>
              <a:gd name="connsiteY2" fmla="*/ 0 h 1069676"/>
              <a:gd name="connsiteX3" fmla="*/ 3812876 w 3812876"/>
              <a:gd name="connsiteY3" fmla="*/ 11502 h 106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876" h="1069676">
                <a:moveTo>
                  <a:pt x="3812876" y="11502"/>
                </a:moveTo>
                <a:lnTo>
                  <a:pt x="0" y="1069676"/>
                </a:lnTo>
                <a:lnTo>
                  <a:pt x="5751" y="0"/>
                </a:lnTo>
                <a:lnTo>
                  <a:pt x="3812876" y="11502"/>
                </a:lnTo>
                <a:close/>
              </a:path>
            </a:pathLst>
          </a:custGeom>
          <a:solidFill>
            <a:srgbClr val="9CDC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latin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22093"/>
          <a:stretch>
            <a:fillRect/>
          </a:stretch>
        </p:blipFill>
        <p:spPr bwMode="auto">
          <a:xfrm>
            <a:off x="4564946" y="7802583"/>
            <a:ext cx="1636106" cy="49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85" y="9310553"/>
            <a:ext cx="1748422" cy="4056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B5E8BE-46A3-1148-A0A4-D8AC1216DAA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4498" y="323268"/>
            <a:ext cx="1291569" cy="607004"/>
          </a:xfrm>
          <a:prstGeom prst="rect">
            <a:avLst/>
          </a:prstGeom>
        </p:spPr>
      </p:pic>
      <p:sp>
        <p:nvSpPr>
          <p:cNvPr id="7170" name="AutoShape 2" descr="HSE-COVID-Vaccine-October-05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0" y="1886775"/>
            <a:ext cx="6474957" cy="4601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80" y="9272429"/>
            <a:ext cx="578124" cy="4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7997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8308B-3FC1-438B-B580-8F16323C7B07}"/>
              </a:ext>
            </a:extLst>
          </p:cNvPr>
          <p:cNvSpPr/>
          <p:nvPr/>
        </p:nvSpPr>
        <p:spPr>
          <a:xfrm>
            <a:off x="142504" y="179754"/>
            <a:ext cx="64480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COVID-19 Vaccine Booster Dose</a:t>
            </a:r>
            <a:endParaRPr lang="en-IE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965" y="579864"/>
            <a:ext cx="6424551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get a booster dose now if you are 16 or older</a:t>
            </a:r>
            <a:r>
              <a:rPr lang="en-I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600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shows that 2 weeks after your booster, your protection against severe illness should go back up to 90</a:t>
            </a:r>
            <a:r>
              <a:rPr lang="en-IE" sz="1600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endParaRPr lang="en-IE" sz="1600" dirty="0" smtClean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b="1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to wait before getting a booster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to wait 3 months (at least 90 days) after your first round of COVID-19 vaccination before you can get a booster.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had COVID-19 since you were vaccinated, you should get your booster dose at least 3 months after your positive test result</a:t>
            </a:r>
            <a:r>
              <a:rPr lang="en-IE" sz="1600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b="1" dirty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b="1" dirty="0">
                <a:solidFill>
                  <a:srgbClr val="59595F"/>
                </a:solidFill>
                <a:latin typeface="Arial" panose="020B0604020202020204" pitchFamily="34" charset="0"/>
              </a:rPr>
              <a:t>How to get your booster</a:t>
            </a:r>
          </a:p>
          <a:p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</a:rPr>
              <a:t>There are 3 ways to get your booster dose: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hlinkClick r:id="rId2"/>
              </a:rPr>
              <a:t>book a vaccination centre appointment</a:t>
            </a:r>
            <a:endParaRPr lang="en-IE" sz="1600" dirty="0">
              <a:solidFill>
                <a:srgbClr val="59595F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</a:rPr>
              <a:t>go to a </a:t>
            </a: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hlinkClick r:id="rId3"/>
              </a:rPr>
              <a:t>walk-in booster clinic</a:t>
            </a: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</a:rPr>
              <a:t> for your age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hlinkClick r:id="rId4"/>
              </a:rPr>
              <a:t>book an appointment with a participating pharmacy</a:t>
            </a:r>
            <a:endParaRPr lang="en-IE" sz="1600" dirty="0">
              <a:solidFill>
                <a:srgbClr val="59595F"/>
              </a:solidFill>
              <a:latin typeface="Arial" panose="020B0604020202020204" pitchFamily="34" charset="0"/>
            </a:endParaRPr>
          </a:p>
          <a:p>
            <a:endParaRPr lang="en-IE" sz="1600" dirty="0">
              <a:solidFill>
                <a:srgbClr val="59595F"/>
              </a:solidFill>
              <a:latin typeface="Arial" panose="020B0604020202020204" pitchFamily="34" charset="0"/>
            </a:endParaRPr>
          </a:p>
          <a:p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</a:rPr>
              <a:t>You may also be able to get your booster from your GP</a:t>
            </a:r>
            <a:r>
              <a:rPr lang="en-IE" sz="1600" dirty="0" smtClean="0">
                <a:solidFill>
                  <a:srgbClr val="212B32"/>
                </a:solidFill>
                <a:latin typeface="Arial" panose="020B0604020202020204" pitchFamily="34" charset="0"/>
              </a:rPr>
              <a:t>.</a:t>
            </a:r>
            <a:endParaRPr lang="en-IE" sz="1600" b="1" dirty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b="1" dirty="0" smtClean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b="1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IE" sz="1600" b="1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</a:t>
            </a:r>
            <a:r>
              <a:rPr lang="en-IE" sz="1600" b="1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br>
              <a:rPr lang="en-IE" sz="1600" b="1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a weak immune system you’ll need a booster dose three months after your last COVID-19 vaccine.</a:t>
            </a:r>
            <a:b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1600" dirty="0" smtClean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people this will mean your booster dose will be your fourth vaccine dose. </a:t>
            </a:r>
            <a:r>
              <a:rPr lang="en-IE" sz="1600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recommended COVID-19 vaccination for someone over 16 with a weak immune system is</a:t>
            </a:r>
            <a:r>
              <a:rPr lang="en-IE" sz="1600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IE" sz="1600" dirty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doses of the Pfizer vaccine as your first round of COVID-19 vaccination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additional dose at least 2 months after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booster dose at least 3 months after your additional </a:t>
            </a:r>
            <a:r>
              <a:rPr lang="en-IE" sz="1600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</a:p>
          <a:p>
            <a:endParaRPr lang="en-IE" sz="1600" dirty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first vaccine was COVID-19 vaccine Janssen, your booster will be your third vaccine dose. </a:t>
            </a:r>
            <a:endParaRPr lang="en-IE" sz="1600" b="1" dirty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dirty="0" smtClean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IE" sz="1600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dose followed by a booster will hopefully </a:t>
            </a:r>
            <a:r>
              <a:rPr lang="en-IE" sz="1600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you better protection against COVID-19.</a:t>
            </a:r>
          </a:p>
          <a:p>
            <a:endParaRPr lang="en-IE" sz="1600" dirty="0" smtClean="0"/>
          </a:p>
          <a:p>
            <a:endParaRPr lang="en-IE" sz="1600" dirty="0"/>
          </a:p>
          <a:p>
            <a:endParaRPr lang="en-IE" sz="1600" dirty="0" smtClean="0">
              <a:solidFill>
                <a:srgbClr val="5959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04" y="86755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Media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004" y="595153"/>
            <a:ext cx="6424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rgbClr val="59595F"/>
                </a:solidFill>
                <a:latin typeface="Arial" panose="020B0604020202020204" pitchFamily="34" charset="0"/>
              </a:rPr>
              <a:t>Full page print ads ran in all national papers this week and local papers next week. The ad highlights the importance of taking up the booster dose of the COVID-19 vaccine when it is offered for the best protection again serious illness from COVID-19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</a:rPr>
              <a:t> </a:t>
            </a:r>
            <a:r>
              <a:rPr lang="en-IE" dirty="0" smtClean="0">
                <a:solidFill>
                  <a:srgbClr val="59595F"/>
                </a:solidFill>
                <a:latin typeface="Arial" panose="020B0604020202020204" pitchFamily="34" charset="0"/>
              </a:rPr>
              <a:t>for everyone aged 16 and over, even if you don’t have an underlying condition</a:t>
            </a:r>
            <a:r>
              <a:rPr lang="en-IE" dirty="0" smtClean="0">
                <a:solidFill>
                  <a:srgbClr val="59595F"/>
                </a:solidFill>
                <a:latin typeface="Arial" panose="020B0604020202020204" pitchFamily="34" charset="0"/>
              </a:rPr>
              <a:t>.</a:t>
            </a:r>
            <a:endParaRPr lang="en-IE" b="1" dirty="0" smtClean="0">
              <a:solidFill>
                <a:srgbClr val="59595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30" b="468"/>
          <a:stretch/>
        </p:blipFill>
        <p:spPr>
          <a:xfrm>
            <a:off x="1080341" y="2541987"/>
            <a:ext cx="4285414" cy="546715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004" y="8145387"/>
            <a:ext cx="6114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</a:rPr>
              <a:t>A radio ad reminding people that everyone aged 16 and over needs a booster dose of the COVID-19 vaccine to ensure the best possible protection against serious illness from COVID-19. You can 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hlinkClick r:id="rId3"/>
              </a:rPr>
              <a:t>listen to the radio ad here. </a:t>
            </a:r>
            <a:endParaRPr lang="en-IE" dirty="0">
              <a:solidFill>
                <a:srgbClr val="59595F"/>
              </a:solidFill>
              <a:latin typeface="Arial" panose="020B0604020202020204" pitchFamily="34" charset="0"/>
            </a:endParaRP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7" y="366585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Social media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97" y="766695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srgbClr val="59595F"/>
                </a:solidFill>
                <a:latin typeface="Arial"/>
                <a:ea typeface="+mn-lt"/>
                <a:cs typeface="Arial" panose="020B0604020202020204" pitchFamily="34" charset="0"/>
              </a:rPr>
              <a:t>Sample message: Everyone 16+</a:t>
            </a:r>
            <a:endParaRPr lang="en-IE" dirty="0">
              <a:solidFill>
                <a:srgbClr val="59595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1" y="9134585"/>
            <a:ext cx="6175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>
                <a:solidFill>
                  <a:srgbClr val="59595F"/>
                </a:solidFill>
                <a:latin typeface="Arial"/>
                <a:ea typeface="+mn-lt"/>
                <a:cs typeface="Arial" panose="020B0604020202020204" pitchFamily="34" charset="0"/>
              </a:rPr>
              <a:t>More </a:t>
            </a:r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 panose="020B0604020202020204" pitchFamily="34" charset="0"/>
              </a:rPr>
              <a:t>information: </a:t>
            </a:r>
            <a:r>
              <a:rPr lang="en-I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 panose="020B0604020202020204" pitchFamily="34" charset="0"/>
                <a:hlinkClick r:id="rId2"/>
              </a:rPr>
              <a:t>COVID-19 vaccine booster dose</a:t>
            </a:r>
            <a:endParaRPr lang="en-IE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1" y="3829920"/>
            <a:ext cx="4634630" cy="4634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197" y="1168722"/>
            <a:ext cx="65734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you're 16 and over can book your booster vaccine at a day and time that suits you on our 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website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IE" dirty="0" smtClean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book three months after your last vaccine. If you've had COVID-19 since you were vaccinated, please wait three months. </a:t>
            </a:r>
            <a:endParaRPr lang="en-IE" dirty="0" smtClean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 boost these days.#</a:t>
            </a:r>
            <a:r>
              <a:rPr lang="en-IE" dirty="0" err="1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COVIDVaccines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#</a:t>
            </a:r>
            <a:r>
              <a:rPr lang="en-IE" dirty="0" err="1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ForUsAll</a:t>
            </a:r>
            <a:endParaRPr lang="en-IE" dirty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7" y="366585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Social media</a:t>
            </a:r>
          </a:p>
        </p:txBody>
      </p:sp>
      <p:sp>
        <p:nvSpPr>
          <p:cNvPr id="3" name="Rectangle 2"/>
          <p:cNvSpPr/>
          <p:nvPr/>
        </p:nvSpPr>
        <p:spPr>
          <a:xfrm>
            <a:off x="-14544" y="766695"/>
            <a:ext cx="613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solidFill>
                  <a:srgbClr val="59595F"/>
                </a:solidFill>
                <a:latin typeface="Arial"/>
                <a:ea typeface="+mn-lt"/>
                <a:cs typeface="Arial" panose="020B0604020202020204" pitchFamily="34" charset="0"/>
              </a:rPr>
              <a:t>Sample message: for people with a weak immune system </a:t>
            </a:r>
            <a:endParaRPr lang="en-IE" dirty="0">
              <a:solidFill>
                <a:srgbClr val="59595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246" y="9372579"/>
            <a:ext cx="6175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>
                <a:solidFill>
                  <a:srgbClr val="59595F"/>
                </a:solidFill>
                <a:latin typeface="Arial"/>
                <a:ea typeface="+mn-lt"/>
                <a:cs typeface="Arial" panose="020B0604020202020204" pitchFamily="34" charset="0"/>
              </a:rPr>
              <a:t>More </a:t>
            </a:r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 panose="020B0604020202020204" pitchFamily="34" charset="0"/>
              </a:rPr>
              <a:t>information: </a:t>
            </a:r>
            <a:r>
              <a:rPr lang="en-I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lt"/>
                <a:cs typeface="Arial" panose="020B0604020202020204" pitchFamily="34" charset="0"/>
                <a:hlinkClick r:id="rId2"/>
              </a:rPr>
              <a:t>COVID-19 vaccine booster dose</a:t>
            </a:r>
            <a:endParaRPr lang="en-IE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66805"/>
            <a:ext cx="65734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a weak immune system you’ll need a booster dose three months after your last COVID-19 vaccine.</a:t>
            </a:r>
            <a:b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most people this will mean your booster dose will be your fourth vaccine dose. If your first vaccine was COVID-19 vaccine Janssen, your booster will be your third vaccine dose. </a:t>
            </a:r>
            <a:endParaRPr lang="en-IE" dirty="0" smtClean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more: </a:t>
            </a:r>
            <a:r>
              <a:rPr lang="en-IE" u="sng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https://www2.hse.ie/screening-and-vaccinations/covid-19-vaccine/get-the-vaccine/weak-immune-system/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 </a:t>
            </a:r>
            <a:b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IE" dirty="0" err="1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COVIDVaccines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#</a:t>
            </a:r>
            <a:r>
              <a:rPr lang="en-IE" dirty="0" err="1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ForUsAll</a:t>
            </a:r>
            <a:endParaRPr lang="en-IE" dirty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1" y="4673852"/>
            <a:ext cx="4608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804" y="213352"/>
            <a:ext cx="64472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COVID-19 Vaccine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04" y="1059282"/>
            <a:ext cx="5612559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information helps us all to make an informed decision about the vaccine.</a:t>
            </a: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find factual, updated information about COVID-19 Vaccine on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www.hse.ie/covid19vaccine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IE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phone our team in HSELive on </a:t>
            </a: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1800 700 700.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email HSElive at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hselive@hse.ie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sign language interpretation can be arranged by appointment.</a:t>
            </a: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our official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social media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 for up to date news, videos, links and walk-in clinic details.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804" y="6722371"/>
            <a:ext cx="546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804" y="5799041"/>
            <a:ext cx="5848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Downloadable information materials on the vaccines are available on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www.hse.ie/covid19vaccinematerials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information is available on this website in:</a:t>
            </a: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24 languages, in both video and in information booklets.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Easy-Read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Irish Sign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Audio, large print and braille</a:t>
            </a:r>
          </a:p>
          <a:p>
            <a:endParaRPr lang="en-IE" dirty="0">
              <a:latin typeface="Arial" panose="020B0604020202020204" pitchFamily="34" charset="0"/>
            </a:endParaRPr>
          </a:p>
        </p:txBody>
      </p:sp>
      <p:pic>
        <p:nvPicPr>
          <p:cNvPr id="8" name="Picture 8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594F9F5D-E985-4F9E-9D15-EB2ED03278D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4574" y="7552226"/>
            <a:ext cx="1696838" cy="16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5" y="7978480"/>
            <a:ext cx="6858000" cy="1761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381" y="1635390"/>
            <a:ext cx="62749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59595F"/>
              </a:solidFill>
              <a:latin typeface="Arial"/>
              <a:cs typeface="Arial"/>
            </a:endParaRPr>
          </a:p>
          <a:p>
            <a:r>
              <a:rPr lang="en-US" sz="3200" b="1" dirty="0">
                <a:solidFill>
                  <a:srgbClr val="59595F"/>
                </a:solidFill>
                <a:latin typeface="Arial"/>
                <a:cs typeface="Arial"/>
              </a:rPr>
              <a:t>Please share with your networks</a:t>
            </a:r>
          </a:p>
          <a:p>
            <a:endParaRPr lang="en-US" sz="3200" b="1" dirty="0">
              <a:solidFill>
                <a:srgbClr val="59595F"/>
              </a:solidFill>
              <a:latin typeface="Arial"/>
              <a:cs typeface="Arial"/>
            </a:endParaRPr>
          </a:p>
          <a:p>
            <a:r>
              <a:rPr lang="en-US" sz="3200" b="1" dirty="0">
                <a:solidFill>
                  <a:srgbClr val="59595F"/>
                </a:solidFill>
                <a:latin typeface="Arial"/>
                <a:cs typeface="Arial"/>
              </a:rPr>
              <a:t>Thank </a:t>
            </a:r>
            <a:r>
              <a:rPr lang="en-US" sz="3200" b="1" dirty="0" smtClean="0">
                <a:solidFill>
                  <a:srgbClr val="59595F"/>
                </a:solidFill>
                <a:latin typeface="Arial"/>
                <a:cs typeface="Arial"/>
              </a:rPr>
              <a:t>you</a:t>
            </a:r>
          </a:p>
          <a:p>
            <a:endParaRPr lang="en-US" sz="3200" b="1" dirty="0" smtClean="0">
              <a:solidFill>
                <a:srgbClr val="59595F"/>
              </a:solidFill>
              <a:latin typeface="Arial"/>
              <a:cs typeface="Arial"/>
            </a:endParaRPr>
          </a:p>
          <a:p>
            <a:r>
              <a:rPr lang="en-US" sz="3200" b="1" dirty="0" smtClean="0">
                <a:solidFill>
                  <a:srgbClr val="59595F"/>
                </a:solidFill>
                <a:latin typeface="Arial"/>
                <a:cs typeface="Arial"/>
              </a:rPr>
              <a:t>#</a:t>
            </a:r>
            <a:r>
              <a:rPr lang="en-US" sz="3200" b="1" dirty="0" err="1" smtClean="0">
                <a:solidFill>
                  <a:srgbClr val="59595F"/>
                </a:solidFill>
                <a:latin typeface="Arial"/>
                <a:cs typeface="Arial"/>
              </a:rPr>
              <a:t>ForUsAll</a:t>
            </a:r>
            <a:endParaRPr lang="en-US" b="1" dirty="0">
              <a:solidFill>
                <a:srgbClr val="59595F"/>
              </a:solidFill>
              <a:latin typeface="Arial"/>
              <a:cs typeface="Arial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6301C1D-7375-FD4A-85EE-60E9F579A839}"/>
              </a:ext>
            </a:extLst>
          </p:cNvPr>
          <p:cNvSpPr/>
          <p:nvPr/>
        </p:nvSpPr>
        <p:spPr>
          <a:xfrm>
            <a:off x="0" y="8291013"/>
            <a:ext cx="4069143" cy="1552052"/>
          </a:xfrm>
          <a:custGeom>
            <a:avLst/>
            <a:gdLst>
              <a:gd name="connsiteX0" fmla="*/ 0 w 6333893"/>
              <a:gd name="connsiteY0" fmla="*/ 0 h 1851102"/>
              <a:gd name="connsiteX1" fmla="*/ 6333893 w 6333893"/>
              <a:gd name="connsiteY1" fmla="*/ 914400 h 1851102"/>
              <a:gd name="connsiteX2" fmla="*/ 2916044 w 6333893"/>
              <a:gd name="connsiteY2" fmla="*/ 1851102 h 1851102"/>
              <a:gd name="connsiteX3" fmla="*/ 11151 w 6333893"/>
              <a:gd name="connsiteY3" fmla="*/ 1851102 h 1851102"/>
              <a:gd name="connsiteX4" fmla="*/ 0 w 6333893"/>
              <a:gd name="connsiteY4" fmla="*/ 0 h 18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3893" h="1851102">
                <a:moveTo>
                  <a:pt x="0" y="0"/>
                </a:moveTo>
                <a:lnTo>
                  <a:pt x="6333893" y="914400"/>
                </a:lnTo>
                <a:lnTo>
                  <a:pt x="2916044" y="1851102"/>
                </a:lnTo>
                <a:lnTo>
                  <a:pt x="11151" y="1851102"/>
                </a:lnTo>
                <a:cubicBezTo>
                  <a:pt x="13010" y="1234068"/>
                  <a:pt x="14868" y="617034"/>
                  <a:pt x="0" y="0"/>
                </a:cubicBezTo>
                <a:close/>
              </a:path>
            </a:pathLst>
          </a:custGeom>
          <a:solidFill>
            <a:srgbClr val="EEF2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latin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786F3C7-2E33-FE47-A4E5-DE102DFD12B1}"/>
              </a:ext>
            </a:extLst>
          </p:cNvPr>
          <p:cNvSpPr/>
          <p:nvPr/>
        </p:nvSpPr>
        <p:spPr>
          <a:xfrm>
            <a:off x="3807760" y="8222083"/>
            <a:ext cx="3048000" cy="1464442"/>
          </a:xfrm>
          <a:custGeom>
            <a:avLst/>
            <a:gdLst>
              <a:gd name="connsiteX0" fmla="*/ 2804532 w 2804532"/>
              <a:gd name="connsiteY0" fmla="*/ 0 h 1248937"/>
              <a:gd name="connsiteX1" fmla="*/ 2804532 w 2804532"/>
              <a:gd name="connsiteY1" fmla="*/ 1248937 h 1248937"/>
              <a:gd name="connsiteX2" fmla="*/ 0 w 2804532"/>
              <a:gd name="connsiteY2" fmla="*/ 741556 h 1248937"/>
              <a:gd name="connsiteX3" fmla="*/ 2804532 w 2804532"/>
              <a:gd name="connsiteY3" fmla="*/ 0 h 12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532" h="1248937">
                <a:moveTo>
                  <a:pt x="2804532" y="0"/>
                </a:moveTo>
                <a:lnTo>
                  <a:pt x="2804532" y="1248937"/>
                </a:lnTo>
                <a:lnTo>
                  <a:pt x="0" y="741556"/>
                </a:lnTo>
                <a:lnTo>
                  <a:pt x="2804532" y="0"/>
                </a:lnTo>
                <a:close/>
              </a:path>
            </a:pathLst>
          </a:custGeom>
          <a:solidFill>
            <a:srgbClr val="068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56" y="9313176"/>
            <a:ext cx="1748422" cy="405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56" y="9313176"/>
            <a:ext cx="512374" cy="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7466</TotalTime>
  <Words>685</Words>
  <Application>Microsoft Office PowerPoint</Application>
  <PresentationFormat>A4 Paper (210x297 mm)</PresentationFormat>
  <Paragraphs>80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Fidelma Browne</dc:creator>
  <cp:lastModifiedBy>Aghna Harte</cp:lastModifiedBy>
  <cp:revision>943</cp:revision>
  <dcterms:created xsi:type="dcterms:W3CDTF">2020-03-21T11:46:06Z</dcterms:created>
  <dcterms:modified xsi:type="dcterms:W3CDTF">2022-01-27T17:43:44Z</dcterms:modified>
</cp:coreProperties>
</file>