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62" r:id="rId3"/>
    <p:sldId id="264" r:id="rId4"/>
    <p:sldId id="266" r:id="rId5"/>
    <p:sldId id="265" r:id="rId6"/>
    <p:sldId id="270" r:id="rId7"/>
    <p:sldId id="272" r:id="rId8"/>
    <p:sldId id="273" r:id="rId9"/>
    <p:sldId id="275" r:id="rId10"/>
    <p:sldId id="274" r:id="rId11"/>
    <p:sldId id="276" r:id="rId12"/>
    <p:sldId id="278" r:id="rId13"/>
    <p:sldId id="277" r:id="rId14"/>
    <p:sldId id="279"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728"/>
  </p:normalViewPr>
  <p:slideViewPr>
    <p:cSldViewPr snapToGrid="0">
      <p:cViewPr varScale="1">
        <p:scale>
          <a:sx n="95" d="100"/>
          <a:sy n="95" d="100"/>
        </p:scale>
        <p:origin x="68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C685F-7030-C245-831F-7CB1521748B5}" type="datetimeFigureOut">
              <a:rPr lang="en-IE" smtClean="0"/>
              <a:t>19/06/2024</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FA84E5-964D-3743-8409-D8535519F133}" type="slidenum">
              <a:rPr lang="en-IE" smtClean="0"/>
              <a:t>‹#›</a:t>
            </a:fld>
            <a:endParaRPr lang="en-IE"/>
          </a:p>
        </p:txBody>
      </p:sp>
    </p:spTree>
    <p:extLst>
      <p:ext uri="{BB962C8B-B14F-4D97-AF65-F5344CB8AC3E}">
        <p14:creationId xmlns:p14="http://schemas.microsoft.com/office/powerpoint/2010/main" val="435401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6FA84E5-964D-3743-8409-D8535519F133}" type="slidenum">
              <a:rPr lang="en-IE" smtClean="0"/>
              <a:t>3</a:t>
            </a:fld>
            <a:endParaRPr lang="en-IE"/>
          </a:p>
        </p:txBody>
      </p:sp>
    </p:spTree>
    <p:extLst>
      <p:ext uri="{BB962C8B-B14F-4D97-AF65-F5344CB8AC3E}">
        <p14:creationId xmlns:p14="http://schemas.microsoft.com/office/powerpoint/2010/main" val="2081593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5C3D2-89AD-3F1E-FA32-6536B2B8836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CD5302E-3AD2-6834-A0CF-96634AF14C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8A636B4-ECF2-F2E1-C15F-60144298E782}"/>
              </a:ext>
            </a:extLst>
          </p:cNvPr>
          <p:cNvSpPr>
            <a:spLocks noGrp="1"/>
          </p:cNvSpPr>
          <p:nvPr>
            <p:ph type="dt" sz="half" idx="10"/>
          </p:nvPr>
        </p:nvSpPr>
        <p:spPr/>
        <p:txBody>
          <a:bodyPr/>
          <a:lstStyle/>
          <a:p>
            <a:fld id="{86FCE62D-EC42-224F-9B05-90ABD10C3759}" type="datetimeFigureOut">
              <a:rPr lang="en-US" smtClean="0"/>
              <a:t>6/19/24</a:t>
            </a:fld>
            <a:endParaRPr lang="en-US"/>
          </a:p>
        </p:txBody>
      </p:sp>
      <p:sp>
        <p:nvSpPr>
          <p:cNvPr id="5" name="Footer Placeholder 4">
            <a:extLst>
              <a:ext uri="{FF2B5EF4-FFF2-40B4-BE49-F238E27FC236}">
                <a16:creationId xmlns:a16="http://schemas.microsoft.com/office/drawing/2014/main" id="{05018E85-12F8-CD8C-44CB-17A5B1B855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FAC6FD-4632-83AD-2B8B-0DEBA8C4095B}"/>
              </a:ext>
            </a:extLst>
          </p:cNvPr>
          <p:cNvSpPr>
            <a:spLocks noGrp="1"/>
          </p:cNvSpPr>
          <p:nvPr>
            <p:ph type="sldNum" sz="quarter" idx="12"/>
          </p:nvPr>
        </p:nvSpPr>
        <p:spPr/>
        <p:txBody>
          <a:bodyPr/>
          <a:lstStyle/>
          <a:p>
            <a:fld id="{F3C90B3E-FE9F-3043-B50E-6727912BEBDB}" type="slidenum">
              <a:rPr lang="en-US" smtClean="0"/>
              <a:t>‹#›</a:t>
            </a:fld>
            <a:endParaRPr lang="en-US"/>
          </a:p>
        </p:txBody>
      </p:sp>
    </p:spTree>
    <p:extLst>
      <p:ext uri="{BB962C8B-B14F-4D97-AF65-F5344CB8AC3E}">
        <p14:creationId xmlns:p14="http://schemas.microsoft.com/office/powerpoint/2010/main" val="3645782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D8D89-71DF-811D-E106-082977F037D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B3DCF58-D1F9-532C-B618-D3BDA4E05BA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EC6F490-D6C2-D92E-6D9E-34AE8C427D08}"/>
              </a:ext>
            </a:extLst>
          </p:cNvPr>
          <p:cNvSpPr>
            <a:spLocks noGrp="1"/>
          </p:cNvSpPr>
          <p:nvPr>
            <p:ph type="dt" sz="half" idx="10"/>
          </p:nvPr>
        </p:nvSpPr>
        <p:spPr/>
        <p:txBody>
          <a:bodyPr/>
          <a:lstStyle/>
          <a:p>
            <a:fld id="{86FCE62D-EC42-224F-9B05-90ABD10C3759}" type="datetimeFigureOut">
              <a:rPr lang="en-US" smtClean="0"/>
              <a:t>6/19/24</a:t>
            </a:fld>
            <a:endParaRPr lang="en-US"/>
          </a:p>
        </p:txBody>
      </p:sp>
      <p:sp>
        <p:nvSpPr>
          <p:cNvPr id="5" name="Footer Placeholder 4">
            <a:extLst>
              <a:ext uri="{FF2B5EF4-FFF2-40B4-BE49-F238E27FC236}">
                <a16:creationId xmlns:a16="http://schemas.microsoft.com/office/drawing/2014/main" id="{941CA12C-9897-E19F-ADD9-36F839D74C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1967AD-D7B7-18C5-498C-23742330210D}"/>
              </a:ext>
            </a:extLst>
          </p:cNvPr>
          <p:cNvSpPr>
            <a:spLocks noGrp="1"/>
          </p:cNvSpPr>
          <p:nvPr>
            <p:ph type="sldNum" sz="quarter" idx="12"/>
          </p:nvPr>
        </p:nvSpPr>
        <p:spPr/>
        <p:txBody>
          <a:bodyPr/>
          <a:lstStyle/>
          <a:p>
            <a:fld id="{F3C90B3E-FE9F-3043-B50E-6727912BEBDB}" type="slidenum">
              <a:rPr lang="en-US" smtClean="0"/>
              <a:t>‹#›</a:t>
            </a:fld>
            <a:endParaRPr lang="en-US"/>
          </a:p>
        </p:txBody>
      </p:sp>
    </p:spTree>
    <p:extLst>
      <p:ext uri="{BB962C8B-B14F-4D97-AF65-F5344CB8AC3E}">
        <p14:creationId xmlns:p14="http://schemas.microsoft.com/office/powerpoint/2010/main" val="3460825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0CA40F-920D-7D4C-A62C-8C96D05383C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38545D2-B6E7-6AE2-5B77-7D6B58C06BD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10C5703-A4FA-ADE9-627F-CE2ECE0893EA}"/>
              </a:ext>
            </a:extLst>
          </p:cNvPr>
          <p:cNvSpPr>
            <a:spLocks noGrp="1"/>
          </p:cNvSpPr>
          <p:nvPr>
            <p:ph type="dt" sz="half" idx="10"/>
          </p:nvPr>
        </p:nvSpPr>
        <p:spPr/>
        <p:txBody>
          <a:bodyPr/>
          <a:lstStyle/>
          <a:p>
            <a:fld id="{86FCE62D-EC42-224F-9B05-90ABD10C3759}" type="datetimeFigureOut">
              <a:rPr lang="en-US" smtClean="0"/>
              <a:t>6/19/24</a:t>
            </a:fld>
            <a:endParaRPr lang="en-US"/>
          </a:p>
        </p:txBody>
      </p:sp>
      <p:sp>
        <p:nvSpPr>
          <p:cNvPr id="5" name="Footer Placeholder 4">
            <a:extLst>
              <a:ext uri="{FF2B5EF4-FFF2-40B4-BE49-F238E27FC236}">
                <a16:creationId xmlns:a16="http://schemas.microsoft.com/office/drawing/2014/main" id="{9E9CAB96-4BDB-1F51-0FC1-A5B5BED7A8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6322BF-81CE-C494-A2E2-4D601A9F20EB}"/>
              </a:ext>
            </a:extLst>
          </p:cNvPr>
          <p:cNvSpPr>
            <a:spLocks noGrp="1"/>
          </p:cNvSpPr>
          <p:nvPr>
            <p:ph type="sldNum" sz="quarter" idx="12"/>
          </p:nvPr>
        </p:nvSpPr>
        <p:spPr/>
        <p:txBody>
          <a:bodyPr/>
          <a:lstStyle/>
          <a:p>
            <a:fld id="{F3C90B3E-FE9F-3043-B50E-6727912BEBDB}" type="slidenum">
              <a:rPr lang="en-US" smtClean="0"/>
              <a:t>‹#›</a:t>
            </a:fld>
            <a:endParaRPr lang="en-US"/>
          </a:p>
        </p:txBody>
      </p:sp>
    </p:spTree>
    <p:extLst>
      <p:ext uri="{BB962C8B-B14F-4D97-AF65-F5344CB8AC3E}">
        <p14:creationId xmlns:p14="http://schemas.microsoft.com/office/powerpoint/2010/main" val="3078362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40255-047A-23DD-2925-B83E029E347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DA27E25-FBE3-C892-98A1-4BC81C50D4A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7ECEC37-85FD-AA8D-687B-46A11FC75049}"/>
              </a:ext>
            </a:extLst>
          </p:cNvPr>
          <p:cNvSpPr>
            <a:spLocks noGrp="1"/>
          </p:cNvSpPr>
          <p:nvPr>
            <p:ph type="dt" sz="half" idx="10"/>
          </p:nvPr>
        </p:nvSpPr>
        <p:spPr/>
        <p:txBody>
          <a:bodyPr/>
          <a:lstStyle/>
          <a:p>
            <a:fld id="{86FCE62D-EC42-224F-9B05-90ABD10C3759}" type="datetimeFigureOut">
              <a:rPr lang="en-US" smtClean="0"/>
              <a:t>6/19/24</a:t>
            </a:fld>
            <a:endParaRPr lang="en-US"/>
          </a:p>
        </p:txBody>
      </p:sp>
      <p:sp>
        <p:nvSpPr>
          <p:cNvPr id="5" name="Footer Placeholder 4">
            <a:extLst>
              <a:ext uri="{FF2B5EF4-FFF2-40B4-BE49-F238E27FC236}">
                <a16:creationId xmlns:a16="http://schemas.microsoft.com/office/drawing/2014/main" id="{EC882E54-F4DB-F2EE-6F4C-CAA6CF7FC5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8F5752-835A-51CE-6CE6-F259DF317015}"/>
              </a:ext>
            </a:extLst>
          </p:cNvPr>
          <p:cNvSpPr>
            <a:spLocks noGrp="1"/>
          </p:cNvSpPr>
          <p:nvPr>
            <p:ph type="sldNum" sz="quarter" idx="12"/>
          </p:nvPr>
        </p:nvSpPr>
        <p:spPr/>
        <p:txBody>
          <a:bodyPr/>
          <a:lstStyle/>
          <a:p>
            <a:fld id="{F3C90B3E-FE9F-3043-B50E-6727912BEBDB}" type="slidenum">
              <a:rPr lang="en-US" smtClean="0"/>
              <a:t>‹#›</a:t>
            </a:fld>
            <a:endParaRPr lang="en-US"/>
          </a:p>
        </p:txBody>
      </p:sp>
    </p:spTree>
    <p:extLst>
      <p:ext uri="{BB962C8B-B14F-4D97-AF65-F5344CB8AC3E}">
        <p14:creationId xmlns:p14="http://schemas.microsoft.com/office/powerpoint/2010/main" val="1877228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B6AF9-1F95-D2C3-F4AA-3068CCAA408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14180A9-AD49-B333-38B0-BA3231003E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7F7DA49-CE06-4A12-76B9-16F5D06AF613}"/>
              </a:ext>
            </a:extLst>
          </p:cNvPr>
          <p:cNvSpPr>
            <a:spLocks noGrp="1"/>
          </p:cNvSpPr>
          <p:nvPr>
            <p:ph type="dt" sz="half" idx="10"/>
          </p:nvPr>
        </p:nvSpPr>
        <p:spPr/>
        <p:txBody>
          <a:bodyPr/>
          <a:lstStyle/>
          <a:p>
            <a:fld id="{86FCE62D-EC42-224F-9B05-90ABD10C3759}" type="datetimeFigureOut">
              <a:rPr lang="en-US" smtClean="0"/>
              <a:t>6/19/24</a:t>
            </a:fld>
            <a:endParaRPr lang="en-US"/>
          </a:p>
        </p:txBody>
      </p:sp>
      <p:sp>
        <p:nvSpPr>
          <p:cNvPr id="5" name="Footer Placeholder 4">
            <a:extLst>
              <a:ext uri="{FF2B5EF4-FFF2-40B4-BE49-F238E27FC236}">
                <a16:creationId xmlns:a16="http://schemas.microsoft.com/office/drawing/2014/main" id="{7F4AD24A-77C5-BB48-4173-8C91A43597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1D370B-E79D-6C49-4700-F698BBD2A19E}"/>
              </a:ext>
            </a:extLst>
          </p:cNvPr>
          <p:cNvSpPr>
            <a:spLocks noGrp="1"/>
          </p:cNvSpPr>
          <p:nvPr>
            <p:ph type="sldNum" sz="quarter" idx="12"/>
          </p:nvPr>
        </p:nvSpPr>
        <p:spPr/>
        <p:txBody>
          <a:bodyPr/>
          <a:lstStyle/>
          <a:p>
            <a:fld id="{F3C90B3E-FE9F-3043-B50E-6727912BEBDB}" type="slidenum">
              <a:rPr lang="en-US" smtClean="0"/>
              <a:t>‹#›</a:t>
            </a:fld>
            <a:endParaRPr lang="en-US"/>
          </a:p>
        </p:txBody>
      </p:sp>
    </p:spTree>
    <p:extLst>
      <p:ext uri="{BB962C8B-B14F-4D97-AF65-F5344CB8AC3E}">
        <p14:creationId xmlns:p14="http://schemas.microsoft.com/office/powerpoint/2010/main" val="362115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3DB07-9A65-3DEA-DBF1-C2A28A13C05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23D108C-0ACE-DD71-4B7E-AEC2B1D9911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9F45118-2800-0838-5F2C-BB1FA6A337C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FC2BF08-8320-3A69-3351-9B7879C62BEB}"/>
              </a:ext>
            </a:extLst>
          </p:cNvPr>
          <p:cNvSpPr>
            <a:spLocks noGrp="1"/>
          </p:cNvSpPr>
          <p:nvPr>
            <p:ph type="dt" sz="half" idx="10"/>
          </p:nvPr>
        </p:nvSpPr>
        <p:spPr/>
        <p:txBody>
          <a:bodyPr/>
          <a:lstStyle/>
          <a:p>
            <a:fld id="{86FCE62D-EC42-224F-9B05-90ABD10C3759}" type="datetimeFigureOut">
              <a:rPr lang="en-US" smtClean="0"/>
              <a:t>6/19/24</a:t>
            </a:fld>
            <a:endParaRPr lang="en-US"/>
          </a:p>
        </p:txBody>
      </p:sp>
      <p:sp>
        <p:nvSpPr>
          <p:cNvPr id="6" name="Footer Placeholder 5">
            <a:extLst>
              <a:ext uri="{FF2B5EF4-FFF2-40B4-BE49-F238E27FC236}">
                <a16:creationId xmlns:a16="http://schemas.microsoft.com/office/drawing/2014/main" id="{B0C44460-7077-CCB4-3C3C-D5803E8E9B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127B77-D5E2-40C0-0580-1F89EFC10617}"/>
              </a:ext>
            </a:extLst>
          </p:cNvPr>
          <p:cNvSpPr>
            <a:spLocks noGrp="1"/>
          </p:cNvSpPr>
          <p:nvPr>
            <p:ph type="sldNum" sz="quarter" idx="12"/>
          </p:nvPr>
        </p:nvSpPr>
        <p:spPr/>
        <p:txBody>
          <a:bodyPr/>
          <a:lstStyle/>
          <a:p>
            <a:fld id="{F3C90B3E-FE9F-3043-B50E-6727912BEBDB}" type="slidenum">
              <a:rPr lang="en-US" smtClean="0"/>
              <a:t>‹#›</a:t>
            </a:fld>
            <a:endParaRPr lang="en-US"/>
          </a:p>
        </p:txBody>
      </p:sp>
    </p:spTree>
    <p:extLst>
      <p:ext uri="{BB962C8B-B14F-4D97-AF65-F5344CB8AC3E}">
        <p14:creationId xmlns:p14="http://schemas.microsoft.com/office/powerpoint/2010/main" val="3857751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D2959-79D4-C8D9-6F29-02C2C6CD9C1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D35A560-D823-3EA1-91CA-F8729C5562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20D57AD-9DFA-A03A-6C02-6A803F3819E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465AC43-A2E0-1F49-D0CF-CAE219F003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52D21B1-825A-8605-FFDA-C9A5C4E5CF4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2981A4A-A723-B88E-7B8A-87A0DF585775}"/>
              </a:ext>
            </a:extLst>
          </p:cNvPr>
          <p:cNvSpPr>
            <a:spLocks noGrp="1"/>
          </p:cNvSpPr>
          <p:nvPr>
            <p:ph type="dt" sz="half" idx="10"/>
          </p:nvPr>
        </p:nvSpPr>
        <p:spPr/>
        <p:txBody>
          <a:bodyPr/>
          <a:lstStyle/>
          <a:p>
            <a:fld id="{86FCE62D-EC42-224F-9B05-90ABD10C3759}" type="datetimeFigureOut">
              <a:rPr lang="en-US" smtClean="0"/>
              <a:t>6/19/24</a:t>
            </a:fld>
            <a:endParaRPr lang="en-US"/>
          </a:p>
        </p:txBody>
      </p:sp>
      <p:sp>
        <p:nvSpPr>
          <p:cNvPr id="8" name="Footer Placeholder 7">
            <a:extLst>
              <a:ext uri="{FF2B5EF4-FFF2-40B4-BE49-F238E27FC236}">
                <a16:creationId xmlns:a16="http://schemas.microsoft.com/office/drawing/2014/main" id="{693A1D6A-6686-BC90-B4AE-29DDE20C8A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251314-28BB-B3B3-758B-E4CEA780335B}"/>
              </a:ext>
            </a:extLst>
          </p:cNvPr>
          <p:cNvSpPr>
            <a:spLocks noGrp="1"/>
          </p:cNvSpPr>
          <p:nvPr>
            <p:ph type="sldNum" sz="quarter" idx="12"/>
          </p:nvPr>
        </p:nvSpPr>
        <p:spPr/>
        <p:txBody>
          <a:bodyPr/>
          <a:lstStyle/>
          <a:p>
            <a:fld id="{F3C90B3E-FE9F-3043-B50E-6727912BEBDB}" type="slidenum">
              <a:rPr lang="en-US" smtClean="0"/>
              <a:t>‹#›</a:t>
            </a:fld>
            <a:endParaRPr lang="en-US"/>
          </a:p>
        </p:txBody>
      </p:sp>
    </p:spTree>
    <p:extLst>
      <p:ext uri="{BB962C8B-B14F-4D97-AF65-F5344CB8AC3E}">
        <p14:creationId xmlns:p14="http://schemas.microsoft.com/office/powerpoint/2010/main" val="3466753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F058A-B767-5729-8678-4369CF58D6F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EC681A1-B595-7226-2812-0382188C8DBE}"/>
              </a:ext>
            </a:extLst>
          </p:cNvPr>
          <p:cNvSpPr>
            <a:spLocks noGrp="1"/>
          </p:cNvSpPr>
          <p:nvPr>
            <p:ph type="dt" sz="half" idx="10"/>
          </p:nvPr>
        </p:nvSpPr>
        <p:spPr/>
        <p:txBody>
          <a:bodyPr/>
          <a:lstStyle/>
          <a:p>
            <a:fld id="{86FCE62D-EC42-224F-9B05-90ABD10C3759}" type="datetimeFigureOut">
              <a:rPr lang="en-US" smtClean="0"/>
              <a:t>6/19/24</a:t>
            </a:fld>
            <a:endParaRPr lang="en-US"/>
          </a:p>
        </p:txBody>
      </p:sp>
      <p:sp>
        <p:nvSpPr>
          <p:cNvPr id="4" name="Footer Placeholder 3">
            <a:extLst>
              <a:ext uri="{FF2B5EF4-FFF2-40B4-BE49-F238E27FC236}">
                <a16:creationId xmlns:a16="http://schemas.microsoft.com/office/drawing/2014/main" id="{C24E8363-323C-E3D4-109C-24B424D1AF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529F5A-7128-F506-9591-FDE9A406336D}"/>
              </a:ext>
            </a:extLst>
          </p:cNvPr>
          <p:cNvSpPr>
            <a:spLocks noGrp="1"/>
          </p:cNvSpPr>
          <p:nvPr>
            <p:ph type="sldNum" sz="quarter" idx="12"/>
          </p:nvPr>
        </p:nvSpPr>
        <p:spPr/>
        <p:txBody>
          <a:bodyPr/>
          <a:lstStyle/>
          <a:p>
            <a:fld id="{F3C90B3E-FE9F-3043-B50E-6727912BEBDB}" type="slidenum">
              <a:rPr lang="en-US" smtClean="0"/>
              <a:t>‹#›</a:t>
            </a:fld>
            <a:endParaRPr lang="en-US"/>
          </a:p>
        </p:txBody>
      </p:sp>
    </p:spTree>
    <p:extLst>
      <p:ext uri="{BB962C8B-B14F-4D97-AF65-F5344CB8AC3E}">
        <p14:creationId xmlns:p14="http://schemas.microsoft.com/office/powerpoint/2010/main" val="1846809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7A656E-D61F-09C8-74EC-3BDFAE29807A}"/>
              </a:ext>
            </a:extLst>
          </p:cNvPr>
          <p:cNvSpPr>
            <a:spLocks noGrp="1"/>
          </p:cNvSpPr>
          <p:nvPr>
            <p:ph type="dt" sz="half" idx="10"/>
          </p:nvPr>
        </p:nvSpPr>
        <p:spPr/>
        <p:txBody>
          <a:bodyPr/>
          <a:lstStyle/>
          <a:p>
            <a:fld id="{86FCE62D-EC42-224F-9B05-90ABD10C3759}" type="datetimeFigureOut">
              <a:rPr lang="en-US" smtClean="0"/>
              <a:t>6/19/24</a:t>
            </a:fld>
            <a:endParaRPr lang="en-US"/>
          </a:p>
        </p:txBody>
      </p:sp>
      <p:sp>
        <p:nvSpPr>
          <p:cNvPr id="3" name="Footer Placeholder 2">
            <a:extLst>
              <a:ext uri="{FF2B5EF4-FFF2-40B4-BE49-F238E27FC236}">
                <a16:creationId xmlns:a16="http://schemas.microsoft.com/office/drawing/2014/main" id="{125BA862-E8B1-5A2B-3A60-1381D54711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7AB314-4F15-6633-7099-BB359B3178CF}"/>
              </a:ext>
            </a:extLst>
          </p:cNvPr>
          <p:cNvSpPr>
            <a:spLocks noGrp="1"/>
          </p:cNvSpPr>
          <p:nvPr>
            <p:ph type="sldNum" sz="quarter" idx="12"/>
          </p:nvPr>
        </p:nvSpPr>
        <p:spPr/>
        <p:txBody>
          <a:bodyPr/>
          <a:lstStyle/>
          <a:p>
            <a:fld id="{F3C90B3E-FE9F-3043-B50E-6727912BEBDB}" type="slidenum">
              <a:rPr lang="en-US" smtClean="0"/>
              <a:t>‹#›</a:t>
            </a:fld>
            <a:endParaRPr lang="en-US"/>
          </a:p>
        </p:txBody>
      </p:sp>
    </p:spTree>
    <p:extLst>
      <p:ext uri="{BB962C8B-B14F-4D97-AF65-F5344CB8AC3E}">
        <p14:creationId xmlns:p14="http://schemas.microsoft.com/office/powerpoint/2010/main" val="1124449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6769A-2208-BC6E-A711-D77A836C525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0F4AF7C-CE41-6830-CD15-C0E394EFD0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462655F-6BCA-ED48-1590-963C9EF74F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DA0B607-B817-EC12-DB64-B55ADA13B99D}"/>
              </a:ext>
            </a:extLst>
          </p:cNvPr>
          <p:cNvSpPr>
            <a:spLocks noGrp="1"/>
          </p:cNvSpPr>
          <p:nvPr>
            <p:ph type="dt" sz="half" idx="10"/>
          </p:nvPr>
        </p:nvSpPr>
        <p:spPr/>
        <p:txBody>
          <a:bodyPr/>
          <a:lstStyle/>
          <a:p>
            <a:fld id="{86FCE62D-EC42-224F-9B05-90ABD10C3759}" type="datetimeFigureOut">
              <a:rPr lang="en-US" smtClean="0"/>
              <a:t>6/19/24</a:t>
            </a:fld>
            <a:endParaRPr lang="en-US"/>
          </a:p>
        </p:txBody>
      </p:sp>
      <p:sp>
        <p:nvSpPr>
          <p:cNvPr id="6" name="Footer Placeholder 5">
            <a:extLst>
              <a:ext uri="{FF2B5EF4-FFF2-40B4-BE49-F238E27FC236}">
                <a16:creationId xmlns:a16="http://schemas.microsoft.com/office/drawing/2014/main" id="{0E45CBC3-29F5-B557-51FC-AAC9E13094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A97450-EA78-F7EE-F122-2DB4EE0F6EBD}"/>
              </a:ext>
            </a:extLst>
          </p:cNvPr>
          <p:cNvSpPr>
            <a:spLocks noGrp="1"/>
          </p:cNvSpPr>
          <p:nvPr>
            <p:ph type="sldNum" sz="quarter" idx="12"/>
          </p:nvPr>
        </p:nvSpPr>
        <p:spPr/>
        <p:txBody>
          <a:bodyPr/>
          <a:lstStyle/>
          <a:p>
            <a:fld id="{F3C90B3E-FE9F-3043-B50E-6727912BEBDB}" type="slidenum">
              <a:rPr lang="en-US" smtClean="0"/>
              <a:t>‹#›</a:t>
            </a:fld>
            <a:endParaRPr lang="en-US"/>
          </a:p>
        </p:txBody>
      </p:sp>
    </p:spTree>
    <p:extLst>
      <p:ext uri="{BB962C8B-B14F-4D97-AF65-F5344CB8AC3E}">
        <p14:creationId xmlns:p14="http://schemas.microsoft.com/office/powerpoint/2010/main" val="3430229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B65EE-FE27-8F49-66B0-08A60E42F0A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CDF6D32-E5D8-B7D6-CCC3-74FAC90E8A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65ADB6A-00F1-A842-D47B-4710C04C51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6053D6D-5CCB-94EE-0A74-02F34D19B5BA}"/>
              </a:ext>
            </a:extLst>
          </p:cNvPr>
          <p:cNvSpPr>
            <a:spLocks noGrp="1"/>
          </p:cNvSpPr>
          <p:nvPr>
            <p:ph type="dt" sz="half" idx="10"/>
          </p:nvPr>
        </p:nvSpPr>
        <p:spPr/>
        <p:txBody>
          <a:bodyPr/>
          <a:lstStyle/>
          <a:p>
            <a:fld id="{86FCE62D-EC42-224F-9B05-90ABD10C3759}" type="datetimeFigureOut">
              <a:rPr lang="en-US" smtClean="0"/>
              <a:t>6/19/24</a:t>
            </a:fld>
            <a:endParaRPr lang="en-US"/>
          </a:p>
        </p:txBody>
      </p:sp>
      <p:sp>
        <p:nvSpPr>
          <p:cNvPr id="6" name="Footer Placeholder 5">
            <a:extLst>
              <a:ext uri="{FF2B5EF4-FFF2-40B4-BE49-F238E27FC236}">
                <a16:creationId xmlns:a16="http://schemas.microsoft.com/office/drawing/2014/main" id="{4887DAA2-373A-C9B4-69A2-E792C3D1E9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74A7F8-504A-026E-4463-0573E41F5792}"/>
              </a:ext>
            </a:extLst>
          </p:cNvPr>
          <p:cNvSpPr>
            <a:spLocks noGrp="1"/>
          </p:cNvSpPr>
          <p:nvPr>
            <p:ph type="sldNum" sz="quarter" idx="12"/>
          </p:nvPr>
        </p:nvSpPr>
        <p:spPr/>
        <p:txBody>
          <a:bodyPr/>
          <a:lstStyle/>
          <a:p>
            <a:fld id="{F3C90B3E-FE9F-3043-B50E-6727912BEBDB}" type="slidenum">
              <a:rPr lang="en-US" smtClean="0"/>
              <a:t>‹#›</a:t>
            </a:fld>
            <a:endParaRPr lang="en-US"/>
          </a:p>
        </p:txBody>
      </p:sp>
    </p:spTree>
    <p:extLst>
      <p:ext uri="{BB962C8B-B14F-4D97-AF65-F5344CB8AC3E}">
        <p14:creationId xmlns:p14="http://schemas.microsoft.com/office/powerpoint/2010/main" val="2017585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15C200-A79A-C19F-4ADF-192F03DF03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0FE8726-3EC1-B3B1-C4BF-A733341D16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E201CD4-B54C-BA7B-A813-03ECC644F2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FCE62D-EC42-224F-9B05-90ABD10C3759}" type="datetimeFigureOut">
              <a:rPr lang="en-US" smtClean="0"/>
              <a:t>6/19/24</a:t>
            </a:fld>
            <a:endParaRPr lang="en-US"/>
          </a:p>
        </p:txBody>
      </p:sp>
      <p:sp>
        <p:nvSpPr>
          <p:cNvPr id="5" name="Footer Placeholder 4">
            <a:extLst>
              <a:ext uri="{FF2B5EF4-FFF2-40B4-BE49-F238E27FC236}">
                <a16:creationId xmlns:a16="http://schemas.microsoft.com/office/drawing/2014/main" id="{E6E98C2C-22EE-2DC7-7015-E5311A8A6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A06FD81-9225-63B7-35A0-9607800134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C90B3E-FE9F-3043-B50E-6727912BEBDB}" type="slidenum">
              <a:rPr lang="en-US" smtClean="0"/>
              <a:t>‹#›</a:t>
            </a:fld>
            <a:endParaRPr lang="en-US"/>
          </a:p>
        </p:txBody>
      </p:sp>
    </p:spTree>
    <p:extLst>
      <p:ext uri="{BB962C8B-B14F-4D97-AF65-F5344CB8AC3E}">
        <p14:creationId xmlns:p14="http://schemas.microsoft.com/office/powerpoint/2010/main" val="2072651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bit.ly/3Vylhm2" TargetMode="Externa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bit.ly/3Vylhm2" TargetMode="Externa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bit.ly/3Vylhm2" TargetMode="Externa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bit.ly/3Vylhm2"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bit.ly/3Vylhm2"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mailto:Brenda@belongto.org" TargetMode="External"/><Relationship Id="rId7" Type="http://schemas.openxmlformats.org/officeDocument/2006/relationships/image" Target="../media/image13.png"/><Relationship Id="rId2" Type="http://schemas.openxmlformats.org/officeDocument/2006/relationships/hyperlink" Target="mailto:padraig@ghn.ie" TargetMode="External"/><Relationship Id="rId1" Type="http://schemas.openxmlformats.org/officeDocument/2006/relationships/slideLayout" Target="../slideLayouts/slideLayout1.xml"/><Relationship Id="rId6" Type="http://schemas.openxmlformats.org/officeDocument/2006/relationships/hyperlink" Target="mailto:muireann.kirby@hse.ie" TargetMode="External"/><Relationship Id="rId5" Type="http://schemas.openxmlformats.org/officeDocument/2006/relationships/hyperlink" Target="mailto:jamie@dublinpride.ie" TargetMode="External"/><Relationship Id="rId4" Type="http://schemas.openxmlformats.org/officeDocument/2006/relationships/hyperlink" Target="mailto:kate@linc.i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proudandprepared.ie"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colmmolloy.i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bit.ly/3Vylhm2" TargetMode="Externa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bit.ly/3Vylhm2" TargetMode="External"/><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bit.ly/3Vylhm2" TargetMode="External"/><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bit.ly/3Vylhm2" TargetMode="Externa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bit.ly/3Vylhm2" TargetMode="Externa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8E6B7A-A419-64EF-7525-BD328ECE99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637554"/>
            <a:ext cx="12192000" cy="4063999"/>
          </a:xfrm>
          <a:prstGeom prst="rect">
            <a:avLst/>
          </a:prstGeom>
        </p:spPr>
      </p:pic>
      <p:sp>
        <p:nvSpPr>
          <p:cNvPr id="7" name="TextBox 6">
            <a:extLst>
              <a:ext uri="{FF2B5EF4-FFF2-40B4-BE49-F238E27FC236}">
                <a16:creationId xmlns:a16="http://schemas.microsoft.com/office/drawing/2014/main" id="{A881C5CB-E4A9-D5DD-F7ED-45A681238E02}"/>
              </a:ext>
            </a:extLst>
          </p:cNvPr>
          <p:cNvSpPr txBox="1"/>
          <p:nvPr/>
        </p:nvSpPr>
        <p:spPr>
          <a:xfrm>
            <a:off x="509332" y="284322"/>
            <a:ext cx="11173335" cy="646331"/>
          </a:xfrm>
          <a:prstGeom prst="rect">
            <a:avLst/>
          </a:prstGeom>
          <a:noFill/>
        </p:spPr>
        <p:txBody>
          <a:bodyPr wrap="square" rtlCol="0">
            <a:spAutoFit/>
          </a:bodyPr>
          <a:lstStyle/>
          <a:p>
            <a:r>
              <a:rPr lang="en-US" sz="3600" b="1" dirty="0">
                <a:solidFill>
                  <a:srgbClr val="00B0F0"/>
                </a:solidFill>
                <a:latin typeface="Arial" panose="020B0604020202020204" pitchFamily="34" charset="0"/>
                <a:ea typeface="Helvetica Neue" panose="02000503000000020004" pitchFamily="2" charset="0"/>
                <a:cs typeface="Arial" panose="020B0604020202020204" pitchFamily="34" charset="0"/>
              </a:rPr>
              <a:t>Proud and Prepared 2024 Partner Campaign Pack</a:t>
            </a:r>
          </a:p>
        </p:txBody>
      </p:sp>
    </p:spTree>
    <p:extLst>
      <p:ext uri="{BB962C8B-B14F-4D97-AF65-F5344CB8AC3E}">
        <p14:creationId xmlns:p14="http://schemas.microsoft.com/office/powerpoint/2010/main" val="1767054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6B2E61-D01C-51FC-EC88-0E071B97CEE8}"/>
              </a:ext>
            </a:extLst>
          </p:cNvPr>
          <p:cNvSpPr txBox="1"/>
          <p:nvPr/>
        </p:nvSpPr>
        <p:spPr>
          <a:xfrm>
            <a:off x="509332" y="284322"/>
            <a:ext cx="11173335" cy="646331"/>
          </a:xfrm>
          <a:prstGeom prst="rect">
            <a:avLst/>
          </a:prstGeom>
          <a:noFill/>
        </p:spPr>
        <p:txBody>
          <a:bodyPr wrap="square" rtlCol="0">
            <a:spAutoFit/>
          </a:bodyPr>
          <a:lstStyle/>
          <a:p>
            <a:r>
              <a:rPr lang="en-US" sz="3600" b="1" dirty="0">
                <a:solidFill>
                  <a:srgbClr val="00B0F0"/>
                </a:solidFill>
                <a:latin typeface="Arial" panose="020B0604020202020204" pitchFamily="34" charset="0"/>
                <a:ea typeface="Helvetica Neue" panose="02000503000000020004" pitchFamily="2" charset="0"/>
                <a:cs typeface="Arial" panose="020B0604020202020204" pitchFamily="34" charset="0"/>
              </a:rPr>
              <a:t>Proud and Prepared 2024 Partner Campaign Pack</a:t>
            </a:r>
          </a:p>
        </p:txBody>
      </p:sp>
      <p:sp>
        <p:nvSpPr>
          <p:cNvPr id="3" name="TextBox 2">
            <a:extLst>
              <a:ext uri="{FF2B5EF4-FFF2-40B4-BE49-F238E27FC236}">
                <a16:creationId xmlns:a16="http://schemas.microsoft.com/office/drawing/2014/main" id="{71317185-F83B-82DC-19F3-B11D287E1DCD}"/>
              </a:ext>
            </a:extLst>
          </p:cNvPr>
          <p:cNvSpPr txBox="1"/>
          <p:nvPr/>
        </p:nvSpPr>
        <p:spPr>
          <a:xfrm>
            <a:off x="509332" y="1208620"/>
            <a:ext cx="2819401" cy="954107"/>
          </a:xfrm>
          <a:prstGeom prst="rect">
            <a:avLst/>
          </a:prstGeom>
          <a:noFill/>
        </p:spPr>
        <p:txBody>
          <a:bodyPr wrap="square" rtlCol="0">
            <a:spAutoFit/>
          </a:bodyPr>
          <a:lstStyle/>
          <a:p>
            <a:r>
              <a:rPr lang="en-US" sz="2800" b="1" dirty="0">
                <a:solidFill>
                  <a:srgbClr val="00B0F0"/>
                </a:solidFill>
                <a:latin typeface="Arial" panose="020B0604020202020204" pitchFamily="34" charset="0"/>
                <a:ea typeface="Helvetica Neue" panose="02000503000000020004" pitchFamily="2" charset="0"/>
                <a:cs typeface="Arial" panose="020B0604020202020204" pitchFamily="34" charset="0"/>
              </a:rPr>
              <a:t>Sexual Health Carousel</a:t>
            </a:r>
          </a:p>
        </p:txBody>
      </p:sp>
      <p:sp>
        <p:nvSpPr>
          <p:cNvPr id="10" name="TextBox 9">
            <a:extLst>
              <a:ext uri="{FF2B5EF4-FFF2-40B4-BE49-F238E27FC236}">
                <a16:creationId xmlns:a16="http://schemas.microsoft.com/office/drawing/2014/main" id="{EE747A81-B613-10C2-0EA8-D0F736E175CF}"/>
              </a:ext>
            </a:extLst>
          </p:cNvPr>
          <p:cNvSpPr txBox="1"/>
          <p:nvPr/>
        </p:nvSpPr>
        <p:spPr>
          <a:xfrm>
            <a:off x="4945156" y="2233427"/>
            <a:ext cx="6098240" cy="3297185"/>
          </a:xfrm>
          <a:prstGeom prst="rect">
            <a:avLst/>
          </a:prstGeom>
          <a:noFill/>
        </p:spPr>
        <p:txBody>
          <a:bodyPr wrap="square">
            <a:spAutoFit/>
          </a:bodyPr>
          <a:lstStyle/>
          <a:p>
            <a:pPr>
              <a:lnSpc>
                <a:spcPct val="115000"/>
              </a:lnSpc>
            </a:pPr>
            <a:r>
              <a:rPr lang="en-US" sz="1400" dirty="0">
                <a:effectLst/>
                <a:latin typeface="Arial" panose="020B0604020202020204" pitchFamily="34" charset="0"/>
                <a:ea typeface="Calibri" panose="020F0502020204030204" pitchFamily="34" charset="0"/>
                <a:cs typeface="Times New Roman" panose="02020603050405020304" pitchFamily="18" charset="0"/>
              </a:rPr>
              <a:t>Sexual health is not just about avoiding or treating illness; it’s about feeling good in all aspects of your sexuality.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400" dirty="0">
                <a:effectLst/>
                <a:latin typeface="Arial" panose="020B060402020202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400" dirty="0">
                <a:effectLst/>
                <a:latin typeface="Arial" panose="020B0604020202020204" pitchFamily="34" charset="0"/>
                <a:ea typeface="Calibri" panose="020F0502020204030204" pitchFamily="34" charset="0"/>
                <a:cs typeface="Times New Roman" panose="02020603050405020304" pitchFamily="18" charset="0"/>
              </a:rPr>
              <a:t>Our sexuality and sexual health are special gifts and worth taking care of and minding.</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400" dirty="0">
                <a:effectLst/>
                <a:latin typeface="Arial" panose="020B060402020202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400" dirty="0">
                <a:effectLst/>
                <a:latin typeface="Arial" panose="020B0604020202020204" pitchFamily="34" charset="0"/>
                <a:ea typeface="Calibri" panose="020F0502020204030204" pitchFamily="34" charset="0"/>
                <a:cs typeface="Times New Roman" panose="02020603050405020304" pitchFamily="18" charset="0"/>
              </a:rPr>
              <a:t>Swipe left to learn more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400" dirty="0">
                <a:effectLst/>
                <a:latin typeface="Arial" panose="020B060402020202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IE" sz="1400" dirty="0">
                <a:effectLst/>
                <a:latin typeface="Arial" panose="020B0604020202020204" pitchFamily="34" charset="0"/>
                <a:ea typeface="Calibri" panose="020F0502020204030204" pitchFamily="34" charset="0"/>
                <a:cs typeface="Times New Roman" panose="02020603050405020304" pitchFamily="18" charset="0"/>
              </a:rPr>
              <a:t>Visit </a:t>
            </a:r>
            <a:r>
              <a:rPr lang="en-IE" sz="1400" dirty="0" err="1">
                <a:effectLst/>
                <a:latin typeface="Arial" panose="020B0604020202020204" pitchFamily="34" charset="0"/>
                <a:ea typeface="Calibri" panose="020F0502020204030204" pitchFamily="34" charset="0"/>
                <a:cs typeface="Times New Roman" panose="02020603050405020304" pitchFamily="18" charset="0"/>
              </a:rPr>
              <a:t>proudandprepared.ie</a:t>
            </a:r>
            <a:r>
              <a:rPr lang="en-IE" sz="1400" dirty="0">
                <a:effectLst/>
                <a:latin typeface="Arial" panose="020B0604020202020204" pitchFamily="34" charset="0"/>
                <a:ea typeface="Calibri" panose="020F0502020204030204" pitchFamily="34" charset="0"/>
                <a:cs typeface="Times New Roman" panose="02020603050405020304" pitchFamily="18" charset="0"/>
              </a:rPr>
              <a:t> for more information and resources for your sexual and overall health.</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IE" sz="1400" dirty="0">
                <a:effectLst/>
                <a:latin typeface="Arial" panose="020B060402020202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IE" sz="1400" dirty="0">
                <a:effectLst/>
                <a:latin typeface="Arial" panose="020B0604020202020204" pitchFamily="34" charset="0"/>
                <a:ea typeface="Calibri" panose="020F0502020204030204" pitchFamily="34" charset="0"/>
                <a:cs typeface="Times New Roman" panose="02020603050405020304" pitchFamily="18" charset="0"/>
              </a:rPr>
              <a:t>#</a:t>
            </a:r>
            <a:r>
              <a:rPr lang="en-IE" sz="1400" dirty="0" err="1">
                <a:effectLst/>
                <a:latin typeface="Arial" panose="020B0604020202020204" pitchFamily="34" charset="0"/>
                <a:ea typeface="Calibri" panose="020F0502020204030204" pitchFamily="34" charset="0"/>
                <a:cs typeface="Times New Roman" panose="02020603050405020304" pitchFamily="18" charset="0"/>
              </a:rPr>
              <a:t>SexualHealth</a:t>
            </a:r>
            <a:r>
              <a:rPr lang="en-IE" sz="1400" dirty="0">
                <a:effectLst/>
                <a:latin typeface="Arial" panose="020B0604020202020204" pitchFamily="34" charset="0"/>
                <a:ea typeface="Calibri" panose="020F0502020204030204" pitchFamily="34" charset="0"/>
                <a:cs typeface="Times New Roman" panose="02020603050405020304" pitchFamily="18" charset="0"/>
              </a:rPr>
              <a:t>  #Wellbeing #</a:t>
            </a:r>
            <a:r>
              <a:rPr lang="en-IE" sz="1400" dirty="0" err="1">
                <a:effectLst/>
                <a:latin typeface="Arial" panose="020B0604020202020204" pitchFamily="34" charset="0"/>
                <a:ea typeface="Calibri" panose="020F0502020204030204" pitchFamily="34" charset="0"/>
                <a:cs typeface="Times New Roman" panose="02020603050405020304" pitchFamily="18" charset="0"/>
              </a:rPr>
              <a:t>ProudAndPrepared</a:t>
            </a:r>
            <a:r>
              <a:rPr lang="en-IE" sz="1400" dirty="0">
                <a:effectLst/>
                <a:latin typeface="Arial" panose="020B0604020202020204" pitchFamily="34" charset="0"/>
                <a:ea typeface="Calibri" panose="020F0502020204030204" pitchFamily="34" charset="0"/>
                <a:cs typeface="Times New Roman" panose="02020603050405020304" pitchFamily="18" charset="0"/>
              </a:rPr>
              <a:t> #</a:t>
            </a:r>
            <a:r>
              <a:rPr lang="en-IE" sz="1400" dirty="0" err="1">
                <a:effectLst/>
                <a:latin typeface="Arial" panose="020B0604020202020204" pitchFamily="34" charset="0"/>
                <a:ea typeface="Calibri" panose="020F0502020204030204" pitchFamily="34" charset="0"/>
                <a:cs typeface="Times New Roman" panose="02020603050405020304" pitchFamily="18" charset="0"/>
              </a:rPr>
              <a:t>LGBTHealth</a:t>
            </a:r>
            <a:r>
              <a:rPr lang="en-IE" sz="1400" dirty="0">
                <a:effectLst/>
                <a:latin typeface="Arial" panose="020B0604020202020204" pitchFamily="34" charset="0"/>
                <a:ea typeface="Calibri" panose="020F0502020204030204" pitchFamily="34" charset="0"/>
                <a:cs typeface="Times New Roman" panose="02020603050405020304" pitchFamily="18" charset="0"/>
              </a:rPr>
              <a:t> #</a:t>
            </a:r>
            <a:r>
              <a:rPr lang="en-IE" sz="1400" dirty="0" err="1">
                <a:effectLst/>
                <a:latin typeface="Arial" panose="020B0604020202020204" pitchFamily="34" charset="0"/>
                <a:ea typeface="Calibri" panose="020F0502020204030204" pitchFamily="34" charset="0"/>
                <a:cs typeface="Times New Roman" panose="02020603050405020304" pitchFamily="18" charset="0"/>
              </a:rPr>
              <a:t>GetTested</a:t>
            </a:r>
            <a:r>
              <a:rPr lang="en-IE" sz="1400" dirty="0">
                <a:effectLst/>
                <a:latin typeface="Arial" panose="020B0604020202020204" pitchFamily="34" charset="0"/>
                <a:ea typeface="Calibri" panose="020F0502020204030204" pitchFamily="34" charset="0"/>
                <a:cs typeface="Times New Roman" panose="02020603050405020304" pitchFamily="18" charset="0"/>
              </a:rPr>
              <a:t> #</a:t>
            </a:r>
            <a:r>
              <a:rPr lang="en-IE" sz="1400" dirty="0" err="1">
                <a:effectLst/>
                <a:latin typeface="Arial" panose="020B0604020202020204" pitchFamily="34" charset="0"/>
                <a:ea typeface="Calibri" panose="020F0502020204030204" pitchFamily="34" charset="0"/>
                <a:cs typeface="Times New Roman" panose="02020603050405020304" pitchFamily="18" charset="0"/>
              </a:rPr>
              <a:t>KnowYourStatus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BCFD6C6C-344A-3F55-4B54-7AABAA3DD758}"/>
              </a:ext>
            </a:extLst>
          </p:cNvPr>
          <p:cNvSpPr txBox="1"/>
          <p:nvPr/>
        </p:nvSpPr>
        <p:spPr>
          <a:xfrm>
            <a:off x="4945156" y="1481421"/>
            <a:ext cx="6098240" cy="390363"/>
          </a:xfrm>
          <a:prstGeom prst="rect">
            <a:avLst/>
          </a:prstGeom>
          <a:noFill/>
        </p:spPr>
        <p:txBody>
          <a:bodyPr wrap="square">
            <a:spAutoFit/>
          </a:bodyPr>
          <a:lstStyle/>
          <a:p>
            <a:pPr>
              <a:lnSpc>
                <a:spcPct val="115000"/>
              </a:lnSpc>
            </a:pPr>
            <a:r>
              <a:rPr lang="en-IE" b="1" dirty="0">
                <a:effectLst/>
                <a:latin typeface="Arial" panose="020B0604020202020204" pitchFamily="34" charset="0"/>
                <a:ea typeface="Calibri" panose="020F0502020204030204" pitchFamily="34" charset="0"/>
                <a:cs typeface="Times New Roman" panose="02020603050405020304" pitchFamily="18" charset="0"/>
              </a:rPr>
              <a:t>Message Copy</a:t>
            </a:r>
            <a:endParaRPr lang="en-GB"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9AAC78B3-804B-E5F7-2534-74BD627D1E82}"/>
              </a:ext>
            </a:extLst>
          </p:cNvPr>
          <p:cNvSpPr txBox="1"/>
          <p:nvPr/>
        </p:nvSpPr>
        <p:spPr>
          <a:xfrm>
            <a:off x="413498" y="5345946"/>
            <a:ext cx="6098240" cy="369332"/>
          </a:xfrm>
          <a:prstGeom prst="rect">
            <a:avLst/>
          </a:prstGeom>
          <a:noFill/>
        </p:spPr>
        <p:txBody>
          <a:bodyPr wrap="square">
            <a:spAutoFit/>
          </a:bodyPr>
          <a:lstStyle/>
          <a:p>
            <a:r>
              <a:rPr lang="en-IE" dirty="0">
                <a:latin typeface="Arial" panose="020B0604020202020204" pitchFamily="34" charset="0"/>
                <a:cs typeface="Arial" panose="020B0604020202020204" pitchFamily="34" charset="0"/>
              </a:rPr>
              <a:t>Resources: </a:t>
            </a:r>
            <a:r>
              <a:rPr lang="en-IE" b="1" dirty="0">
                <a:latin typeface="Arial" panose="020B0604020202020204" pitchFamily="34" charset="0"/>
                <a:cs typeface="Arial" panose="020B0604020202020204" pitchFamily="34" charset="0"/>
                <a:hlinkClick r:id="rId2"/>
              </a:rPr>
              <a:t>https://bit.ly/3Vylhm2</a:t>
            </a:r>
            <a:endParaRPr lang="en-IE" b="1" dirty="0">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0A6DA4C1-B97A-8FC8-5239-B12E32DC1B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0612" y="2274841"/>
            <a:ext cx="2919133" cy="2919133"/>
          </a:xfrm>
          <a:prstGeom prst="rect">
            <a:avLst/>
          </a:prstGeom>
        </p:spPr>
      </p:pic>
      <p:pic>
        <p:nvPicPr>
          <p:cNvPr id="15" name="Picture 14">
            <a:extLst>
              <a:ext uri="{FF2B5EF4-FFF2-40B4-BE49-F238E27FC236}">
                <a16:creationId xmlns:a16="http://schemas.microsoft.com/office/drawing/2014/main" id="{3E4688CA-DCBB-2EE6-C48D-6305963C85C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0612" y="2274840"/>
            <a:ext cx="2919134" cy="2919134"/>
          </a:xfrm>
          <a:prstGeom prst="rect">
            <a:avLst/>
          </a:prstGeom>
        </p:spPr>
      </p:pic>
      <p:grpSp>
        <p:nvGrpSpPr>
          <p:cNvPr id="16" name="Group 15">
            <a:extLst>
              <a:ext uri="{FF2B5EF4-FFF2-40B4-BE49-F238E27FC236}">
                <a16:creationId xmlns:a16="http://schemas.microsoft.com/office/drawing/2014/main" id="{26D236B4-F13B-AD0F-B043-A9E6C3CC81FC}"/>
              </a:ext>
            </a:extLst>
          </p:cNvPr>
          <p:cNvGrpSpPr/>
          <p:nvPr/>
        </p:nvGrpSpPr>
        <p:grpSpPr>
          <a:xfrm>
            <a:off x="0" y="6224493"/>
            <a:ext cx="12192000" cy="633507"/>
            <a:chOff x="0" y="6224493"/>
            <a:chExt cx="12192000" cy="633507"/>
          </a:xfrm>
        </p:grpSpPr>
        <p:pic>
          <p:nvPicPr>
            <p:cNvPr id="17" name="Picture 16">
              <a:extLst>
                <a:ext uri="{FF2B5EF4-FFF2-40B4-BE49-F238E27FC236}">
                  <a16:creationId xmlns:a16="http://schemas.microsoft.com/office/drawing/2014/main" id="{0413B41E-1F50-E196-6A1B-18AFA8F56D0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84412"/>
            <a:stretch/>
          </p:blipFill>
          <p:spPr>
            <a:xfrm>
              <a:off x="0" y="6224493"/>
              <a:ext cx="12192000" cy="633507"/>
            </a:xfrm>
            <a:prstGeom prst="rect">
              <a:avLst/>
            </a:prstGeom>
          </p:spPr>
        </p:pic>
        <p:pic>
          <p:nvPicPr>
            <p:cNvPr id="19" name="Picture 18">
              <a:extLst>
                <a:ext uri="{FF2B5EF4-FFF2-40B4-BE49-F238E27FC236}">
                  <a16:creationId xmlns:a16="http://schemas.microsoft.com/office/drawing/2014/main" id="{018D0A11-3E0B-0064-3765-63F5CA1D967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71654" t="87841" b="10174"/>
            <a:stretch/>
          </p:blipFill>
          <p:spPr>
            <a:xfrm>
              <a:off x="8686800" y="6224493"/>
              <a:ext cx="3455894" cy="80683"/>
            </a:xfrm>
            <a:prstGeom prst="rect">
              <a:avLst/>
            </a:prstGeom>
          </p:spPr>
        </p:pic>
      </p:grpSp>
    </p:spTree>
    <p:extLst>
      <p:ext uri="{BB962C8B-B14F-4D97-AF65-F5344CB8AC3E}">
        <p14:creationId xmlns:p14="http://schemas.microsoft.com/office/powerpoint/2010/main" val="883959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6B2E61-D01C-51FC-EC88-0E071B97CEE8}"/>
              </a:ext>
            </a:extLst>
          </p:cNvPr>
          <p:cNvSpPr txBox="1"/>
          <p:nvPr/>
        </p:nvSpPr>
        <p:spPr>
          <a:xfrm>
            <a:off x="509332" y="284322"/>
            <a:ext cx="11173335" cy="646331"/>
          </a:xfrm>
          <a:prstGeom prst="rect">
            <a:avLst/>
          </a:prstGeom>
          <a:noFill/>
        </p:spPr>
        <p:txBody>
          <a:bodyPr wrap="square" rtlCol="0">
            <a:spAutoFit/>
          </a:bodyPr>
          <a:lstStyle/>
          <a:p>
            <a:r>
              <a:rPr lang="en-US" sz="3600" b="1" dirty="0">
                <a:solidFill>
                  <a:srgbClr val="00B0F0"/>
                </a:solidFill>
                <a:latin typeface="Arial" panose="020B0604020202020204" pitchFamily="34" charset="0"/>
                <a:ea typeface="Helvetica Neue" panose="02000503000000020004" pitchFamily="2" charset="0"/>
                <a:cs typeface="Arial" panose="020B0604020202020204" pitchFamily="34" charset="0"/>
              </a:rPr>
              <a:t>Proud and Prepared 2024 Partner Campaign Pack</a:t>
            </a:r>
          </a:p>
        </p:txBody>
      </p:sp>
      <p:sp>
        <p:nvSpPr>
          <p:cNvPr id="3" name="TextBox 2">
            <a:extLst>
              <a:ext uri="{FF2B5EF4-FFF2-40B4-BE49-F238E27FC236}">
                <a16:creationId xmlns:a16="http://schemas.microsoft.com/office/drawing/2014/main" id="{71317185-F83B-82DC-19F3-B11D287E1DCD}"/>
              </a:ext>
            </a:extLst>
          </p:cNvPr>
          <p:cNvSpPr txBox="1"/>
          <p:nvPr/>
        </p:nvSpPr>
        <p:spPr>
          <a:xfrm>
            <a:off x="509332" y="1186972"/>
            <a:ext cx="2819401" cy="954107"/>
          </a:xfrm>
          <a:prstGeom prst="rect">
            <a:avLst/>
          </a:prstGeom>
          <a:noFill/>
        </p:spPr>
        <p:txBody>
          <a:bodyPr wrap="square" rtlCol="0">
            <a:spAutoFit/>
          </a:bodyPr>
          <a:lstStyle/>
          <a:p>
            <a:r>
              <a:rPr lang="en-US" sz="2800" b="1" dirty="0">
                <a:solidFill>
                  <a:srgbClr val="00B0F0"/>
                </a:solidFill>
                <a:latin typeface="Arial" panose="020B0604020202020204" pitchFamily="34" charset="0"/>
                <a:ea typeface="Helvetica Neue" panose="02000503000000020004" pitchFamily="2" charset="0"/>
                <a:cs typeface="Arial" panose="020B0604020202020204" pitchFamily="34" charset="0"/>
              </a:rPr>
              <a:t>Mental Health Carousel</a:t>
            </a:r>
          </a:p>
        </p:txBody>
      </p:sp>
      <p:sp>
        <p:nvSpPr>
          <p:cNvPr id="2" name="TextBox 1">
            <a:extLst>
              <a:ext uri="{FF2B5EF4-FFF2-40B4-BE49-F238E27FC236}">
                <a16:creationId xmlns:a16="http://schemas.microsoft.com/office/drawing/2014/main" id="{A248C513-51E3-7AB5-91DD-E9F8BFB508E3}"/>
              </a:ext>
            </a:extLst>
          </p:cNvPr>
          <p:cNvSpPr txBox="1"/>
          <p:nvPr/>
        </p:nvSpPr>
        <p:spPr>
          <a:xfrm>
            <a:off x="4945156" y="2233427"/>
            <a:ext cx="6098240" cy="3049425"/>
          </a:xfrm>
          <a:prstGeom prst="rect">
            <a:avLst/>
          </a:prstGeom>
          <a:noFill/>
        </p:spPr>
        <p:txBody>
          <a:bodyPr wrap="square">
            <a:spAutoFit/>
          </a:bodyPr>
          <a:lstStyle/>
          <a:p>
            <a:pPr>
              <a:lnSpc>
                <a:spcPct val="115000"/>
              </a:lnSpc>
            </a:pPr>
            <a:r>
              <a:rPr lang="en-US" sz="1400" dirty="0">
                <a:effectLst/>
                <a:latin typeface="Arial" panose="020B0604020202020204" pitchFamily="34" charset="0"/>
                <a:ea typeface="Calibri" panose="020F0502020204030204" pitchFamily="34" charset="0"/>
                <a:cs typeface="Times New Roman" panose="02020603050405020304" pitchFamily="18" charset="0"/>
              </a:rPr>
              <a:t>As aptly stated by the World Health </a:t>
            </a:r>
            <a:r>
              <a:rPr lang="en-US" sz="1400" dirty="0" err="1">
                <a:effectLst/>
                <a:latin typeface="Arial" panose="020B0604020202020204" pitchFamily="34" charset="0"/>
                <a:ea typeface="Calibri" panose="020F0502020204030204" pitchFamily="34" charset="0"/>
                <a:cs typeface="Times New Roman" panose="02020603050405020304" pitchFamily="18" charset="0"/>
              </a:rPr>
              <a:t>Organisation</a:t>
            </a:r>
            <a:r>
              <a:rPr lang="en-US" sz="1400" dirty="0">
                <a:effectLst/>
                <a:latin typeface="Arial" panose="020B0604020202020204" pitchFamily="34" charset="0"/>
                <a:ea typeface="Calibri" panose="020F0502020204030204" pitchFamily="34" charset="0"/>
                <a:cs typeface="Times New Roman" panose="02020603050405020304" pitchFamily="18" charset="0"/>
              </a:rPr>
              <a:t>, "There is no health without mental health."</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400" dirty="0">
                <a:effectLst/>
                <a:latin typeface="Arial" panose="020B060402020202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400" dirty="0">
                <a:effectLst/>
                <a:latin typeface="Arial" panose="020B0604020202020204" pitchFamily="34" charset="0"/>
                <a:ea typeface="Calibri" panose="020F0502020204030204" pitchFamily="34" charset="0"/>
                <a:cs typeface="Times New Roman" panose="02020603050405020304" pitchFamily="18" charset="0"/>
              </a:rPr>
              <a:t>Our mental health and wellbeing are so important to every aspect of our lives.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400" dirty="0">
                <a:effectLst/>
                <a:latin typeface="Arial" panose="020B060402020202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400" dirty="0">
                <a:effectLst/>
                <a:latin typeface="Arial" panose="020B0604020202020204" pitchFamily="34" charset="0"/>
                <a:ea typeface="Calibri" panose="020F0502020204030204" pitchFamily="34" charset="0"/>
                <a:cs typeface="Times New Roman" panose="02020603050405020304" pitchFamily="18" charset="0"/>
              </a:rPr>
              <a:t>Swipe left for more information about the resources available to you.</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400" dirty="0">
                <a:effectLst/>
                <a:latin typeface="Arial" panose="020B060402020202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IE" sz="1400" dirty="0">
                <a:effectLst/>
                <a:latin typeface="Arial" panose="020B0604020202020204" pitchFamily="34" charset="0"/>
                <a:ea typeface="Calibri" panose="020F0502020204030204" pitchFamily="34" charset="0"/>
                <a:cs typeface="Times New Roman" panose="02020603050405020304" pitchFamily="18" charset="0"/>
              </a:rPr>
              <a:t>Visit </a:t>
            </a:r>
            <a:r>
              <a:rPr lang="en-IE" sz="1400" dirty="0" err="1">
                <a:effectLst/>
                <a:latin typeface="Arial" panose="020B0604020202020204" pitchFamily="34" charset="0"/>
                <a:ea typeface="Calibri" panose="020F0502020204030204" pitchFamily="34" charset="0"/>
                <a:cs typeface="Times New Roman" panose="02020603050405020304" pitchFamily="18" charset="0"/>
              </a:rPr>
              <a:t>proudandprepared.ie</a:t>
            </a:r>
            <a:r>
              <a:rPr lang="en-IE" sz="1400" dirty="0">
                <a:effectLst/>
                <a:latin typeface="Arial" panose="020B0604020202020204" pitchFamily="34" charset="0"/>
                <a:ea typeface="Calibri" panose="020F0502020204030204" pitchFamily="34" charset="0"/>
                <a:cs typeface="Times New Roman" panose="02020603050405020304" pitchFamily="18" charset="0"/>
              </a:rPr>
              <a:t> for more information and resources for your mental health.</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IE" sz="1400" dirty="0">
                <a:effectLst/>
                <a:latin typeface="Arial" panose="020B060402020202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IE" sz="1400" dirty="0">
                <a:effectLst/>
                <a:latin typeface="Arial" panose="020B0604020202020204" pitchFamily="34" charset="0"/>
                <a:ea typeface="Calibri" panose="020F0502020204030204" pitchFamily="34" charset="0"/>
                <a:cs typeface="Times New Roman" panose="02020603050405020304" pitchFamily="18" charset="0"/>
              </a:rPr>
              <a:t>#Wellbeing #</a:t>
            </a:r>
            <a:r>
              <a:rPr lang="en-IE" sz="1400" dirty="0" err="1">
                <a:effectLst/>
                <a:latin typeface="Arial" panose="020B0604020202020204" pitchFamily="34" charset="0"/>
                <a:ea typeface="Calibri" panose="020F0502020204030204" pitchFamily="34" charset="0"/>
                <a:cs typeface="Times New Roman" panose="02020603050405020304" pitchFamily="18" charset="0"/>
              </a:rPr>
              <a:t>MentalHealth</a:t>
            </a:r>
            <a:r>
              <a:rPr lang="en-IE" sz="1400" dirty="0">
                <a:effectLst/>
                <a:latin typeface="Arial" panose="020B0604020202020204" pitchFamily="34" charset="0"/>
                <a:ea typeface="Calibri" panose="020F0502020204030204" pitchFamily="34" charset="0"/>
                <a:cs typeface="Times New Roman" panose="02020603050405020304" pitchFamily="18" charset="0"/>
              </a:rPr>
              <a:t>  #Wellbeing #</a:t>
            </a:r>
            <a:r>
              <a:rPr lang="en-IE" sz="1400" dirty="0" err="1">
                <a:effectLst/>
                <a:latin typeface="Arial" panose="020B0604020202020204" pitchFamily="34" charset="0"/>
                <a:ea typeface="Calibri" panose="020F0502020204030204" pitchFamily="34" charset="0"/>
                <a:cs typeface="Times New Roman" panose="02020603050405020304" pitchFamily="18" charset="0"/>
              </a:rPr>
              <a:t>ProudAndPrepared</a:t>
            </a:r>
            <a:r>
              <a:rPr lang="en-IE" sz="1400" dirty="0">
                <a:effectLst/>
                <a:latin typeface="Arial" panose="020B0604020202020204" pitchFamily="34" charset="0"/>
                <a:ea typeface="Calibri" panose="020F0502020204030204" pitchFamily="34" charset="0"/>
                <a:cs typeface="Times New Roman" panose="02020603050405020304" pitchFamily="18" charset="0"/>
              </a:rPr>
              <a:t> #</a:t>
            </a:r>
            <a:r>
              <a:rPr lang="en-IE" sz="1400" dirty="0" err="1">
                <a:effectLst/>
                <a:latin typeface="Arial" panose="020B0604020202020204" pitchFamily="34" charset="0"/>
                <a:ea typeface="Calibri" panose="020F0502020204030204" pitchFamily="34" charset="0"/>
                <a:cs typeface="Times New Roman" panose="02020603050405020304" pitchFamily="18" charset="0"/>
              </a:rPr>
              <a:t>LGBTHealth</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21E12078-9248-2DB8-3F08-D9B42AA61EED}"/>
              </a:ext>
            </a:extLst>
          </p:cNvPr>
          <p:cNvSpPr txBox="1"/>
          <p:nvPr/>
        </p:nvSpPr>
        <p:spPr>
          <a:xfrm>
            <a:off x="4945156" y="1481421"/>
            <a:ext cx="6098240" cy="390363"/>
          </a:xfrm>
          <a:prstGeom prst="rect">
            <a:avLst/>
          </a:prstGeom>
          <a:noFill/>
        </p:spPr>
        <p:txBody>
          <a:bodyPr wrap="square">
            <a:spAutoFit/>
          </a:bodyPr>
          <a:lstStyle/>
          <a:p>
            <a:pPr>
              <a:lnSpc>
                <a:spcPct val="115000"/>
              </a:lnSpc>
            </a:pPr>
            <a:r>
              <a:rPr lang="en-IE" b="1" dirty="0">
                <a:effectLst/>
                <a:latin typeface="Arial" panose="020B0604020202020204" pitchFamily="34" charset="0"/>
                <a:ea typeface="Calibri" panose="020F0502020204030204" pitchFamily="34" charset="0"/>
                <a:cs typeface="Times New Roman" panose="02020603050405020304" pitchFamily="18" charset="0"/>
              </a:rPr>
              <a:t>Message Copy</a:t>
            </a:r>
            <a:endParaRPr lang="en-GB"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A704EA58-41A2-6169-73C0-EA779D8A7E7D}"/>
              </a:ext>
            </a:extLst>
          </p:cNvPr>
          <p:cNvSpPr txBox="1"/>
          <p:nvPr/>
        </p:nvSpPr>
        <p:spPr>
          <a:xfrm>
            <a:off x="400050" y="5282852"/>
            <a:ext cx="6098240" cy="369332"/>
          </a:xfrm>
          <a:prstGeom prst="rect">
            <a:avLst/>
          </a:prstGeom>
          <a:noFill/>
        </p:spPr>
        <p:txBody>
          <a:bodyPr wrap="square">
            <a:spAutoFit/>
          </a:bodyPr>
          <a:lstStyle/>
          <a:p>
            <a:r>
              <a:rPr lang="en-IE" dirty="0">
                <a:latin typeface="Arial" panose="020B0604020202020204" pitchFamily="34" charset="0"/>
                <a:cs typeface="Arial" panose="020B0604020202020204" pitchFamily="34" charset="0"/>
              </a:rPr>
              <a:t>Resources: </a:t>
            </a:r>
            <a:r>
              <a:rPr lang="en-IE" b="1" dirty="0">
                <a:latin typeface="Arial" panose="020B0604020202020204" pitchFamily="34" charset="0"/>
                <a:cs typeface="Arial" panose="020B0604020202020204" pitchFamily="34" charset="0"/>
                <a:hlinkClick r:id="rId2"/>
              </a:rPr>
              <a:t>https://bit.ly/3Vylhm2</a:t>
            </a:r>
            <a:endParaRPr lang="en-IE" b="1"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43AACE83-8DD9-DB24-D26A-C1E73E7596A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0611" y="2274841"/>
            <a:ext cx="2919133" cy="2919133"/>
          </a:xfrm>
          <a:prstGeom prst="rect">
            <a:avLst/>
          </a:prstGeom>
        </p:spPr>
      </p:pic>
      <p:pic>
        <p:nvPicPr>
          <p:cNvPr id="10" name="Picture 9">
            <a:extLst>
              <a:ext uri="{FF2B5EF4-FFF2-40B4-BE49-F238E27FC236}">
                <a16:creationId xmlns:a16="http://schemas.microsoft.com/office/drawing/2014/main" id="{485388C8-B28E-E4AD-43B5-9BB3475A72C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0611" y="2274841"/>
            <a:ext cx="2919133" cy="2919133"/>
          </a:xfrm>
          <a:prstGeom prst="rect">
            <a:avLst/>
          </a:prstGeom>
        </p:spPr>
      </p:pic>
      <p:grpSp>
        <p:nvGrpSpPr>
          <p:cNvPr id="11" name="Group 10">
            <a:extLst>
              <a:ext uri="{FF2B5EF4-FFF2-40B4-BE49-F238E27FC236}">
                <a16:creationId xmlns:a16="http://schemas.microsoft.com/office/drawing/2014/main" id="{2551E38F-81F0-5B32-5539-04FCD6EA1384}"/>
              </a:ext>
            </a:extLst>
          </p:cNvPr>
          <p:cNvGrpSpPr/>
          <p:nvPr/>
        </p:nvGrpSpPr>
        <p:grpSpPr>
          <a:xfrm>
            <a:off x="0" y="6224493"/>
            <a:ext cx="12192000" cy="633507"/>
            <a:chOff x="0" y="6224493"/>
            <a:chExt cx="12192000" cy="633507"/>
          </a:xfrm>
        </p:grpSpPr>
        <p:pic>
          <p:nvPicPr>
            <p:cNvPr id="12" name="Picture 11">
              <a:extLst>
                <a:ext uri="{FF2B5EF4-FFF2-40B4-BE49-F238E27FC236}">
                  <a16:creationId xmlns:a16="http://schemas.microsoft.com/office/drawing/2014/main" id="{40EA09AD-21C1-C672-26CA-1AD400FE416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84412"/>
            <a:stretch/>
          </p:blipFill>
          <p:spPr>
            <a:xfrm>
              <a:off x="0" y="6224493"/>
              <a:ext cx="12192000" cy="633507"/>
            </a:xfrm>
            <a:prstGeom prst="rect">
              <a:avLst/>
            </a:prstGeom>
          </p:spPr>
        </p:pic>
        <p:pic>
          <p:nvPicPr>
            <p:cNvPr id="13" name="Picture 12">
              <a:extLst>
                <a:ext uri="{FF2B5EF4-FFF2-40B4-BE49-F238E27FC236}">
                  <a16:creationId xmlns:a16="http://schemas.microsoft.com/office/drawing/2014/main" id="{917142B8-D5F7-8D89-E4C8-3E46AA8F085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71654" t="87841" b="10174"/>
            <a:stretch/>
          </p:blipFill>
          <p:spPr>
            <a:xfrm>
              <a:off x="8686800" y="6224493"/>
              <a:ext cx="3455894" cy="80683"/>
            </a:xfrm>
            <a:prstGeom prst="rect">
              <a:avLst/>
            </a:prstGeom>
          </p:spPr>
        </p:pic>
      </p:grpSp>
    </p:spTree>
    <p:extLst>
      <p:ext uri="{BB962C8B-B14F-4D97-AF65-F5344CB8AC3E}">
        <p14:creationId xmlns:p14="http://schemas.microsoft.com/office/powerpoint/2010/main" val="366080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6B2E61-D01C-51FC-EC88-0E071B97CEE8}"/>
              </a:ext>
            </a:extLst>
          </p:cNvPr>
          <p:cNvSpPr txBox="1"/>
          <p:nvPr/>
        </p:nvSpPr>
        <p:spPr>
          <a:xfrm>
            <a:off x="509332" y="284322"/>
            <a:ext cx="11173335" cy="646331"/>
          </a:xfrm>
          <a:prstGeom prst="rect">
            <a:avLst/>
          </a:prstGeom>
          <a:noFill/>
        </p:spPr>
        <p:txBody>
          <a:bodyPr wrap="square" rtlCol="0">
            <a:spAutoFit/>
          </a:bodyPr>
          <a:lstStyle/>
          <a:p>
            <a:r>
              <a:rPr lang="en-US" sz="3600" b="1" dirty="0">
                <a:solidFill>
                  <a:srgbClr val="00B0F0"/>
                </a:solidFill>
                <a:latin typeface="Arial" panose="020B0604020202020204" pitchFamily="34" charset="0"/>
                <a:ea typeface="Helvetica Neue" panose="02000503000000020004" pitchFamily="2" charset="0"/>
                <a:cs typeface="Arial" panose="020B0604020202020204" pitchFamily="34" charset="0"/>
              </a:rPr>
              <a:t>Proud and Prepared 2024 Partner Campaign Pack</a:t>
            </a:r>
          </a:p>
        </p:txBody>
      </p:sp>
      <p:sp>
        <p:nvSpPr>
          <p:cNvPr id="3" name="TextBox 2">
            <a:extLst>
              <a:ext uri="{FF2B5EF4-FFF2-40B4-BE49-F238E27FC236}">
                <a16:creationId xmlns:a16="http://schemas.microsoft.com/office/drawing/2014/main" id="{71317185-F83B-82DC-19F3-B11D287E1DCD}"/>
              </a:ext>
            </a:extLst>
          </p:cNvPr>
          <p:cNvSpPr txBox="1"/>
          <p:nvPr/>
        </p:nvSpPr>
        <p:spPr>
          <a:xfrm>
            <a:off x="562534" y="1179286"/>
            <a:ext cx="3404348" cy="954107"/>
          </a:xfrm>
          <a:prstGeom prst="rect">
            <a:avLst/>
          </a:prstGeom>
          <a:noFill/>
        </p:spPr>
        <p:txBody>
          <a:bodyPr wrap="square" rtlCol="0">
            <a:spAutoFit/>
          </a:bodyPr>
          <a:lstStyle/>
          <a:p>
            <a:r>
              <a:rPr lang="en-US" sz="2800" b="1" dirty="0">
                <a:solidFill>
                  <a:srgbClr val="00B0F0"/>
                </a:solidFill>
                <a:latin typeface="Arial" panose="020B0604020202020204" pitchFamily="34" charset="0"/>
                <a:ea typeface="Helvetica Neue" panose="02000503000000020004" pitchFamily="2" charset="0"/>
                <a:cs typeface="Arial" panose="020B0604020202020204" pitchFamily="34" charset="0"/>
              </a:rPr>
              <a:t>Let’s Get Physical Carousel</a:t>
            </a:r>
          </a:p>
        </p:txBody>
      </p:sp>
      <p:sp>
        <p:nvSpPr>
          <p:cNvPr id="2" name="TextBox 1">
            <a:extLst>
              <a:ext uri="{FF2B5EF4-FFF2-40B4-BE49-F238E27FC236}">
                <a16:creationId xmlns:a16="http://schemas.microsoft.com/office/drawing/2014/main" id="{C4682035-FE8A-946B-6A07-E13C3DF7E5B6}"/>
              </a:ext>
            </a:extLst>
          </p:cNvPr>
          <p:cNvSpPr txBox="1"/>
          <p:nvPr/>
        </p:nvSpPr>
        <p:spPr>
          <a:xfrm>
            <a:off x="4945156" y="2233427"/>
            <a:ext cx="6098240" cy="3049425"/>
          </a:xfrm>
          <a:prstGeom prst="rect">
            <a:avLst/>
          </a:prstGeom>
          <a:noFill/>
        </p:spPr>
        <p:txBody>
          <a:bodyPr wrap="square">
            <a:spAutoFit/>
          </a:bodyPr>
          <a:lstStyle/>
          <a:p>
            <a:pPr>
              <a:lnSpc>
                <a:spcPct val="115000"/>
              </a:lnSpc>
            </a:pPr>
            <a:r>
              <a:rPr lang="en-US" sz="1400" dirty="0">
                <a:effectLst/>
                <a:latin typeface="Arial" panose="020B0604020202020204" pitchFamily="34" charset="0"/>
                <a:ea typeface="Calibri" panose="020F0502020204030204" pitchFamily="34" charset="0"/>
                <a:cs typeface="Times New Roman" panose="02020603050405020304" pitchFamily="18" charset="0"/>
              </a:rPr>
              <a:t>Staying physically active is one of the best ways to maintain good mental health. It is good for the body mind and soul.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400" dirty="0">
                <a:effectLst/>
                <a:latin typeface="Arial" panose="020B060402020202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400" dirty="0">
                <a:effectLst/>
                <a:latin typeface="Arial" panose="020B0604020202020204" pitchFamily="34" charset="0"/>
                <a:ea typeface="Calibri" panose="020F0502020204030204" pitchFamily="34" charset="0"/>
                <a:cs typeface="Times New Roman" panose="02020603050405020304" pitchFamily="18" charset="0"/>
              </a:rPr>
              <a:t>Whether it's hitting the gym, running or walking, regular physical activity significantly enhances energy levels, mood, and sleep quality.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400" dirty="0">
                <a:effectLst/>
                <a:latin typeface="Arial" panose="020B060402020202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400" dirty="0">
                <a:effectLst/>
                <a:latin typeface="Arial" panose="020B0604020202020204" pitchFamily="34" charset="0"/>
                <a:ea typeface="Calibri" panose="020F0502020204030204" pitchFamily="34" charset="0"/>
                <a:cs typeface="Times New Roman" panose="02020603050405020304" pitchFamily="18" charset="0"/>
              </a:rPr>
              <a:t>Swipe left for more info</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400" dirty="0">
                <a:effectLst/>
                <a:latin typeface="Arial" panose="020B060402020202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IE" sz="1400" dirty="0">
                <a:effectLst/>
                <a:latin typeface="Arial" panose="020B0604020202020204" pitchFamily="34" charset="0"/>
                <a:ea typeface="Calibri" panose="020F0502020204030204" pitchFamily="34" charset="0"/>
                <a:cs typeface="Times New Roman" panose="02020603050405020304" pitchFamily="18" charset="0"/>
              </a:rPr>
              <a:t>Visit </a:t>
            </a:r>
            <a:r>
              <a:rPr lang="en-IE" sz="1400" dirty="0" err="1">
                <a:effectLst/>
                <a:latin typeface="Arial" panose="020B0604020202020204" pitchFamily="34" charset="0"/>
                <a:ea typeface="Calibri" panose="020F0502020204030204" pitchFamily="34" charset="0"/>
                <a:cs typeface="Times New Roman" panose="02020603050405020304" pitchFamily="18" charset="0"/>
              </a:rPr>
              <a:t>proudandprepared.ie</a:t>
            </a:r>
            <a:r>
              <a:rPr lang="en-IE" sz="1400" dirty="0">
                <a:effectLst/>
                <a:latin typeface="Arial" panose="020B0604020202020204" pitchFamily="34" charset="0"/>
                <a:ea typeface="Calibri" panose="020F0502020204030204" pitchFamily="34" charset="0"/>
                <a:cs typeface="Times New Roman" panose="02020603050405020304" pitchFamily="18" charset="0"/>
              </a:rPr>
              <a:t> for more information and resources for your health and wellbeing</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IE" sz="1400" dirty="0">
                <a:effectLst/>
                <a:latin typeface="Arial" panose="020B060402020202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IE" sz="1400" dirty="0">
                <a:effectLst/>
                <a:latin typeface="Arial" panose="020B0604020202020204" pitchFamily="34" charset="0"/>
                <a:ea typeface="Calibri" panose="020F0502020204030204" pitchFamily="34" charset="0"/>
                <a:cs typeface="Times New Roman" panose="02020603050405020304" pitchFamily="18" charset="0"/>
              </a:rPr>
              <a:t>#LGBT #</a:t>
            </a:r>
            <a:r>
              <a:rPr lang="en-IE" sz="1400" dirty="0" err="1">
                <a:effectLst/>
                <a:latin typeface="Arial" panose="020B0604020202020204" pitchFamily="34" charset="0"/>
                <a:ea typeface="Calibri" panose="020F0502020204030204" pitchFamily="34" charset="0"/>
                <a:cs typeface="Times New Roman" panose="02020603050405020304" pitchFamily="18" charset="0"/>
              </a:rPr>
              <a:t>LGBTHealth</a:t>
            </a:r>
            <a:r>
              <a:rPr lang="en-IE" sz="1400" dirty="0">
                <a:effectLst/>
                <a:latin typeface="Arial" panose="020B0604020202020204" pitchFamily="34" charset="0"/>
                <a:ea typeface="Calibri" panose="020F0502020204030204" pitchFamily="34" charset="0"/>
                <a:cs typeface="Times New Roman" panose="02020603050405020304" pitchFamily="18" charset="0"/>
              </a:rPr>
              <a:t> #</a:t>
            </a:r>
            <a:r>
              <a:rPr lang="en-IE" sz="1400" dirty="0" err="1">
                <a:effectLst/>
                <a:latin typeface="Arial" panose="020B0604020202020204" pitchFamily="34" charset="0"/>
                <a:ea typeface="Calibri" panose="020F0502020204030204" pitchFamily="34" charset="0"/>
                <a:cs typeface="Times New Roman" panose="02020603050405020304" pitchFamily="18" charset="0"/>
              </a:rPr>
              <a:t>GetActive</a:t>
            </a:r>
            <a:r>
              <a:rPr lang="en-IE" sz="1400" dirty="0">
                <a:effectLst/>
                <a:latin typeface="Arial" panose="020B0604020202020204" pitchFamily="34" charset="0"/>
                <a:ea typeface="Calibri" panose="020F0502020204030204" pitchFamily="34" charset="0"/>
                <a:cs typeface="Times New Roman" panose="02020603050405020304" pitchFamily="18" charset="0"/>
              </a:rPr>
              <a:t> #</a:t>
            </a:r>
            <a:r>
              <a:rPr lang="en-IE" sz="1400" dirty="0" err="1">
                <a:effectLst/>
                <a:latin typeface="Arial" panose="020B0604020202020204" pitchFamily="34" charset="0"/>
                <a:ea typeface="Calibri" panose="020F0502020204030204" pitchFamily="34" charset="0"/>
                <a:cs typeface="Times New Roman" panose="02020603050405020304" pitchFamily="18" charset="0"/>
              </a:rPr>
              <a:t>StayActive</a:t>
            </a:r>
            <a:r>
              <a:rPr lang="en-IE" sz="1400" dirty="0">
                <a:effectLst/>
                <a:latin typeface="Arial" panose="020B0604020202020204" pitchFamily="34" charset="0"/>
                <a:ea typeface="Calibri" panose="020F0502020204030204" pitchFamily="34" charset="0"/>
                <a:cs typeface="Times New Roman" panose="02020603050405020304" pitchFamily="18" charset="0"/>
              </a:rPr>
              <a:t> #</a:t>
            </a:r>
            <a:r>
              <a:rPr lang="en-IE" sz="1400" dirty="0" err="1">
                <a:effectLst/>
                <a:latin typeface="Arial" panose="020B0604020202020204" pitchFamily="34" charset="0"/>
                <a:ea typeface="Calibri" panose="020F0502020204030204" pitchFamily="34" charset="0"/>
                <a:cs typeface="Times New Roman" panose="02020603050405020304" pitchFamily="18" charset="0"/>
              </a:rPr>
              <a:t>ProudAndPrepared</a:t>
            </a:r>
            <a:r>
              <a:rPr lang="en-IE" sz="1400" dirty="0">
                <a:effectLst/>
                <a:latin typeface="Arial" panose="020B060402020202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A509E4C-7DAD-798F-C8B9-531E7DF2220C}"/>
              </a:ext>
            </a:extLst>
          </p:cNvPr>
          <p:cNvSpPr txBox="1"/>
          <p:nvPr/>
        </p:nvSpPr>
        <p:spPr>
          <a:xfrm>
            <a:off x="4945156" y="1481421"/>
            <a:ext cx="6098240" cy="390363"/>
          </a:xfrm>
          <a:prstGeom prst="rect">
            <a:avLst/>
          </a:prstGeom>
          <a:noFill/>
        </p:spPr>
        <p:txBody>
          <a:bodyPr wrap="square">
            <a:spAutoFit/>
          </a:bodyPr>
          <a:lstStyle/>
          <a:p>
            <a:pPr>
              <a:lnSpc>
                <a:spcPct val="115000"/>
              </a:lnSpc>
            </a:pPr>
            <a:r>
              <a:rPr lang="en-IE" b="1" dirty="0">
                <a:effectLst/>
                <a:latin typeface="Arial" panose="020B0604020202020204" pitchFamily="34" charset="0"/>
                <a:ea typeface="Calibri" panose="020F0502020204030204" pitchFamily="34" charset="0"/>
                <a:cs typeface="Times New Roman" panose="02020603050405020304" pitchFamily="18" charset="0"/>
              </a:rPr>
              <a:t>Message Copy</a:t>
            </a:r>
            <a:endParaRPr lang="en-GB"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8A8FA3D-6517-810B-E531-47C93F65770A}"/>
              </a:ext>
            </a:extLst>
          </p:cNvPr>
          <p:cNvSpPr txBox="1"/>
          <p:nvPr/>
        </p:nvSpPr>
        <p:spPr>
          <a:xfrm>
            <a:off x="386604" y="5376579"/>
            <a:ext cx="6098240" cy="369332"/>
          </a:xfrm>
          <a:prstGeom prst="rect">
            <a:avLst/>
          </a:prstGeom>
          <a:noFill/>
        </p:spPr>
        <p:txBody>
          <a:bodyPr wrap="square">
            <a:spAutoFit/>
          </a:bodyPr>
          <a:lstStyle/>
          <a:p>
            <a:r>
              <a:rPr lang="en-IE" dirty="0">
                <a:latin typeface="Arial" panose="020B0604020202020204" pitchFamily="34" charset="0"/>
                <a:cs typeface="Arial" panose="020B0604020202020204" pitchFamily="34" charset="0"/>
              </a:rPr>
              <a:t>Resources: </a:t>
            </a:r>
            <a:r>
              <a:rPr lang="en-IE" b="1" dirty="0">
                <a:latin typeface="Arial" panose="020B0604020202020204" pitchFamily="34" charset="0"/>
                <a:cs typeface="Arial" panose="020B0604020202020204" pitchFamily="34" charset="0"/>
                <a:hlinkClick r:id="rId2"/>
              </a:rPr>
              <a:t>https://bit.ly/3Vylhm2</a:t>
            </a:r>
            <a:endParaRPr lang="en-IE" b="1"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D54B8C9F-7E4D-3F8A-CEA3-A75E972FE3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0612" y="2274841"/>
            <a:ext cx="2919133" cy="2919133"/>
          </a:xfrm>
          <a:prstGeom prst="rect">
            <a:avLst/>
          </a:prstGeom>
        </p:spPr>
      </p:pic>
      <p:pic>
        <p:nvPicPr>
          <p:cNvPr id="9" name="Picture 8">
            <a:extLst>
              <a:ext uri="{FF2B5EF4-FFF2-40B4-BE49-F238E27FC236}">
                <a16:creationId xmlns:a16="http://schemas.microsoft.com/office/drawing/2014/main" id="{A6025D17-B80D-8579-91A8-75F6C131A84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0611" y="2274841"/>
            <a:ext cx="2919133" cy="2919133"/>
          </a:xfrm>
          <a:prstGeom prst="rect">
            <a:avLst/>
          </a:prstGeom>
        </p:spPr>
      </p:pic>
      <p:grpSp>
        <p:nvGrpSpPr>
          <p:cNvPr id="10" name="Group 9">
            <a:extLst>
              <a:ext uri="{FF2B5EF4-FFF2-40B4-BE49-F238E27FC236}">
                <a16:creationId xmlns:a16="http://schemas.microsoft.com/office/drawing/2014/main" id="{7F8184D3-5B0C-9929-8776-E69E0CF20270}"/>
              </a:ext>
            </a:extLst>
          </p:cNvPr>
          <p:cNvGrpSpPr/>
          <p:nvPr/>
        </p:nvGrpSpPr>
        <p:grpSpPr>
          <a:xfrm>
            <a:off x="0" y="6224493"/>
            <a:ext cx="12192000" cy="633507"/>
            <a:chOff x="0" y="6224493"/>
            <a:chExt cx="12192000" cy="633507"/>
          </a:xfrm>
        </p:grpSpPr>
        <p:pic>
          <p:nvPicPr>
            <p:cNvPr id="11" name="Picture 10">
              <a:extLst>
                <a:ext uri="{FF2B5EF4-FFF2-40B4-BE49-F238E27FC236}">
                  <a16:creationId xmlns:a16="http://schemas.microsoft.com/office/drawing/2014/main" id="{086341E0-E994-EEAD-D5F5-E21C2D9E442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84412"/>
            <a:stretch/>
          </p:blipFill>
          <p:spPr>
            <a:xfrm>
              <a:off x="0" y="6224493"/>
              <a:ext cx="12192000" cy="633507"/>
            </a:xfrm>
            <a:prstGeom prst="rect">
              <a:avLst/>
            </a:prstGeom>
          </p:spPr>
        </p:pic>
        <p:pic>
          <p:nvPicPr>
            <p:cNvPr id="12" name="Picture 11">
              <a:extLst>
                <a:ext uri="{FF2B5EF4-FFF2-40B4-BE49-F238E27FC236}">
                  <a16:creationId xmlns:a16="http://schemas.microsoft.com/office/drawing/2014/main" id="{6A8C0EC6-9479-43DF-BA14-2C6B73A70CE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71654" t="87841" b="10174"/>
            <a:stretch/>
          </p:blipFill>
          <p:spPr>
            <a:xfrm>
              <a:off x="8686800" y="6224493"/>
              <a:ext cx="3455894" cy="80683"/>
            </a:xfrm>
            <a:prstGeom prst="rect">
              <a:avLst/>
            </a:prstGeom>
          </p:spPr>
        </p:pic>
      </p:grpSp>
    </p:spTree>
    <p:extLst>
      <p:ext uri="{BB962C8B-B14F-4D97-AF65-F5344CB8AC3E}">
        <p14:creationId xmlns:p14="http://schemas.microsoft.com/office/powerpoint/2010/main" val="807608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6B2E61-D01C-51FC-EC88-0E071B97CEE8}"/>
              </a:ext>
            </a:extLst>
          </p:cNvPr>
          <p:cNvSpPr txBox="1"/>
          <p:nvPr/>
        </p:nvSpPr>
        <p:spPr>
          <a:xfrm>
            <a:off x="509332" y="284322"/>
            <a:ext cx="11173335" cy="646331"/>
          </a:xfrm>
          <a:prstGeom prst="rect">
            <a:avLst/>
          </a:prstGeom>
          <a:noFill/>
        </p:spPr>
        <p:txBody>
          <a:bodyPr wrap="square" rtlCol="0">
            <a:spAutoFit/>
          </a:bodyPr>
          <a:lstStyle/>
          <a:p>
            <a:r>
              <a:rPr lang="en-US" sz="3600" b="1" dirty="0">
                <a:solidFill>
                  <a:srgbClr val="00B0F0"/>
                </a:solidFill>
                <a:latin typeface="Arial" panose="020B0604020202020204" pitchFamily="34" charset="0"/>
                <a:ea typeface="Helvetica Neue" panose="02000503000000020004" pitchFamily="2" charset="0"/>
                <a:cs typeface="Arial" panose="020B0604020202020204" pitchFamily="34" charset="0"/>
              </a:rPr>
              <a:t>Proud and Prepared 2024 Partner Campaign Pack</a:t>
            </a:r>
          </a:p>
        </p:txBody>
      </p:sp>
      <p:sp>
        <p:nvSpPr>
          <p:cNvPr id="3" name="TextBox 2">
            <a:extLst>
              <a:ext uri="{FF2B5EF4-FFF2-40B4-BE49-F238E27FC236}">
                <a16:creationId xmlns:a16="http://schemas.microsoft.com/office/drawing/2014/main" id="{71317185-F83B-82DC-19F3-B11D287E1DCD}"/>
              </a:ext>
            </a:extLst>
          </p:cNvPr>
          <p:cNvSpPr txBox="1"/>
          <p:nvPr/>
        </p:nvSpPr>
        <p:spPr>
          <a:xfrm>
            <a:off x="562534" y="1193630"/>
            <a:ext cx="3217211" cy="954107"/>
          </a:xfrm>
          <a:prstGeom prst="rect">
            <a:avLst/>
          </a:prstGeom>
          <a:noFill/>
        </p:spPr>
        <p:txBody>
          <a:bodyPr wrap="square" rtlCol="0">
            <a:spAutoFit/>
          </a:bodyPr>
          <a:lstStyle/>
          <a:p>
            <a:r>
              <a:rPr lang="en-US" sz="2800" b="1" dirty="0">
                <a:solidFill>
                  <a:srgbClr val="00B0F0"/>
                </a:solidFill>
                <a:latin typeface="Arial" panose="020B0604020202020204" pitchFamily="34" charset="0"/>
                <a:ea typeface="Helvetica Neue" panose="02000503000000020004" pitchFamily="2" charset="0"/>
                <a:cs typeface="Arial" panose="020B0604020202020204" pitchFamily="34" charset="0"/>
              </a:rPr>
              <a:t>Drugs and Alcohol Carousel</a:t>
            </a:r>
          </a:p>
        </p:txBody>
      </p:sp>
      <p:sp>
        <p:nvSpPr>
          <p:cNvPr id="2" name="TextBox 1">
            <a:extLst>
              <a:ext uri="{FF2B5EF4-FFF2-40B4-BE49-F238E27FC236}">
                <a16:creationId xmlns:a16="http://schemas.microsoft.com/office/drawing/2014/main" id="{1E03E438-0686-6F6B-FC5C-368D39CD3943}"/>
              </a:ext>
            </a:extLst>
          </p:cNvPr>
          <p:cNvSpPr txBox="1"/>
          <p:nvPr/>
        </p:nvSpPr>
        <p:spPr>
          <a:xfrm>
            <a:off x="4945156" y="2233427"/>
            <a:ext cx="6098240" cy="2801664"/>
          </a:xfrm>
          <a:prstGeom prst="rect">
            <a:avLst/>
          </a:prstGeom>
          <a:noFill/>
        </p:spPr>
        <p:txBody>
          <a:bodyPr wrap="square">
            <a:spAutoFit/>
          </a:bodyPr>
          <a:lstStyle/>
          <a:p>
            <a:pPr>
              <a:lnSpc>
                <a:spcPct val="115000"/>
              </a:lnSpc>
            </a:pPr>
            <a:r>
              <a:rPr lang="en-IE" sz="1400" dirty="0">
                <a:effectLst/>
                <a:latin typeface="Arial" panose="020B0604020202020204" pitchFamily="34" charset="0"/>
                <a:ea typeface="Calibri" panose="020F0502020204030204" pitchFamily="34" charset="0"/>
                <a:cs typeface="Times New Roman" panose="02020603050405020304" pitchFamily="18" charset="0"/>
              </a:rPr>
              <a:t>While it is safer not to use drugs, if you do, the best advice is to start low, go slow and leave the mixing to the DJs.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IE" sz="1400" dirty="0">
                <a:effectLst/>
                <a:latin typeface="Arial" panose="020B060402020202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IE" sz="1400" dirty="0">
                <a:effectLst/>
                <a:latin typeface="Arial" panose="020B0604020202020204" pitchFamily="34" charset="0"/>
                <a:ea typeface="Calibri" panose="020F0502020204030204" pitchFamily="34" charset="0"/>
                <a:cs typeface="Times New Roman" panose="02020603050405020304" pitchFamily="18" charset="0"/>
              </a:rPr>
              <a:t>This Pride, take care to mind yourself and look out for others!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IE" sz="1400" dirty="0">
                <a:effectLst/>
                <a:latin typeface="Arial" panose="020B060402020202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IE" sz="1400" dirty="0">
                <a:effectLst/>
                <a:latin typeface="Arial" panose="020B0604020202020204" pitchFamily="34" charset="0"/>
                <a:ea typeface="Calibri" panose="020F0502020204030204" pitchFamily="34" charset="0"/>
                <a:cs typeface="Times New Roman" panose="02020603050405020304" pitchFamily="18" charset="0"/>
              </a:rPr>
              <a:t>Swipe left for more info on safe habits when enjoying the party.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IE" sz="1400" dirty="0">
                <a:effectLst/>
                <a:latin typeface="Arial" panose="020B060402020202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IE" sz="1400" dirty="0">
                <a:effectLst/>
                <a:latin typeface="Arial" panose="020B0604020202020204" pitchFamily="34" charset="0"/>
                <a:ea typeface="Calibri" panose="020F0502020204030204" pitchFamily="34" charset="0"/>
                <a:cs typeface="Times New Roman" panose="02020603050405020304" pitchFamily="18" charset="0"/>
              </a:rPr>
              <a:t>Visit </a:t>
            </a:r>
            <a:r>
              <a:rPr lang="en-IE" sz="1400" dirty="0" err="1">
                <a:effectLst/>
                <a:latin typeface="Arial" panose="020B0604020202020204" pitchFamily="34" charset="0"/>
                <a:ea typeface="Calibri" panose="020F0502020204030204" pitchFamily="34" charset="0"/>
                <a:cs typeface="Times New Roman" panose="02020603050405020304" pitchFamily="18" charset="0"/>
              </a:rPr>
              <a:t>proudandprepared.ie</a:t>
            </a:r>
            <a:r>
              <a:rPr lang="en-IE" sz="1400" dirty="0">
                <a:effectLst/>
                <a:latin typeface="Arial" panose="020B0604020202020204" pitchFamily="34" charset="0"/>
                <a:ea typeface="Calibri" panose="020F0502020204030204" pitchFamily="34" charset="0"/>
                <a:cs typeface="Times New Roman" panose="02020603050405020304" pitchFamily="18" charset="0"/>
              </a:rPr>
              <a:t> for more information and resources on drugs and alcohol.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IE" sz="1400" dirty="0">
                <a:effectLst/>
                <a:latin typeface="Arial" panose="020B060402020202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IE" sz="1400" dirty="0">
                <a:effectLst/>
                <a:latin typeface="Arial" panose="020B0604020202020204" pitchFamily="34" charset="0"/>
                <a:ea typeface="Calibri" panose="020F0502020204030204" pitchFamily="34" charset="0"/>
                <a:cs typeface="Times New Roman" panose="02020603050405020304" pitchFamily="18" charset="0"/>
              </a:rPr>
              <a:t>#Drugs #Alcohol #Pride #</a:t>
            </a:r>
            <a:r>
              <a:rPr lang="en-IE" sz="1400" dirty="0" err="1">
                <a:effectLst/>
                <a:latin typeface="Arial" panose="020B0604020202020204" pitchFamily="34" charset="0"/>
                <a:ea typeface="Calibri" panose="020F0502020204030204" pitchFamily="34" charset="0"/>
                <a:cs typeface="Times New Roman" panose="02020603050405020304" pitchFamily="18" charset="0"/>
              </a:rPr>
              <a:t>StartLowGoSlow</a:t>
            </a:r>
            <a:r>
              <a:rPr lang="en-IE" sz="1400" dirty="0">
                <a:effectLst/>
                <a:latin typeface="Arial" panose="020B0604020202020204" pitchFamily="34" charset="0"/>
                <a:ea typeface="Calibri" panose="020F0502020204030204" pitchFamily="34" charset="0"/>
                <a:cs typeface="Times New Roman" panose="02020603050405020304" pitchFamily="18" charset="0"/>
              </a:rPr>
              <a:t> #</a:t>
            </a:r>
            <a:r>
              <a:rPr lang="en-IE" sz="1400" dirty="0" err="1">
                <a:effectLst/>
                <a:latin typeface="Arial" panose="020B0604020202020204" pitchFamily="34" charset="0"/>
                <a:ea typeface="Calibri" panose="020F0502020204030204" pitchFamily="34" charset="0"/>
                <a:cs typeface="Times New Roman" panose="02020603050405020304" pitchFamily="18" charset="0"/>
              </a:rPr>
              <a:t>ProudAndPrepared</a:t>
            </a:r>
            <a:r>
              <a:rPr lang="en-IE" sz="1400" dirty="0">
                <a:effectLst/>
                <a:latin typeface="Arial" panose="020B060402020202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B2977CE-6841-B310-C1B2-0950E5688A55}"/>
              </a:ext>
            </a:extLst>
          </p:cNvPr>
          <p:cNvSpPr txBox="1"/>
          <p:nvPr/>
        </p:nvSpPr>
        <p:spPr>
          <a:xfrm>
            <a:off x="4945156" y="1481421"/>
            <a:ext cx="6098240" cy="390363"/>
          </a:xfrm>
          <a:prstGeom prst="rect">
            <a:avLst/>
          </a:prstGeom>
          <a:noFill/>
        </p:spPr>
        <p:txBody>
          <a:bodyPr wrap="square">
            <a:spAutoFit/>
          </a:bodyPr>
          <a:lstStyle/>
          <a:p>
            <a:pPr>
              <a:lnSpc>
                <a:spcPct val="115000"/>
              </a:lnSpc>
            </a:pPr>
            <a:r>
              <a:rPr lang="en-IE" b="1" dirty="0">
                <a:effectLst/>
                <a:latin typeface="Arial" panose="020B0604020202020204" pitchFamily="34" charset="0"/>
                <a:ea typeface="Calibri" panose="020F0502020204030204" pitchFamily="34" charset="0"/>
                <a:cs typeface="Times New Roman" panose="02020603050405020304" pitchFamily="18" charset="0"/>
              </a:rPr>
              <a:t>Message Copy</a:t>
            </a:r>
            <a:endParaRPr lang="en-GB"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CC83AEDC-712A-4247-BD6B-8D65B2E4B27D}"/>
              </a:ext>
            </a:extLst>
          </p:cNvPr>
          <p:cNvSpPr txBox="1"/>
          <p:nvPr/>
        </p:nvSpPr>
        <p:spPr>
          <a:xfrm>
            <a:off x="359709" y="5321078"/>
            <a:ext cx="6098240" cy="369332"/>
          </a:xfrm>
          <a:prstGeom prst="rect">
            <a:avLst/>
          </a:prstGeom>
          <a:noFill/>
        </p:spPr>
        <p:txBody>
          <a:bodyPr wrap="square">
            <a:spAutoFit/>
          </a:bodyPr>
          <a:lstStyle/>
          <a:p>
            <a:r>
              <a:rPr lang="en-IE" dirty="0">
                <a:latin typeface="Arial" panose="020B0604020202020204" pitchFamily="34" charset="0"/>
                <a:cs typeface="Arial" panose="020B0604020202020204" pitchFamily="34" charset="0"/>
              </a:rPr>
              <a:t>Resources: </a:t>
            </a:r>
            <a:r>
              <a:rPr lang="en-IE" b="1" dirty="0">
                <a:latin typeface="Arial" panose="020B0604020202020204" pitchFamily="34" charset="0"/>
                <a:cs typeface="Arial" panose="020B0604020202020204" pitchFamily="34" charset="0"/>
                <a:hlinkClick r:id="rId2"/>
              </a:rPr>
              <a:t>https://bit.ly/3Vylhm2</a:t>
            </a:r>
            <a:endParaRPr lang="en-IE" b="1"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C71A7ECA-1DE9-DEEC-0347-0595FEB183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0612" y="2274841"/>
            <a:ext cx="2919133" cy="2919133"/>
          </a:xfrm>
          <a:prstGeom prst="rect">
            <a:avLst/>
          </a:prstGeom>
        </p:spPr>
      </p:pic>
      <p:grpSp>
        <p:nvGrpSpPr>
          <p:cNvPr id="9" name="Group 8">
            <a:extLst>
              <a:ext uri="{FF2B5EF4-FFF2-40B4-BE49-F238E27FC236}">
                <a16:creationId xmlns:a16="http://schemas.microsoft.com/office/drawing/2014/main" id="{E898A58B-1B90-57A4-49C6-DCA55D09DB36}"/>
              </a:ext>
            </a:extLst>
          </p:cNvPr>
          <p:cNvGrpSpPr/>
          <p:nvPr/>
        </p:nvGrpSpPr>
        <p:grpSpPr>
          <a:xfrm>
            <a:off x="0" y="6224493"/>
            <a:ext cx="12192000" cy="633507"/>
            <a:chOff x="0" y="6224493"/>
            <a:chExt cx="12192000" cy="633507"/>
          </a:xfrm>
        </p:grpSpPr>
        <p:pic>
          <p:nvPicPr>
            <p:cNvPr id="10" name="Picture 9">
              <a:extLst>
                <a:ext uri="{FF2B5EF4-FFF2-40B4-BE49-F238E27FC236}">
                  <a16:creationId xmlns:a16="http://schemas.microsoft.com/office/drawing/2014/main" id="{D4E8F47B-9154-AAD9-26B9-D1C603D1EAA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84412"/>
            <a:stretch/>
          </p:blipFill>
          <p:spPr>
            <a:xfrm>
              <a:off x="0" y="6224493"/>
              <a:ext cx="12192000" cy="633507"/>
            </a:xfrm>
            <a:prstGeom prst="rect">
              <a:avLst/>
            </a:prstGeom>
          </p:spPr>
        </p:pic>
        <p:pic>
          <p:nvPicPr>
            <p:cNvPr id="11" name="Picture 10">
              <a:extLst>
                <a:ext uri="{FF2B5EF4-FFF2-40B4-BE49-F238E27FC236}">
                  <a16:creationId xmlns:a16="http://schemas.microsoft.com/office/drawing/2014/main" id="{9DD0F884-623C-CF4E-BA43-31DBAE382CB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71654" t="87841" b="10174"/>
            <a:stretch/>
          </p:blipFill>
          <p:spPr>
            <a:xfrm>
              <a:off x="8686800" y="6224493"/>
              <a:ext cx="3455894" cy="80683"/>
            </a:xfrm>
            <a:prstGeom prst="rect">
              <a:avLst/>
            </a:prstGeom>
          </p:spPr>
        </p:pic>
      </p:grpSp>
    </p:spTree>
    <p:extLst>
      <p:ext uri="{BB962C8B-B14F-4D97-AF65-F5344CB8AC3E}">
        <p14:creationId xmlns:p14="http://schemas.microsoft.com/office/powerpoint/2010/main" val="269796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6B2E61-D01C-51FC-EC88-0E071B97CEE8}"/>
              </a:ext>
            </a:extLst>
          </p:cNvPr>
          <p:cNvSpPr txBox="1"/>
          <p:nvPr/>
        </p:nvSpPr>
        <p:spPr>
          <a:xfrm>
            <a:off x="509332" y="284322"/>
            <a:ext cx="11173335" cy="646331"/>
          </a:xfrm>
          <a:prstGeom prst="rect">
            <a:avLst/>
          </a:prstGeom>
          <a:noFill/>
        </p:spPr>
        <p:txBody>
          <a:bodyPr wrap="square" rtlCol="0">
            <a:spAutoFit/>
          </a:bodyPr>
          <a:lstStyle/>
          <a:p>
            <a:r>
              <a:rPr lang="en-US" sz="3600" b="1" dirty="0">
                <a:solidFill>
                  <a:srgbClr val="00B0F0"/>
                </a:solidFill>
                <a:latin typeface="Arial" panose="020B0604020202020204" pitchFamily="34" charset="0"/>
                <a:ea typeface="Helvetica Neue" panose="02000503000000020004" pitchFamily="2" charset="0"/>
                <a:cs typeface="Arial" panose="020B0604020202020204" pitchFamily="34" charset="0"/>
              </a:rPr>
              <a:t>Proud and Prepared 2024 Partner Campaign Pack</a:t>
            </a:r>
          </a:p>
        </p:txBody>
      </p:sp>
      <p:sp>
        <p:nvSpPr>
          <p:cNvPr id="3" name="TextBox 2">
            <a:extLst>
              <a:ext uri="{FF2B5EF4-FFF2-40B4-BE49-F238E27FC236}">
                <a16:creationId xmlns:a16="http://schemas.microsoft.com/office/drawing/2014/main" id="{71317185-F83B-82DC-19F3-B11D287E1DCD}"/>
              </a:ext>
            </a:extLst>
          </p:cNvPr>
          <p:cNvSpPr txBox="1"/>
          <p:nvPr/>
        </p:nvSpPr>
        <p:spPr>
          <a:xfrm>
            <a:off x="562534" y="1170877"/>
            <a:ext cx="2819401" cy="954107"/>
          </a:xfrm>
          <a:prstGeom prst="rect">
            <a:avLst/>
          </a:prstGeom>
          <a:noFill/>
        </p:spPr>
        <p:txBody>
          <a:bodyPr wrap="square" rtlCol="0">
            <a:spAutoFit/>
          </a:bodyPr>
          <a:lstStyle/>
          <a:p>
            <a:r>
              <a:rPr lang="en-US" sz="2800" b="1" dirty="0" err="1">
                <a:solidFill>
                  <a:srgbClr val="00B0F0"/>
                </a:solidFill>
                <a:latin typeface="Arial" panose="020B0604020202020204" pitchFamily="34" charset="0"/>
                <a:ea typeface="Helvetica Neue" panose="02000503000000020004" pitchFamily="2" charset="0"/>
                <a:cs typeface="Arial" panose="020B0604020202020204" pitchFamily="34" charset="0"/>
              </a:rPr>
              <a:t>Chemsex</a:t>
            </a:r>
            <a:r>
              <a:rPr lang="en-US" sz="2800" b="1" dirty="0">
                <a:solidFill>
                  <a:srgbClr val="00B0F0"/>
                </a:solidFill>
                <a:latin typeface="Arial" panose="020B0604020202020204" pitchFamily="34" charset="0"/>
                <a:ea typeface="Helvetica Neue" panose="02000503000000020004" pitchFamily="2" charset="0"/>
                <a:cs typeface="Arial" panose="020B0604020202020204" pitchFamily="34" charset="0"/>
              </a:rPr>
              <a:t> Carousel</a:t>
            </a:r>
          </a:p>
        </p:txBody>
      </p:sp>
      <p:sp>
        <p:nvSpPr>
          <p:cNvPr id="2" name="TextBox 1">
            <a:extLst>
              <a:ext uri="{FF2B5EF4-FFF2-40B4-BE49-F238E27FC236}">
                <a16:creationId xmlns:a16="http://schemas.microsoft.com/office/drawing/2014/main" id="{3DEC09D6-6CBC-F0B4-CD56-A131279388A0}"/>
              </a:ext>
            </a:extLst>
          </p:cNvPr>
          <p:cNvSpPr txBox="1"/>
          <p:nvPr/>
        </p:nvSpPr>
        <p:spPr>
          <a:xfrm>
            <a:off x="4945156" y="2233427"/>
            <a:ext cx="6098240" cy="2801664"/>
          </a:xfrm>
          <a:prstGeom prst="rect">
            <a:avLst/>
          </a:prstGeom>
          <a:noFill/>
        </p:spPr>
        <p:txBody>
          <a:bodyPr wrap="square">
            <a:spAutoFit/>
          </a:bodyPr>
          <a:lstStyle/>
          <a:p>
            <a:pPr>
              <a:lnSpc>
                <a:spcPct val="115000"/>
              </a:lnSpc>
            </a:pPr>
            <a:r>
              <a:rPr lang="en-US" sz="1400" dirty="0" err="1">
                <a:effectLst/>
                <a:latin typeface="Arial" panose="020B0604020202020204" pitchFamily="34" charset="0"/>
                <a:ea typeface="Calibri" panose="020F0502020204030204" pitchFamily="34" charset="0"/>
                <a:cs typeface="Times New Roman" panose="02020603050405020304" pitchFamily="18" charset="0"/>
              </a:rPr>
              <a:t>Chemsex</a:t>
            </a:r>
            <a:r>
              <a:rPr lang="en-US" sz="1400" dirty="0">
                <a:effectLst/>
                <a:latin typeface="Arial" panose="020B0604020202020204" pitchFamily="34" charset="0"/>
                <a:ea typeface="Calibri" panose="020F0502020204030204" pitchFamily="34" charset="0"/>
                <a:cs typeface="Times New Roman" panose="02020603050405020304" pitchFamily="18" charset="0"/>
              </a:rPr>
              <a:t>, using drugs for sex, is getting more common. The best way to stay safe is to learn about it to keep ourselves and others safe.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IE" sz="1400" dirty="0">
                <a:effectLst/>
                <a:latin typeface="Arial" panose="020B060402020202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IE" sz="1400" dirty="0">
                <a:effectLst/>
                <a:latin typeface="Arial" panose="020B0604020202020204" pitchFamily="34" charset="0"/>
                <a:ea typeface="Calibri" panose="020F0502020204030204" pitchFamily="34" charset="0"/>
                <a:cs typeface="Times New Roman" panose="02020603050405020304" pitchFamily="18" charset="0"/>
              </a:rPr>
              <a:t>Swipe left for more information on where you can find resources related to </a:t>
            </a:r>
            <a:r>
              <a:rPr lang="en-IE" sz="1400" dirty="0" err="1">
                <a:effectLst/>
                <a:latin typeface="Arial" panose="020B0604020202020204" pitchFamily="34" charset="0"/>
                <a:ea typeface="Calibri" panose="020F0502020204030204" pitchFamily="34" charset="0"/>
                <a:cs typeface="Times New Roman" panose="02020603050405020304" pitchFamily="18" charset="0"/>
              </a:rPr>
              <a:t>Chemsex</a:t>
            </a:r>
            <a:r>
              <a:rPr lang="en-IE" sz="1400" dirty="0">
                <a:latin typeface="Arial" panose="020B0604020202020204" pitchFamily="34" charset="0"/>
                <a:ea typeface="Calibri" panose="020F0502020204030204" pitchFamily="34" charset="0"/>
                <a:cs typeface="Times New Roman" panose="02020603050405020304" pitchFamily="18" charset="0"/>
              </a:rPr>
              <a:t> and stay safe this pride season.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IE" sz="1400" dirty="0">
                <a:effectLst/>
                <a:latin typeface="Arial" panose="020B060402020202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IE" sz="1400" dirty="0">
                <a:effectLst/>
                <a:latin typeface="Arial" panose="020B0604020202020204" pitchFamily="34" charset="0"/>
                <a:ea typeface="Calibri" panose="020F0502020204030204" pitchFamily="34" charset="0"/>
                <a:cs typeface="Times New Roman" panose="02020603050405020304" pitchFamily="18" charset="0"/>
              </a:rPr>
              <a:t>Visit </a:t>
            </a:r>
            <a:r>
              <a:rPr lang="en-IE" sz="1400" dirty="0" err="1">
                <a:effectLst/>
                <a:latin typeface="Arial" panose="020B0604020202020204" pitchFamily="34" charset="0"/>
                <a:ea typeface="Calibri" panose="020F0502020204030204" pitchFamily="34" charset="0"/>
                <a:cs typeface="Times New Roman" panose="02020603050405020304" pitchFamily="18" charset="0"/>
              </a:rPr>
              <a:t>proudandprepared.ie</a:t>
            </a:r>
            <a:r>
              <a:rPr lang="en-IE" sz="1400" dirty="0">
                <a:effectLst/>
                <a:latin typeface="Arial" panose="020B0604020202020204" pitchFamily="34" charset="0"/>
                <a:ea typeface="Calibri" panose="020F0502020204030204" pitchFamily="34" charset="0"/>
                <a:cs typeface="Times New Roman" panose="02020603050405020304" pitchFamily="18" charset="0"/>
              </a:rPr>
              <a:t> for more information and resources for your health and wellbeing.</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IE" sz="1400" dirty="0">
                <a:effectLst/>
                <a:latin typeface="Arial" panose="020B060402020202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IE" sz="1400" dirty="0">
                <a:effectLst/>
                <a:latin typeface="Arial" panose="020B0604020202020204" pitchFamily="34" charset="0"/>
                <a:ea typeface="Calibri" panose="020F0502020204030204" pitchFamily="34" charset="0"/>
                <a:cs typeface="Times New Roman" panose="02020603050405020304" pitchFamily="18" charset="0"/>
              </a:rPr>
              <a:t>#</a:t>
            </a:r>
            <a:r>
              <a:rPr lang="en-IE" sz="1400" dirty="0" err="1">
                <a:effectLst/>
                <a:latin typeface="Arial" panose="020B0604020202020204" pitchFamily="34" charset="0"/>
                <a:ea typeface="Calibri" panose="020F0502020204030204" pitchFamily="34" charset="0"/>
                <a:cs typeface="Times New Roman" panose="02020603050405020304" pitchFamily="18" charset="0"/>
              </a:rPr>
              <a:t>Chemsex</a:t>
            </a:r>
            <a:r>
              <a:rPr lang="en-IE" sz="1400" dirty="0">
                <a:effectLst/>
                <a:latin typeface="Arial" panose="020B0604020202020204" pitchFamily="34" charset="0"/>
                <a:ea typeface="Calibri" panose="020F0502020204030204" pitchFamily="34" charset="0"/>
                <a:cs typeface="Times New Roman" panose="02020603050405020304" pitchFamily="18" charset="0"/>
              </a:rPr>
              <a:t> #Pride #</a:t>
            </a:r>
            <a:r>
              <a:rPr lang="en-IE" sz="1400" dirty="0" err="1">
                <a:effectLst/>
                <a:latin typeface="Arial" panose="020B0604020202020204" pitchFamily="34" charset="0"/>
                <a:ea typeface="Calibri" panose="020F0502020204030204" pitchFamily="34" charset="0"/>
                <a:cs typeface="Times New Roman" panose="02020603050405020304" pitchFamily="18" charset="0"/>
              </a:rPr>
              <a:t>StartLowGoSlow</a:t>
            </a:r>
            <a:r>
              <a:rPr lang="en-IE" sz="1400" dirty="0">
                <a:effectLst/>
                <a:latin typeface="Arial" panose="020B0604020202020204" pitchFamily="34" charset="0"/>
                <a:ea typeface="Calibri" panose="020F0502020204030204" pitchFamily="34" charset="0"/>
                <a:cs typeface="Times New Roman" panose="02020603050405020304" pitchFamily="18" charset="0"/>
              </a:rPr>
              <a:t> #</a:t>
            </a:r>
            <a:r>
              <a:rPr lang="en-IE" sz="1400" dirty="0" err="1">
                <a:effectLst/>
                <a:latin typeface="Arial" panose="020B0604020202020204" pitchFamily="34" charset="0"/>
                <a:ea typeface="Calibri" panose="020F0502020204030204" pitchFamily="34" charset="0"/>
                <a:cs typeface="Times New Roman" panose="02020603050405020304" pitchFamily="18" charset="0"/>
              </a:rPr>
              <a:t>ProudAndPrepared</a:t>
            </a:r>
            <a:r>
              <a:rPr lang="en-IE" sz="1400" dirty="0">
                <a:effectLst/>
                <a:latin typeface="Arial" panose="020B0604020202020204" pitchFamily="34" charset="0"/>
                <a:ea typeface="Calibri" panose="020F0502020204030204" pitchFamily="34" charset="0"/>
                <a:cs typeface="Times New Roman" panose="02020603050405020304" pitchFamily="18" charset="0"/>
              </a:rPr>
              <a:t> #</a:t>
            </a:r>
            <a:r>
              <a:rPr lang="en-IE" sz="1400" dirty="0" err="1">
                <a:effectLst/>
                <a:latin typeface="Arial" panose="020B0604020202020204" pitchFamily="34" charset="0"/>
                <a:ea typeface="Calibri" panose="020F0502020204030204" pitchFamily="34" charset="0"/>
                <a:cs typeface="Times New Roman" panose="02020603050405020304" pitchFamily="18" charset="0"/>
              </a:rPr>
              <a:t>SexPartyFirstAid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60CCC59-2003-E547-15DF-C3DEFA7EDCAE}"/>
              </a:ext>
            </a:extLst>
          </p:cNvPr>
          <p:cNvSpPr txBox="1"/>
          <p:nvPr/>
        </p:nvSpPr>
        <p:spPr>
          <a:xfrm>
            <a:off x="4945156" y="1481421"/>
            <a:ext cx="6098240" cy="390363"/>
          </a:xfrm>
          <a:prstGeom prst="rect">
            <a:avLst/>
          </a:prstGeom>
          <a:noFill/>
        </p:spPr>
        <p:txBody>
          <a:bodyPr wrap="square">
            <a:spAutoFit/>
          </a:bodyPr>
          <a:lstStyle/>
          <a:p>
            <a:pPr>
              <a:lnSpc>
                <a:spcPct val="115000"/>
              </a:lnSpc>
            </a:pPr>
            <a:r>
              <a:rPr lang="en-IE" b="1" dirty="0">
                <a:effectLst/>
                <a:latin typeface="Arial" panose="020B0604020202020204" pitchFamily="34" charset="0"/>
                <a:ea typeface="Calibri" panose="020F0502020204030204" pitchFamily="34" charset="0"/>
                <a:cs typeface="Times New Roman" panose="02020603050405020304" pitchFamily="18" charset="0"/>
              </a:rPr>
              <a:t>Message Copy</a:t>
            </a:r>
            <a:endParaRPr lang="en-GB"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8956AC90-31CE-4E3E-D13F-3E1D99D81249}"/>
              </a:ext>
            </a:extLst>
          </p:cNvPr>
          <p:cNvSpPr txBox="1"/>
          <p:nvPr/>
        </p:nvSpPr>
        <p:spPr>
          <a:xfrm>
            <a:off x="332815" y="5396734"/>
            <a:ext cx="6098240" cy="369332"/>
          </a:xfrm>
          <a:prstGeom prst="rect">
            <a:avLst/>
          </a:prstGeom>
          <a:noFill/>
        </p:spPr>
        <p:txBody>
          <a:bodyPr wrap="square">
            <a:spAutoFit/>
          </a:bodyPr>
          <a:lstStyle/>
          <a:p>
            <a:r>
              <a:rPr lang="en-IE" dirty="0">
                <a:latin typeface="Arial" panose="020B0604020202020204" pitchFamily="34" charset="0"/>
                <a:cs typeface="Arial" panose="020B0604020202020204" pitchFamily="34" charset="0"/>
              </a:rPr>
              <a:t>Resources: </a:t>
            </a:r>
            <a:r>
              <a:rPr lang="en-IE" b="1" dirty="0">
                <a:latin typeface="Arial" panose="020B0604020202020204" pitchFamily="34" charset="0"/>
                <a:cs typeface="Arial" panose="020B0604020202020204" pitchFamily="34" charset="0"/>
                <a:hlinkClick r:id="rId2"/>
              </a:rPr>
              <a:t>https://bit.ly/3Vylhm2</a:t>
            </a:r>
            <a:endParaRPr lang="en-IE" b="1"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467BE5FC-D7C2-A2A2-5C14-489B4601E56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0612" y="2268183"/>
            <a:ext cx="2919133" cy="2919133"/>
          </a:xfrm>
          <a:prstGeom prst="rect">
            <a:avLst/>
          </a:prstGeom>
        </p:spPr>
      </p:pic>
      <p:grpSp>
        <p:nvGrpSpPr>
          <p:cNvPr id="8" name="Group 7">
            <a:extLst>
              <a:ext uri="{FF2B5EF4-FFF2-40B4-BE49-F238E27FC236}">
                <a16:creationId xmlns:a16="http://schemas.microsoft.com/office/drawing/2014/main" id="{1129073D-0B5A-4754-AFA1-C2820A311CFC}"/>
              </a:ext>
            </a:extLst>
          </p:cNvPr>
          <p:cNvGrpSpPr/>
          <p:nvPr/>
        </p:nvGrpSpPr>
        <p:grpSpPr>
          <a:xfrm>
            <a:off x="0" y="6224493"/>
            <a:ext cx="12192000" cy="633507"/>
            <a:chOff x="0" y="6224493"/>
            <a:chExt cx="12192000" cy="633507"/>
          </a:xfrm>
        </p:grpSpPr>
        <p:pic>
          <p:nvPicPr>
            <p:cNvPr id="9" name="Picture 8">
              <a:extLst>
                <a:ext uri="{FF2B5EF4-FFF2-40B4-BE49-F238E27FC236}">
                  <a16:creationId xmlns:a16="http://schemas.microsoft.com/office/drawing/2014/main" id="{EC03D8BE-7CBD-6CC3-11B1-102791EC182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84412"/>
            <a:stretch/>
          </p:blipFill>
          <p:spPr>
            <a:xfrm>
              <a:off x="0" y="6224493"/>
              <a:ext cx="12192000" cy="633507"/>
            </a:xfrm>
            <a:prstGeom prst="rect">
              <a:avLst/>
            </a:prstGeom>
          </p:spPr>
        </p:pic>
        <p:pic>
          <p:nvPicPr>
            <p:cNvPr id="10" name="Picture 9">
              <a:extLst>
                <a:ext uri="{FF2B5EF4-FFF2-40B4-BE49-F238E27FC236}">
                  <a16:creationId xmlns:a16="http://schemas.microsoft.com/office/drawing/2014/main" id="{0CD879E5-278C-F015-2AEB-6CDD3E00FB6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71654" t="87841" b="10174"/>
            <a:stretch/>
          </p:blipFill>
          <p:spPr>
            <a:xfrm>
              <a:off x="8686800" y="6224493"/>
              <a:ext cx="3455894" cy="80683"/>
            </a:xfrm>
            <a:prstGeom prst="rect">
              <a:avLst/>
            </a:prstGeom>
          </p:spPr>
        </p:pic>
      </p:grpSp>
    </p:spTree>
    <p:extLst>
      <p:ext uri="{BB962C8B-B14F-4D97-AF65-F5344CB8AC3E}">
        <p14:creationId xmlns:p14="http://schemas.microsoft.com/office/powerpoint/2010/main" val="4013971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B87A79F-11F6-300D-B93B-D7B1222FBEAF}"/>
              </a:ext>
            </a:extLst>
          </p:cNvPr>
          <p:cNvSpPr txBox="1"/>
          <p:nvPr/>
        </p:nvSpPr>
        <p:spPr>
          <a:xfrm>
            <a:off x="243218" y="2187543"/>
            <a:ext cx="3334870"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Contact Details  </a:t>
            </a:r>
          </a:p>
        </p:txBody>
      </p:sp>
      <p:sp>
        <p:nvSpPr>
          <p:cNvPr id="7" name="TextBox 6">
            <a:extLst>
              <a:ext uri="{FF2B5EF4-FFF2-40B4-BE49-F238E27FC236}">
                <a16:creationId xmlns:a16="http://schemas.microsoft.com/office/drawing/2014/main" id="{1037EC0A-6854-329A-BA57-29218A69B31D}"/>
              </a:ext>
            </a:extLst>
          </p:cNvPr>
          <p:cNvSpPr txBox="1"/>
          <p:nvPr/>
        </p:nvSpPr>
        <p:spPr>
          <a:xfrm>
            <a:off x="342061" y="2844224"/>
            <a:ext cx="7106209" cy="1169551"/>
          </a:xfrm>
          <a:prstGeom prst="rect">
            <a:avLst/>
          </a:prstGeom>
          <a:noFill/>
        </p:spPr>
        <p:txBody>
          <a:bodyPr wrap="square">
            <a:spAutoFit/>
          </a:bodyPr>
          <a:lstStyle/>
          <a:p>
            <a:r>
              <a:rPr lang="en-IE" sz="1400" dirty="0">
                <a:effectLst/>
                <a:latin typeface="Arial" panose="020B0604020202020204" pitchFamily="34" charset="0"/>
                <a:ea typeface="Calibri" panose="020F0502020204030204" pitchFamily="34" charset="0"/>
                <a:cs typeface="Arial" panose="020B0604020202020204" pitchFamily="34" charset="0"/>
              </a:rPr>
              <a:t>Pádraig Burke | Comms Director, GHN | 087 0573625 | </a:t>
            </a:r>
            <a:r>
              <a:rPr lang="en-IE" sz="14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padraig@ghn.ie</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r>
              <a:rPr lang="en-IE" sz="1400" dirty="0">
                <a:effectLst/>
                <a:latin typeface="Arial" panose="020B0604020202020204" pitchFamily="34" charset="0"/>
                <a:ea typeface="Calibri" panose="020F0502020204030204" pitchFamily="34" charset="0"/>
                <a:cs typeface="Arial" panose="020B0604020202020204" pitchFamily="34" charset="0"/>
              </a:rPr>
              <a:t>Brenda Kelly | Senior Youth Worker </a:t>
            </a:r>
            <a:r>
              <a:rPr lang="en-IE" sz="1400" dirty="0" err="1">
                <a:effectLst/>
                <a:latin typeface="Arial" panose="020B0604020202020204" pitchFamily="34" charset="0"/>
                <a:ea typeface="Calibri" panose="020F0502020204030204" pitchFamily="34" charset="0"/>
                <a:cs typeface="Arial" panose="020B0604020202020204" pitchFamily="34" charset="0"/>
              </a:rPr>
              <a:t>BelongTo</a:t>
            </a:r>
            <a:r>
              <a:rPr lang="en-IE" sz="1400" dirty="0">
                <a:effectLst/>
                <a:latin typeface="Arial" panose="020B0604020202020204" pitchFamily="34" charset="0"/>
                <a:ea typeface="Calibri" panose="020F0502020204030204" pitchFamily="34" charset="0"/>
                <a:cs typeface="Arial" panose="020B0604020202020204" pitchFamily="34" charset="0"/>
              </a:rPr>
              <a:t> | </a:t>
            </a:r>
            <a:r>
              <a:rPr lang="en-IE" sz="1400" dirty="0">
                <a:effectLst/>
                <a:latin typeface="Arial" panose="020B0604020202020204" pitchFamily="34" charset="0"/>
                <a:ea typeface="Calibri" panose="020F0502020204030204" pitchFamily="34" charset="0"/>
                <a:cs typeface="Arial" panose="020B0604020202020204" pitchFamily="34" charset="0"/>
                <a:hlinkClick r:id="rId3"/>
              </a:rPr>
              <a:t>Brenda@belongto.org</a:t>
            </a:r>
            <a:r>
              <a:rPr lang="en-IE" sz="1400" dirty="0">
                <a:effectLst/>
                <a:latin typeface="Arial" panose="020B0604020202020204" pitchFamily="34" charset="0"/>
                <a:ea typeface="Calibri" panose="020F0502020204030204" pitchFamily="34" charset="0"/>
                <a:cs typeface="Arial" panose="020B0604020202020204" pitchFamily="34" charset="0"/>
              </a:rPr>
              <a:t> </a:t>
            </a:r>
          </a:p>
          <a:p>
            <a:r>
              <a:rPr lang="en-IE" sz="1400" dirty="0">
                <a:latin typeface="Arial" panose="020B0604020202020204" pitchFamily="34" charset="0"/>
                <a:ea typeface="Calibri" panose="020F0502020204030204" pitchFamily="34" charset="0"/>
                <a:cs typeface="Arial" panose="020B0604020202020204" pitchFamily="34" charset="0"/>
              </a:rPr>
              <a:t>Kate Moynihan </a:t>
            </a:r>
            <a:r>
              <a:rPr lang="en-IE" sz="1400" dirty="0">
                <a:effectLst/>
                <a:latin typeface="Arial" panose="020B0604020202020204" pitchFamily="34" charset="0"/>
                <a:ea typeface="Calibri" panose="020F0502020204030204" pitchFamily="34" charset="0"/>
                <a:cs typeface="Arial" panose="020B0604020202020204" pitchFamily="34" charset="0"/>
              </a:rPr>
              <a:t>| Coordinator, LINC | </a:t>
            </a:r>
            <a:r>
              <a:rPr lang="en-IE" sz="1400" dirty="0">
                <a:effectLst/>
                <a:latin typeface="Arial" panose="020B0604020202020204" pitchFamily="34" charset="0"/>
                <a:ea typeface="Calibri" panose="020F0502020204030204" pitchFamily="34" charset="0"/>
                <a:cs typeface="Arial" panose="020B0604020202020204" pitchFamily="34" charset="0"/>
                <a:hlinkClick r:id="rId4"/>
              </a:rPr>
              <a:t>kate@linc.ie</a:t>
            </a:r>
            <a:r>
              <a:rPr lang="en-IE" sz="1400" dirty="0">
                <a:effectLst/>
                <a:latin typeface="Arial" panose="020B0604020202020204" pitchFamily="34" charset="0"/>
                <a:ea typeface="Calibri" panose="020F0502020204030204" pitchFamily="34" charset="0"/>
                <a:cs typeface="Arial" panose="020B0604020202020204" pitchFamily="34" charset="0"/>
              </a:rPr>
              <a:t>  </a:t>
            </a:r>
          </a:p>
          <a:p>
            <a:r>
              <a:rPr lang="en-IE" sz="1400" dirty="0">
                <a:effectLst/>
                <a:latin typeface="Arial" panose="020B0604020202020204" pitchFamily="34" charset="0"/>
                <a:ea typeface="Calibri" panose="020F0502020204030204" pitchFamily="34" charset="0"/>
                <a:cs typeface="Arial" panose="020B0604020202020204" pitchFamily="34" charset="0"/>
              </a:rPr>
              <a:t>Jamie Kenny | Co </a:t>
            </a:r>
            <a:r>
              <a:rPr lang="en-IE" sz="1400" dirty="0" err="1">
                <a:effectLst/>
                <a:latin typeface="Arial" panose="020B0604020202020204" pitchFamily="34" charset="0"/>
                <a:ea typeface="Calibri" panose="020F0502020204030204" pitchFamily="34" charset="0"/>
                <a:cs typeface="Arial" panose="020B0604020202020204" pitchFamily="34" charset="0"/>
              </a:rPr>
              <a:t>Ceo</a:t>
            </a:r>
            <a:r>
              <a:rPr lang="en-IE" sz="1400" dirty="0">
                <a:effectLst/>
                <a:latin typeface="Arial" panose="020B0604020202020204" pitchFamily="34" charset="0"/>
                <a:ea typeface="Calibri" panose="020F0502020204030204" pitchFamily="34" charset="0"/>
                <a:cs typeface="Arial" panose="020B0604020202020204" pitchFamily="34" charset="0"/>
              </a:rPr>
              <a:t>, Dublin LGBTQ+ Pride | 085 1549589 | </a:t>
            </a:r>
            <a:r>
              <a:rPr lang="en-IE" sz="14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5"/>
              </a:rPr>
              <a:t>jamie@dublinpride.ie</a:t>
            </a:r>
            <a:r>
              <a:rPr lang="en-IE" sz="1400" dirty="0">
                <a:effectLst/>
                <a:latin typeface="Arial" panose="020B0604020202020204" pitchFamily="34" charset="0"/>
                <a:ea typeface="Calibri" panose="020F0502020204030204" pitchFamily="34" charset="0"/>
                <a:cs typeface="Arial" panose="020B0604020202020204" pitchFamily="34" charset="0"/>
              </a:rPr>
              <a:t> </a:t>
            </a:r>
            <a:endParaRPr lang="en-IE" sz="1400" dirty="0">
              <a:latin typeface="Arial" panose="020B0604020202020204" pitchFamily="34" charset="0"/>
              <a:cs typeface="Arial" panose="020B0604020202020204" pitchFamily="34" charset="0"/>
            </a:endParaRPr>
          </a:p>
          <a:p>
            <a:pPr lvl="0"/>
            <a:r>
              <a:rPr lang="en-IE" sz="1400" dirty="0" err="1">
                <a:latin typeface="Arial" panose="020B0604020202020204" pitchFamily="34" charset="0"/>
                <a:cs typeface="Arial" panose="020B0604020202020204" pitchFamily="34" charset="0"/>
              </a:rPr>
              <a:t>Muireann</a:t>
            </a:r>
            <a:r>
              <a:rPr lang="en-IE" sz="1400" dirty="0">
                <a:latin typeface="Arial" panose="020B0604020202020204" pitchFamily="34" charset="0"/>
                <a:cs typeface="Arial" panose="020B0604020202020204" pitchFamily="34" charset="0"/>
              </a:rPr>
              <a:t> Kirby | HSE Programmes and Campaigns | </a:t>
            </a:r>
            <a:r>
              <a:rPr lang="en-IE" sz="1400" dirty="0">
                <a:latin typeface="Arial" panose="020B0604020202020204" pitchFamily="34" charset="0"/>
                <a:cs typeface="Arial" panose="020B0604020202020204" pitchFamily="34" charset="0"/>
                <a:hlinkClick r:id="rId6"/>
              </a:rPr>
              <a:t>muireann.kirby@hse.ie</a:t>
            </a:r>
            <a:r>
              <a:rPr lang="en-IE" sz="1400" dirty="0">
                <a:latin typeface="Arial" panose="020B060402020202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130E3E4-7E55-5C0D-1DB9-B06159A1C01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52837" y="1156265"/>
            <a:ext cx="2556826" cy="4545468"/>
          </a:xfrm>
          <a:prstGeom prst="rect">
            <a:avLst/>
          </a:prstGeom>
        </p:spPr>
      </p:pic>
      <p:sp>
        <p:nvSpPr>
          <p:cNvPr id="12" name="TextBox 11">
            <a:extLst>
              <a:ext uri="{FF2B5EF4-FFF2-40B4-BE49-F238E27FC236}">
                <a16:creationId xmlns:a16="http://schemas.microsoft.com/office/drawing/2014/main" id="{5207BD51-BB8C-C7C1-E2C8-F3DE5A3461D4}"/>
              </a:ext>
            </a:extLst>
          </p:cNvPr>
          <p:cNvSpPr txBox="1"/>
          <p:nvPr/>
        </p:nvSpPr>
        <p:spPr>
          <a:xfrm>
            <a:off x="509332" y="284322"/>
            <a:ext cx="11173335" cy="646331"/>
          </a:xfrm>
          <a:prstGeom prst="rect">
            <a:avLst/>
          </a:prstGeom>
          <a:noFill/>
        </p:spPr>
        <p:txBody>
          <a:bodyPr wrap="square" rtlCol="0">
            <a:spAutoFit/>
          </a:bodyPr>
          <a:lstStyle/>
          <a:p>
            <a:r>
              <a:rPr lang="en-US" sz="3600" b="1"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Proud and Prepared 2024 Partner Campaign Pack</a:t>
            </a:r>
          </a:p>
        </p:txBody>
      </p:sp>
      <p:grpSp>
        <p:nvGrpSpPr>
          <p:cNvPr id="2" name="Group 1">
            <a:extLst>
              <a:ext uri="{FF2B5EF4-FFF2-40B4-BE49-F238E27FC236}">
                <a16:creationId xmlns:a16="http://schemas.microsoft.com/office/drawing/2014/main" id="{AA71EE0E-6230-57C6-50B9-D6C5118367E8}"/>
              </a:ext>
            </a:extLst>
          </p:cNvPr>
          <p:cNvGrpSpPr/>
          <p:nvPr/>
        </p:nvGrpSpPr>
        <p:grpSpPr>
          <a:xfrm>
            <a:off x="0" y="6224493"/>
            <a:ext cx="12192000" cy="633507"/>
            <a:chOff x="0" y="6224493"/>
            <a:chExt cx="12192000" cy="633507"/>
          </a:xfrm>
        </p:grpSpPr>
        <p:pic>
          <p:nvPicPr>
            <p:cNvPr id="3" name="Picture 2">
              <a:extLst>
                <a:ext uri="{FF2B5EF4-FFF2-40B4-BE49-F238E27FC236}">
                  <a16:creationId xmlns:a16="http://schemas.microsoft.com/office/drawing/2014/main" id="{F9D9201A-DF06-43AF-A2FB-3C90FC952AF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84412"/>
            <a:stretch/>
          </p:blipFill>
          <p:spPr>
            <a:xfrm>
              <a:off x="0" y="6224493"/>
              <a:ext cx="12192000" cy="633507"/>
            </a:xfrm>
            <a:prstGeom prst="rect">
              <a:avLst/>
            </a:prstGeom>
          </p:spPr>
        </p:pic>
        <p:pic>
          <p:nvPicPr>
            <p:cNvPr id="4" name="Picture 3">
              <a:extLst>
                <a:ext uri="{FF2B5EF4-FFF2-40B4-BE49-F238E27FC236}">
                  <a16:creationId xmlns:a16="http://schemas.microsoft.com/office/drawing/2014/main" id="{7F47A50B-B7C1-884C-A649-5D0285F4690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71654" t="87841" b="10174"/>
            <a:stretch/>
          </p:blipFill>
          <p:spPr>
            <a:xfrm>
              <a:off x="8686800" y="6224493"/>
              <a:ext cx="3455894" cy="80683"/>
            </a:xfrm>
            <a:prstGeom prst="rect">
              <a:avLst/>
            </a:prstGeom>
          </p:spPr>
        </p:pic>
      </p:grpSp>
    </p:spTree>
    <p:extLst>
      <p:ext uri="{BB962C8B-B14F-4D97-AF65-F5344CB8AC3E}">
        <p14:creationId xmlns:p14="http://schemas.microsoft.com/office/powerpoint/2010/main" val="1506671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67ADCF8-3436-C9AE-07CE-56D410DACB89}"/>
              </a:ext>
            </a:extLst>
          </p:cNvPr>
          <p:cNvSpPr txBox="1"/>
          <p:nvPr/>
        </p:nvSpPr>
        <p:spPr>
          <a:xfrm>
            <a:off x="3611446" y="1258611"/>
            <a:ext cx="8168178" cy="4524315"/>
          </a:xfrm>
          <a:prstGeom prst="rect">
            <a:avLst/>
          </a:prstGeom>
          <a:noFill/>
        </p:spPr>
        <p:txBody>
          <a:bodyPr wrap="square" rtlCol="0">
            <a:spAutoFit/>
          </a:bodyPr>
          <a:lstStyle/>
          <a:p>
            <a:pPr algn="l" rtl="0">
              <a:spcBef>
                <a:spcPts val="0"/>
              </a:spcBef>
              <a:spcAft>
                <a:spcPts val="0"/>
              </a:spcAft>
            </a:pPr>
            <a:r>
              <a:rPr lang="en-GB" sz="1600" b="1" i="0" u="none" strike="noStrike" dirty="0">
                <a:solidFill>
                  <a:srgbClr val="000000"/>
                </a:solidFill>
                <a:effectLst/>
                <a:latin typeface="Arial" panose="020B0604020202020204" pitchFamily="34" charset="0"/>
              </a:rPr>
              <a:t>Proud and Prepared: A Community Collaboration</a:t>
            </a:r>
            <a:endParaRPr lang="en-GB" sz="1600" b="0" i="0" u="none" strike="noStrike" dirty="0">
              <a:solidFill>
                <a:srgbClr val="000000"/>
              </a:solidFill>
              <a:effectLst/>
            </a:endParaRPr>
          </a:p>
          <a:p>
            <a:pPr algn="l" rtl="0">
              <a:spcBef>
                <a:spcPts val="0"/>
              </a:spcBef>
              <a:spcAft>
                <a:spcPts val="0"/>
              </a:spcAft>
            </a:pPr>
            <a:r>
              <a:rPr lang="en-GB" sz="1600" b="0" i="0" u="none" strike="noStrike" dirty="0">
                <a:solidFill>
                  <a:srgbClr val="000000"/>
                </a:solidFill>
                <a:effectLst/>
                <a:latin typeface="Arial" panose="020B0604020202020204" pitchFamily="34" charset="0"/>
              </a:rPr>
              <a:t> </a:t>
            </a:r>
            <a:endParaRPr lang="en-GB" sz="1600" b="0" i="0" u="none" strike="noStrike" dirty="0">
              <a:solidFill>
                <a:srgbClr val="000000"/>
              </a:solidFill>
              <a:effectLst/>
            </a:endParaRPr>
          </a:p>
          <a:p>
            <a:pPr algn="l" rtl="0">
              <a:spcBef>
                <a:spcPts val="0"/>
              </a:spcBef>
              <a:spcAft>
                <a:spcPts val="0"/>
              </a:spcAft>
            </a:pPr>
            <a:r>
              <a:rPr lang="en-GB" sz="1600" b="0" i="0" u="none" strike="noStrike" dirty="0">
                <a:solidFill>
                  <a:srgbClr val="000000"/>
                </a:solidFill>
                <a:effectLst/>
                <a:latin typeface="Arial" panose="020B0604020202020204" pitchFamily="34" charset="0"/>
              </a:rPr>
              <a:t>This 2024 Pride year, our focus is on spotlighting health and wellbeing to ensure everyone can be Proud and Prepared throughout the summer.  To achieve this goal</a:t>
            </a:r>
            <a:r>
              <a:rPr lang="en-GB" sz="1600" b="1" i="0" u="none" strike="noStrike" dirty="0">
                <a:solidFill>
                  <a:srgbClr val="000000"/>
                </a:solidFill>
                <a:effectLst/>
                <a:latin typeface="Arial" panose="020B0604020202020204" pitchFamily="34" charset="0"/>
              </a:rPr>
              <a:t>,</a:t>
            </a:r>
            <a:r>
              <a:rPr lang="en-GB" sz="1600" b="0" i="0" u="none" strike="noStrike" dirty="0">
                <a:solidFill>
                  <a:srgbClr val="000000"/>
                </a:solidFill>
                <a:effectLst/>
                <a:latin typeface="Arial" panose="020B0604020202020204" pitchFamily="34" charset="0"/>
              </a:rPr>
              <a:t> we're launching the 'Proud and Prepared' initiative, a collaborative effort between LGBT community organisations like Gay Health Network &amp; Man2Man.ie, </a:t>
            </a:r>
            <a:r>
              <a:rPr lang="en-GB" sz="1600" b="0" i="0" u="none" strike="noStrike" dirty="0" err="1">
                <a:solidFill>
                  <a:srgbClr val="000000"/>
                </a:solidFill>
                <a:effectLst/>
                <a:latin typeface="Arial" panose="020B0604020202020204" pitchFamily="34" charset="0"/>
              </a:rPr>
              <a:t>BelongTo</a:t>
            </a:r>
            <a:r>
              <a:rPr lang="en-GB" sz="1600" b="0" i="0" u="none" strike="noStrike" dirty="0">
                <a:solidFill>
                  <a:srgbClr val="000000"/>
                </a:solidFill>
                <a:effectLst/>
                <a:latin typeface="Arial" panose="020B0604020202020204" pitchFamily="34" charset="0"/>
              </a:rPr>
              <a:t>, LINC, Gay Men's Health Service (GMHS), and Dublin Pride.</a:t>
            </a:r>
            <a:endParaRPr lang="en-GB" sz="1600" b="0" i="0" u="none" strike="noStrike" dirty="0">
              <a:solidFill>
                <a:srgbClr val="000000"/>
              </a:solidFill>
              <a:effectLst/>
            </a:endParaRPr>
          </a:p>
          <a:p>
            <a:pPr algn="l" rtl="0">
              <a:spcBef>
                <a:spcPts val="0"/>
              </a:spcBef>
              <a:spcAft>
                <a:spcPts val="0"/>
              </a:spcAft>
            </a:pPr>
            <a:r>
              <a:rPr lang="en-GB" sz="1600" b="0" i="0" u="none" strike="noStrike" dirty="0">
                <a:solidFill>
                  <a:srgbClr val="000000"/>
                </a:solidFill>
                <a:effectLst/>
                <a:latin typeface="Arial" panose="020B0604020202020204" pitchFamily="34" charset="0"/>
              </a:rPr>
              <a:t> </a:t>
            </a:r>
            <a:endParaRPr lang="en-GB" sz="1600" b="0" i="0" u="none" strike="noStrike" dirty="0">
              <a:solidFill>
                <a:srgbClr val="000000"/>
              </a:solidFill>
              <a:effectLst/>
            </a:endParaRPr>
          </a:p>
          <a:p>
            <a:pPr algn="l" rtl="0">
              <a:spcBef>
                <a:spcPts val="0"/>
              </a:spcBef>
              <a:spcAft>
                <a:spcPts val="0"/>
              </a:spcAft>
            </a:pPr>
            <a:r>
              <a:rPr lang="en-GB" sz="1600" b="0" i="0" u="none" strike="noStrike" dirty="0">
                <a:solidFill>
                  <a:srgbClr val="000000"/>
                </a:solidFill>
                <a:effectLst/>
                <a:latin typeface="Arial" panose="020B0604020202020204" pitchFamily="34" charset="0"/>
              </a:rPr>
              <a:t>Our mission is to raise awareness about available health and wellbeing services catering to various needs such as sexual health, mental health, physical health, and substance use support. Through our collective experience, we emphasise the important connection between a healthy body and mind, positively influencing every aspect of our lives.</a:t>
            </a:r>
          </a:p>
          <a:p>
            <a:pPr algn="l" rtl="0">
              <a:spcBef>
                <a:spcPts val="0"/>
              </a:spcBef>
              <a:spcAft>
                <a:spcPts val="0"/>
              </a:spcAft>
            </a:pPr>
            <a:endParaRPr lang="en-GB" sz="1600" dirty="0">
              <a:solidFill>
                <a:srgbClr val="000000"/>
              </a:solidFill>
              <a:latin typeface="Arial" panose="020B0604020202020204" pitchFamily="34" charset="0"/>
            </a:endParaRPr>
          </a:p>
          <a:p>
            <a:pPr algn="l" rtl="0">
              <a:spcBef>
                <a:spcPts val="0"/>
              </a:spcBef>
              <a:spcAft>
                <a:spcPts val="0"/>
              </a:spcAft>
            </a:pPr>
            <a:r>
              <a:rPr lang="en-GB" sz="1600" b="0" i="0" u="none" strike="noStrike" dirty="0">
                <a:solidFill>
                  <a:srgbClr val="000000"/>
                </a:solidFill>
                <a:effectLst/>
                <a:latin typeface="Arial" panose="020B0604020202020204" pitchFamily="34" charset="0"/>
              </a:rPr>
              <a:t>For 2024 we are delighted to share </a:t>
            </a:r>
            <a:r>
              <a:rPr lang="en-GB" sz="1600" b="0" i="0" u="none" strike="noStrike" dirty="0">
                <a:solidFill>
                  <a:srgbClr val="000000"/>
                </a:solidFill>
                <a:effectLst/>
                <a:latin typeface="Arial" panose="020B0604020202020204" pitchFamily="34" charset="0"/>
                <a:hlinkClick r:id="rId2"/>
              </a:rPr>
              <a:t>proudandprepared.ie </a:t>
            </a:r>
            <a:r>
              <a:rPr lang="en-GB" sz="1600" b="0" i="0" u="none" strike="noStrike" dirty="0">
                <a:solidFill>
                  <a:srgbClr val="000000"/>
                </a:solidFill>
                <a:effectLst/>
                <a:latin typeface="Arial" panose="020B0604020202020204" pitchFamily="34" charset="0"/>
              </a:rPr>
              <a:t>a resource </a:t>
            </a:r>
            <a:r>
              <a:rPr lang="en-GB" sz="1600" dirty="0">
                <a:solidFill>
                  <a:srgbClr val="000000"/>
                </a:solidFill>
                <a:latin typeface="Arial" panose="020B0604020202020204" pitchFamily="34" charset="0"/>
              </a:rPr>
              <a:t>with information on, and links to pages for sexual, mental and physical health, and drugs, alcohol and </a:t>
            </a:r>
            <a:r>
              <a:rPr lang="en-GB" sz="1600" dirty="0" err="1">
                <a:solidFill>
                  <a:srgbClr val="000000"/>
                </a:solidFill>
                <a:latin typeface="Arial" panose="020B0604020202020204" pitchFamily="34" charset="0"/>
              </a:rPr>
              <a:t>chemsex</a:t>
            </a:r>
            <a:r>
              <a:rPr lang="en-GB" sz="1600" dirty="0">
                <a:solidFill>
                  <a:srgbClr val="000000"/>
                </a:solidFill>
                <a:latin typeface="Arial" panose="020B0604020202020204" pitchFamily="34" charset="0"/>
              </a:rPr>
              <a:t> harm reduction.</a:t>
            </a:r>
          </a:p>
          <a:p>
            <a:pPr algn="l" rtl="0">
              <a:spcBef>
                <a:spcPts val="0"/>
              </a:spcBef>
              <a:spcAft>
                <a:spcPts val="0"/>
              </a:spcAft>
            </a:pPr>
            <a:endParaRPr lang="en-GB" sz="1600" b="0" i="0" u="none" strike="noStrike" dirty="0">
              <a:solidFill>
                <a:srgbClr val="000000"/>
              </a:solidFill>
              <a:effectLst/>
              <a:latin typeface="Arial" panose="020B0604020202020204" pitchFamily="34" charset="0"/>
            </a:endParaRPr>
          </a:p>
          <a:p>
            <a:pPr algn="l" rtl="0">
              <a:spcBef>
                <a:spcPts val="0"/>
              </a:spcBef>
              <a:spcAft>
                <a:spcPts val="0"/>
              </a:spcAft>
            </a:pPr>
            <a:r>
              <a:rPr lang="en-GB" sz="1600" dirty="0">
                <a:solidFill>
                  <a:srgbClr val="000000"/>
                </a:solidFill>
                <a:latin typeface="Arial" panose="020B0604020202020204" pitchFamily="34" charset="0"/>
              </a:rPr>
              <a:t>We will run this creative throughout June and the rest of the Pride season.</a:t>
            </a:r>
            <a:endParaRPr lang="en-GB" sz="1600" b="0" i="0" u="none" strike="noStrike" dirty="0">
              <a:solidFill>
                <a:srgbClr val="000000"/>
              </a:solidFill>
              <a:effectLst/>
            </a:endParaRPr>
          </a:p>
        </p:txBody>
      </p:sp>
      <p:pic>
        <p:nvPicPr>
          <p:cNvPr id="4" name="Picture 3">
            <a:extLst>
              <a:ext uri="{FF2B5EF4-FFF2-40B4-BE49-F238E27FC236}">
                <a16:creationId xmlns:a16="http://schemas.microsoft.com/office/drawing/2014/main" id="{6A973419-E811-1255-D22D-A3EA20A168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3717" y="961464"/>
            <a:ext cx="2775977" cy="4935071"/>
          </a:xfrm>
          <a:prstGeom prst="rect">
            <a:avLst/>
          </a:prstGeom>
        </p:spPr>
      </p:pic>
      <p:sp>
        <p:nvSpPr>
          <p:cNvPr id="12" name="TextBox 11">
            <a:extLst>
              <a:ext uri="{FF2B5EF4-FFF2-40B4-BE49-F238E27FC236}">
                <a16:creationId xmlns:a16="http://schemas.microsoft.com/office/drawing/2014/main" id="{202D4DF1-C4CA-E9BF-A005-F5F2158572EF}"/>
              </a:ext>
            </a:extLst>
          </p:cNvPr>
          <p:cNvSpPr txBox="1"/>
          <p:nvPr/>
        </p:nvSpPr>
        <p:spPr>
          <a:xfrm>
            <a:off x="509332" y="284322"/>
            <a:ext cx="11173335" cy="646331"/>
          </a:xfrm>
          <a:prstGeom prst="rect">
            <a:avLst/>
          </a:prstGeom>
          <a:noFill/>
        </p:spPr>
        <p:txBody>
          <a:bodyPr wrap="square" rtlCol="0">
            <a:spAutoFit/>
          </a:bodyPr>
          <a:lstStyle/>
          <a:p>
            <a:r>
              <a:rPr lang="en-US" sz="3600" b="1" dirty="0">
                <a:solidFill>
                  <a:srgbClr val="00B0F0"/>
                </a:solidFill>
                <a:latin typeface="Arial" panose="020B0604020202020204" pitchFamily="34" charset="0"/>
                <a:ea typeface="Helvetica Neue" panose="02000503000000020004" pitchFamily="2" charset="0"/>
                <a:cs typeface="Arial" panose="020B0604020202020204" pitchFamily="34" charset="0"/>
              </a:rPr>
              <a:t>Proud and Prepared 2024 Partner Campaign Pack</a:t>
            </a:r>
          </a:p>
        </p:txBody>
      </p:sp>
      <p:grpSp>
        <p:nvGrpSpPr>
          <p:cNvPr id="3" name="Group 2">
            <a:extLst>
              <a:ext uri="{FF2B5EF4-FFF2-40B4-BE49-F238E27FC236}">
                <a16:creationId xmlns:a16="http://schemas.microsoft.com/office/drawing/2014/main" id="{91424655-28B9-D746-040F-E63A5BBF6EF3}"/>
              </a:ext>
            </a:extLst>
          </p:cNvPr>
          <p:cNvGrpSpPr/>
          <p:nvPr/>
        </p:nvGrpSpPr>
        <p:grpSpPr>
          <a:xfrm>
            <a:off x="0" y="6224493"/>
            <a:ext cx="12192000" cy="633507"/>
            <a:chOff x="0" y="6224493"/>
            <a:chExt cx="12192000" cy="633507"/>
          </a:xfrm>
        </p:grpSpPr>
        <p:pic>
          <p:nvPicPr>
            <p:cNvPr id="5" name="Picture 4">
              <a:extLst>
                <a:ext uri="{FF2B5EF4-FFF2-40B4-BE49-F238E27FC236}">
                  <a16:creationId xmlns:a16="http://schemas.microsoft.com/office/drawing/2014/main" id="{DF8E0EB2-5219-7386-E86A-6D8E36958F2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84412"/>
            <a:stretch/>
          </p:blipFill>
          <p:spPr>
            <a:xfrm>
              <a:off x="0" y="6224493"/>
              <a:ext cx="12192000" cy="633507"/>
            </a:xfrm>
            <a:prstGeom prst="rect">
              <a:avLst/>
            </a:prstGeom>
          </p:spPr>
        </p:pic>
        <p:pic>
          <p:nvPicPr>
            <p:cNvPr id="6" name="Picture 5">
              <a:extLst>
                <a:ext uri="{FF2B5EF4-FFF2-40B4-BE49-F238E27FC236}">
                  <a16:creationId xmlns:a16="http://schemas.microsoft.com/office/drawing/2014/main" id="{1AE75B04-E8AF-0D39-07BD-95F8B3F5895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71654" t="87841" b="10174"/>
            <a:stretch/>
          </p:blipFill>
          <p:spPr>
            <a:xfrm>
              <a:off x="8686800" y="6224493"/>
              <a:ext cx="3455894" cy="80683"/>
            </a:xfrm>
            <a:prstGeom prst="rect">
              <a:avLst/>
            </a:prstGeom>
          </p:spPr>
        </p:pic>
      </p:grpSp>
    </p:spTree>
    <p:extLst>
      <p:ext uri="{BB962C8B-B14F-4D97-AF65-F5344CB8AC3E}">
        <p14:creationId xmlns:p14="http://schemas.microsoft.com/office/powerpoint/2010/main" val="4134376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67ADCF8-3436-C9AE-07CE-56D410DACB89}"/>
              </a:ext>
            </a:extLst>
          </p:cNvPr>
          <p:cNvSpPr txBox="1"/>
          <p:nvPr/>
        </p:nvSpPr>
        <p:spPr>
          <a:xfrm>
            <a:off x="3830041" y="906565"/>
            <a:ext cx="8361959" cy="4832092"/>
          </a:xfrm>
          <a:prstGeom prst="rect">
            <a:avLst/>
          </a:prstGeom>
          <a:noFill/>
        </p:spPr>
        <p:txBody>
          <a:bodyPr wrap="square" rtlCol="0">
            <a:spAutoFit/>
          </a:bodyPr>
          <a:lstStyle/>
          <a:p>
            <a:r>
              <a:rPr lang="en-IE" sz="1400" dirty="0">
                <a:latin typeface="Arial" panose="020B0604020202020204" pitchFamily="34" charset="0"/>
                <a:ea typeface="Helvetica Neue" panose="02000503000000020004" pitchFamily="2" charset="0"/>
                <a:cs typeface="Arial" panose="020B0604020202020204" pitchFamily="34" charset="0"/>
              </a:rPr>
              <a:t>The beautiful Proud and Prepared creative was illustrated and designed by Colm Molloy </a:t>
            </a:r>
            <a:r>
              <a:rPr lang="en-IE" sz="1400" dirty="0">
                <a:latin typeface="Arial" panose="020B0604020202020204" pitchFamily="34" charset="0"/>
                <a:ea typeface="Helvetica Neue" panose="02000503000000020004" pitchFamily="2" charset="0"/>
                <a:cs typeface="Arial" panose="020B0604020202020204" pitchFamily="34" charset="0"/>
                <a:hlinkClick r:id="rId3"/>
              </a:rPr>
              <a:t>https://colmmolloy.ie/. </a:t>
            </a:r>
            <a:r>
              <a:rPr lang="en-IE" sz="1400" dirty="0">
                <a:latin typeface="Arial" panose="020B0604020202020204" pitchFamily="34" charset="0"/>
                <a:ea typeface="Helvetica Neue" panose="02000503000000020004" pitchFamily="2" charset="0"/>
                <a:cs typeface="Arial" panose="020B0604020202020204" pitchFamily="34" charset="0"/>
              </a:rPr>
              <a:t>Nationwide OOH advertising commenced 13 June.</a:t>
            </a:r>
          </a:p>
          <a:p>
            <a:r>
              <a:rPr lang="en-IE" sz="1400" dirty="0">
                <a:latin typeface="Arial" panose="020B0604020202020204" pitchFamily="34" charset="0"/>
                <a:ea typeface="Helvetica Neue" panose="02000503000000020004" pitchFamily="2" charset="0"/>
                <a:cs typeface="Arial" panose="020B0604020202020204" pitchFamily="34" charset="0"/>
              </a:rPr>
              <a:t>We will also put up posters and distribute leaflets in LGBT venues around Dublin. </a:t>
            </a:r>
          </a:p>
          <a:p>
            <a:endParaRPr lang="en-IE" sz="1400" dirty="0">
              <a:latin typeface="Arial" panose="020B0604020202020204" pitchFamily="34" charset="0"/>
              <a:ea typeface="Helvetica Neue" panose="02000503000000020004" pitchFamily="2" charset="0"/>
              <a:cs typeface="Arial" panose="020B0604020202020204" pitchFamily="34" charset="0"/>
            </a:endParaRPr>
          </a:p>
          <a:p>
            <a:endParaRPr lang="en-IE" sz="1400" dirty="0">
              <a:latin typeface="Arial" panose="020B0604020202020204" pitchFamily="34" charset="0"/>
              <a:ea typeface="Helvetica Neue" panose="02000503000000020004" pitchFamily="2" charset="0"/>
              <a:cs typeface="Arial" panose="020B0604020202020204" pitchFamily="34" charset="0"/>
            </a:endParaRPr>
          </a:p>
          <a:p>
            <a:pPr marL="342900" lvl="0" indent="-342900">
              <a:buFont typeface="Symbol" pitchFamily="2" charset="2"/>
              <a:buChar char=""/>
            </a:pPr>
            <a:r>
              <a:rPr lang="en-IE" sz="1400" dirty="0">
                <a:effectLst/>
                <a:latin typeface="Arial" panose="020B0604020202020204" pitchFamily="34" charset="0"/>
                <a:ea typeface="Helvetica Neue" panose="02000503000000020004" pitchFamily="2" charset="0"/>
                <a:cs typeface="Arial" panose="020B0604020202020204" pitchFamily="34" charset="0"/>
              </a:rPr>
              <a:t>OOH washroom posters</a:t>
            </a:r>
          </a:p>
          <a:p>
            <a:pPr marL="342900" lvl="0" indent="-342900">
              <a:buFont typeface="Symbol" pitchFamily="2" charset="2"/>
              <a:buChar char=""/>
            </a:pPr>
            <a:r>
              <a:rPr lang="en-IE" sz="1400" dirty="0">
                <a:latin typeface="Arial" panose="020B0604020202020204" pitchFamily="34" charset="0"/>
                <a:ea typeface="Helvetica Neue" panose="02000503000000020004" pitchFamily="2" charset="0"/>
                <a:cs typeface="Arial" panose="020B0604020202020204" pitchFamily="34" charset="0"/>
              </a:rPr>
              <a:t>OOH Aviva Stadium (Pink and Taylor Swift)</a:t>
            </a:r>
            <a:endParaRPr lang="en-GB" sz="1400" dirty="0">
              <a:effectLst/>
              <a:latin typeface="Arial" panose="020B0604020202020204" pitchFamily="34" charset="0"/>
              <a:ea typeface="Helvetica Neue" panose="02000503000000020004" pitchFamily="2" charset="0"/>
              <a:cs typeface="Arial" panose="020B0604020202020204" pitchFamily="34" charset="0"/>
            </a:endParaRPr>
          </a:p>
          <a:p>
            <a:pPr marL="342900" lvl="0" indent="-342900">
              <a:buFont typeface="Symbol" pitchFamily="2" charset="2"/>
              <a:buChar char=""/>
            </a:pPr>
            <a:r>
              <a:rPr lang="en-IE" sz="1400" dirty="0">
                <a:effectLst/>
                <a:latin typeface="Arial" panose="020B0604020202020204" pitchFamily="34" charset="0"/>
                <a:ea typeface="Helvetica Neue" panose="02000503000000020004" pitchFamily="2" charset="0"/>
                <a:cs typeface="Arial" panose="020B0604020202020204" pitchFamily="34" charset="0"/>
              </a:rPr>
              <a:t>2 page spread in GCN Pride Print edition</a:t>
            </a:r>
            <a:endParaRPr lang="en-GB" sz="1400" dirty="0">
              <a:effectLst/>
              <a:latin typeface="Arial" panose="020B0604020202020204" pitchFamily="34" charset="0"/>
              <a:ea typeface="Helvetica Neue" panose="02000503000000020004" pitchFamily="2" charset="0"/>
              <a:cs typeface="Arial" panose="020B0604020202020204" pitchFamily="34" charset="0"/>
            </a:endParaRPr>
          </a:p>
          <a:p>
            <a:pPr marL="342900" lvl="0" indent="-342900">
              <a:buFont typeface="Symbol" pitchFamily="2" charset="2"/>
              <a:buChar char=""/>
            </a:pPr>
            <a:r>
              <a:rPr lang="en-IE" sz="1400" dirty="0">
                <a:effectLst/>
                <a:latin typeface="Arial" panose="020B0604020202020204" pitchFamily="34" charset="0"/>
                <a:ea typeface="Helvetica Neue" panose="02000503000000020004" pitchFamily="2" charset="0"/>
                <a:cs typeface="Arial" panose="020B0604020202020204" pitchFamily="34" charset="0"/>
              </a:rPr>
              <a:t>Ads </a:t>
            </a:r>
            <a:r>
              <a:rPr lang="en-IE" sz="1400" dirty="0">
                <a:latin typeface="Arial" panose="020B0604020202020204" pitchFamily="34" charset="0"/>
                <a:ea typeface="Helvetica Neue" panose="02000503000000020004" pitchFamily="2" charset="0"/>
                <a:cs typeface="Arial" panose="020B0604020202020204" pitchFamily="34" charset="0"/>
              </a:rPr>
              <a:t>at</a:t>
            </a:r>
            <a:r>
              <a:rPr lang="en-IE" sz="1400" dirty="0">
                <a:effectLst/>
                <a:latin typeface="Arial" panose="020B0604020202020204" pitchFamily="34" charset="0"/>
                <a:ea typeface="Helvetica Neue" panose="02000503000000020004" pitchFamily="2" charset="0"/>
                <a:cs typeface="Arial" panose="020B0604020202020204" pitchFamily="34" charset="0"/>
              </a:rPr>
              <a:t> Mother Block Party</a:t>
            </a:r>
            <a:endParaRPr lang="en-GB" sz="1400" dirty="0">
              <a:effectLst/>
              <a:latin typeface="Arial" panose="020B0604020202020204" pitchFamily="34" charset="0"/>
              <a:ea typeface="Helvetica Neue" panose="02000503000000020004" pitchFamily="2" charset="0"/>
              <a:cs typeface="Arial" panose="020B0604020202020204" pitchFamily="34" charset="0"/>
            </a:endParaRPr>
          </a:p>
          <a:p>
            <a:pPr marL="342900" lvl="0" indent="-342900">
              <a:buFont typeface="Symbol" pitchFamily="2" charset="2"/>
              <a:buChar char=""/>
            </a:pPr>
            <a:r>
              <a:rPr lang="en-IE" sz="1400" dirty="0">
                <a:effectLst/>
                <a:latin typeface="Arial" panose="020B0604020202020204" pitchFamily="34" charset="0"/>
                <a:ea typeface="Helvetica Neue" panose="02000503000000020004" pitchFamily="2" charset="0"/>
                <a:cs typeface="Arial" panose="020B0604020202020204" pitchFamily="34" charset="0"/>
              </a:rPr>
              <a:t>A5 leaflets for bars and venues and partner orgs</a:t>
            </a:r>
          </a:p>
          <a:p>
            <a:pPr marL="342900" lvl="0" indent="-342900">
              <a:buFont typeface="Symbol" pitchFamily="2" charset="2"/>
              <a:buChar char=""/>
            </a:pPr>
            <a:r>
              <a:rPr lang="en-IE" sz="1400" dirty="0">
                <a:effectLst/>
                <a:latin typeface="Arial" panose="020B0604020202020204" pitchFamily="34" charset="0"/>
                <a:ea typeface="Helvetica Neue" panose="02000503000000020004" pitchFamily="2" charset="0"/>
                <a:cs typeface="Arial" panose="020B0604020202020204" pitchFamily="34" charset="0"/>
              </a:rPr>
              <a:t>Vinyl banner(s) for Merrion Square</a:t>
            </a:r>
          </a:p>
          <a:p>
            <a:pPr marL="342900" lvl="0" indent="-342900">
              <a:buFont typeface="Symbol" pitchFamily="2" charset="2"/>
              <a:buChar char=""/>
            </a:pPr>
            <a:r>
              <a:rPr lang="en-IE" sz="1400" dirty="0">
                <a:latin typeface="Arial" panose="020B0604020202020204" pitchFamily="34" charset="0"/>
                <a:ea typeface="Helvetica Neue" panose="02000503000000020004" pitchFamily="2" charset="0"/>
                <a:cs typeface="Arial" panose="020B0604020202020204" pitchFamily="34" charset="0"/>
              </a:rPr>
              <a:t>Stall and Screen in Community City in Merrion Square Pride village</a:t>
            </a:r>
            <a:endParaRPr lang="en-GB" sz="1400" dirty="0">
              <a:effectLst/>
              <a:latin typeface="Arial" panose="020B0604020202020204" pitchFamily="34" charset="0"/>
              <a:ea typeface="Helvetica Neue" panose="02000503000000020004" pitchFamily="2" charset="0"/>
              <a:cs typeface="Arial" panose="020B0604020202020204" pitchFamily="34" charset="0"/>
            </a:endParaRPr>
          </a:p>
          <a:p>
            <a:pPr marL="342900" lvl="0" indent="-342900">
              <a:buFont typeface="Symbol" pitchFamily="2" charset="2"/>
              <a:buChar char=""/>
            </a:pPr>
            <a:r>
              <a:rPr lang="en-IE" sz="1400" dirty="0">
                <a:effectLst/>
                <a:latin typeface="Arial" panose="020B0604020202020204" pitchFamily="34" charset="0"/>
                <a:ea typeface="Helvetica Neue" panose="02000503000000020004" pitchFamily="2" charset="0"/>
                <a:cs typeface="Arial" panose="020B0604020202020204" pitchFamily="34" charset="0"/>
              </a:rPr>
              <a:t>Digital ads in LGBT venues</a:t>
            </a:r>
          </a:p>
          <a:p>
            <a:pPr marL="342900" lvl="0" indent="-342900">
              <a:buFont typeface="Symbol" pitchFamily="2" charset="2"/>
              <a:buChar char=""/>
            </a:pPr>
            <a:r>
              <a:rPr lang="en-IE" sz="1400" dirty="0" err="1">
                <a:latin typeface="Arial" panose="020B0604020202020204" pitchFamily="34" charset="0"/>
                <a:ea typeface="Helvetica Neue" panose="02000503000000020004" pitchFamily="2" charset="0"/>
                <a:cs typeface="Arial" panose="020B0604020202020204" pitchFamily="34" charset="0"/>
              </a:rPr>
              <a:t>Digishelter</a:t>
            </a:r>
            <a:r>
              <a:rPr lang="en-IE" sz="1400" dirty="0">
                <a:latin typeface="Arial" panose="020B0604020202020204" pitchFamily="34" charset="0"/>
                <a:ea typeface="Helvetica Neue" panose="02000503000000020004" pitchFamily="2" charset="0"/>
                <a:cs typeface="Arial" panose="020B0604020202020204" pitchFamily="34" charset="0"/>
              </a:rPr>
              <a:t> ads in central Dublin</a:t>
            </a:r>
            <a:endParaRPr lang="en-GB" sz="1400" dirty="0">
              <a:effectLst/>
              <a:latin typeface="Arial" panose="020B0604020202020204" pitchFamily="34" charset="0"/>
              <a:ea typeface="Helvetica Neue" panose="02000503000000020004" pitchFamily="2" charset="0"/>
              <a:cs typeface="Arial" panose="020B0604020202020204" pitchFamily="34" charset="0"/>
            </a:endParaRPr>
          </a:p>
          <a:p>
            <a:pPr marL="342900" lvl="0" indent="-342900">
              <a:buFont typeface="Symbol" pitchFamily="2" charset="2"/>
              <a:buChar char=""/>
            </a:pPr>
            <a:r>
              <a:rPr lang="en-IE" sz="1400" dirty="0">
                <a:latin typeface="Arial" panose="020B0604020202020204" pitchFamily="34" charset="0"/>
                <a:ea typeface="Helvetica Neue" panose="02000503000000020004" pitchFamily="2" charset="0"/>
                <a:cs typeface="Arial" panose="020B0604020202020204" pitchFamily="34" charset="0"/>
              </a:rPr>
              <a:t>A3 Posters and A5 leaflets sent to Partner Organisations</a:t>
            </a:r>
          </a:p>
          <a:p>
            <a:pPr marL="342900" lvl="0" indent="-342900">
              <a:buFont typeface="Symbol" pitchFamily="2" charset="2"/>
              <a:buChar char=""/>
            </a:pPr>
            <a:r>
              <a:rPr lang="en-IE" sz="1400" dirty="0">
                <a:effectLst/>
                <a:latin typeface="Arial" panose="020B0604020202020204" pitchFamily="34" charset="0"/>
                <a:ea typeface="Helvetica Neue" panose="02000503000000020004" pitchFamily="2" charset="0"/>
                <a:cs typeface="Arial" panose="020B0604020202020204" pitchFamily="34" charset="0"/>
              </a:rPr>
              <a:t>Large display in Pride Hub, Clarendon Street</a:t>
            </a:r>
          </a:p>
          <a:p>
            <a:pPr marL="342900" lvl="0" indent="-342900">
              <a:buFont typeface="Symbol" pitchFamily="2" charset="2"/>
              <a:buChar char=""/>
            </a:pPr>
            <a:r>
              <a:rPr lang="en-IE" sz="1400" dirty="0">
                <a:latin typeface="Arial" panose="020B0604020202020204" pitchFamily="34" charset="0"/>
                <a:ea typeface="Helvetica Neue" panose="02000503000000020004" pitchFamily="2" charset="0"/>
                <a:cs typeface="Arial" panose="020B0604020202020204" pitchFamily="34" charset="0"/>
              </a:rPr>
              <a:t>Instagram Reels with experts and influencers</a:t>
            </a:r>
          </a:p>
          <a:p>
            <a:pPr marL="342900" lvl="0" indent="-342900">
              <a:buFont typeface="Symbol" pitchFamily="2" charset="2"/>
              <a:buChar char=""/>
            </a:pPr>
            <a:r>
              <a:rPr lang="en-IE" sz="1400" dirty="0">
                <a:latin typeface="Arial" panose="020B0604020202020204" pitchFamily="34" charset="0"/>
                <a:ea typeface="Helvetica Neue" panose="02000503000000020004" pitchFamily="2" charset="0"/>
                <a:cs typeface="Arial" panose="020B0604020202020204" pitchFamily="34" charset="0"/>
              </a:rPr>
              <a:t>Instagram carousels covering mental, sexual, and physical health, and drugs and </a:t>
            </a:r>
            <a:r>
              <a:rPr lang="en-IE" sz="1400" dirty="0" err="1">
                <a:latin typeface="Arial" panose="020B0604020202020204" pitchFamily="34" charset="0"/>
                <a:ea typeface="Helvetica Neue" panose="02000503000000020004" pitchFamily="2" charset="0"/>
                <a:cs typeface="Arial" panose="020B0604020202020204" pitchFamily="34" charset="0"/>
              </a:rPr>
              <a:t>chemsex</a:t>
            </a:r>
            <a:r>
              <a:rPr lang="en-IE" sz="1400" dirty="0">
                <a:latin typeface="Arial" panose="020B0604020202020204" pitchFamily="34" charset="0"/>
                <a:ea typeface="Helvetica Neue" panose="02000503000000020004" pitchFamily="2" charset="0"/>
                <a:cs typeface="Arial" panose="020B0604020202020204" pitchFamily="34" charset="0"/>
              </a:rPr>
              <a:t> harm reduction.</a:t>
            </a:r>
          </a:p>
          <a:p>
            <a:pPr marL="342900" lvl="0" indent="-342900">
              <a:buFont typeface="Symbol" pitchFamily="2" charset="2"/>
              <a:buChar char=""/>
            </a:pPr>
            <a:r>
              <a:rPr lang="en-IE" sz="1400" dirty="0">
                <a:latin typeface="Arial" panose="020B0604020202020204" pitchFamily="34" charset="0"/>
                <a:ea typeface="Helvetica Neue" panose="02000503000000020004" pitchFamily="2" charset="0"/>
                <a:cs typeface="Arial" panose="020B0604020202020204" pitchFamily="34" charset="0"/>
              </a:rPr>
              <a:t>LED advertising screen at Pride Village</a:t>
            </a:r>
          </a:p>
          <a:p>
            <a:pPr marL="342900" lvl="0" indent="-342900">
              <a:buFont typeface="Symbol" pitchFamily="2" charset="2"/>
              <a:buChar char=""/>
            </a:pPr>
            <a:r>
              <a:rPr lang="en-IE" sz="1400" dirty="0">
                <a:latin typeface="Arial" panose="020B0604020202020204" pitchFamily="34" charset="0"/>
                <a:ea typeface="Helvetica Neue" panose="02000503000000020004" pitchFamily="2" charset="0"/>
                <a:cs typeface="Arial" panose="020B0604020202020204" pitchFamily="34" charset="0"/>
              </a:rPr>
              <a:t>Pride Village: Tote bags with goodies, condoms, lube and harm reduction and sexual health information.</a:t>
            </a:r>
          </a:p>
        </p:txBody>
      </p:sp>
      <p:sp>
        <p:nvSpPr>
          <p:cNvPr id="4" name="TextBox 3">
            <a:extLst>
              <a:ext uri="{FF2B5EF4-FFF2-40B4-BE49-F238E27FC236}">
                <a16:creationId xmlns:a16="http://schemas.microsoft.com/office/drawing/2014/main" id="{1966E2EC-A0C2-CEF4-3EB0-D5922FEA753C}"/>
              </a:ext>
            </a:extLst>
          </p:cNvPr>
          <p:cNvSpPr txBox="1"/>
          <p:nvPr/>
        </p:nvSpPr>
        <p:spPr>
          <a:xfrm>
            <a:off x="509332" y="284322"/>
            <a:ext cx="11173335" cy="646331"/>
          </a:xfrm>
          <a:prstGeom prst="rect">
            <a:avLst/>
          </a:prstGeom>
          <a:noFill/>
        </p:spPr>
        <p:txBody>
          <a:bodyPr wrap="square" rtlCol="0">
            <a:spAutoFit/>
          </a:bodyPr>
          <a:lstStyle/>
          <a:p>
            <a:r>
              <a:rPr lang="en-US" sz="3600" b="1" dirty="0">
                <a:solidFill>
                  <a:srgbClr val="00B0F0"/>
                </a:solidFill>
                <a:latin typeface="Arial" panose="020B0604020202020204" pitchFamily="34" charset="0"/>
                <a:ea typeface="Helvetica Neue" panose="02000503000000020004" pitchFamily="2" charset="0"/>
                <a:cs typeface="Arial" panose="020B0604020202020204" pitchFamily="34" charset="0"/>
              </a:rPr>
              <a:t>Proud and Prepared 2024 Partner Campaign Pack</a:t>
            </a:r>
          </a:p>
        </p:txBody>
      </p:sp>
      <p:pic>
        <p:nvPicPr>
          <p:cNvPr id="5" name="Picture 4">
            <a:extLst>
              <a:ext uri="{FF2B5EF4-FFF2-40B4-BE49-F238E27FC236}">
                <a16:creationId xmlns:a16="http://schemas.microsoft.com/office/drawing/2014/main" id="{9140F126-1CD4-64E7-C651-550CC434EF0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6530" y="1724585"/>
            <a:ext cx="3408829" cy="3408829"/>
          </a:xfrm>
          <a:prstGeom prst="rect">
            <a:avLst/>
          </a:prstGeom>
        </p:spPr>
      </p:pic>
      <p:grpSp>
        <p:nvGrpSpPr>
          <p:cNvPr id="12" name="Group 11">
            <a:extLst>
              <a:ext uri="{FF2B5EF4-FFF2-40B4-BE49-F238E27FC236}">
                <a16:creationId xmlns:a16="http://schemas.microsoft.com/office/drawing/2014/main" id="{841CD5CB-D883-9E7C-FB1C-F90C58B8DE62}"/>
              </a:ext>
            </a:extLst>
          </p:cNvPr>
          <p:cNvGrpSpPr/>
          <p:nvPr/>
        </p:nvGrpSpPr>
        <p:grpSpPr>
          <a:xfrm>
            <a:off x="0" y="6224493"/>
            <a:ext cx="12192000" cy="633507"/>
            <a:chOff x="0" y="6224493"/>
            <a:chExt cx="12192000" cy="633507"/>
          </a:xfrm>
        </p:grpSpPr>
        <p:pic>
          <p:nvPicPr>
            <p:cNvPr id="6" name="Picture 5">
              <a:extLst>
                <a:ext uri="{FF2B5EF4-FFF2-40B4-BE49-F238E27FC236}">
                  <a16:creationId xmlns:a16="http://schemas.microsoft.com/office/drawing/2014/main" id="{AE2CFDAA-EA6A-8585-E3BA-0241E7B7DE4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84412"/>
            <a:stretch/>
          </p:blipFill>
          <p:spPr>
            <a:xfrm>
              <a:off x="0" y="6224493"/>
              <a:ext cx="12192000" cy="633507"/>
            </a:xfrm>
            <a:prstGeom prst="rect">
              <a:avLst/>
            </a:prstGeom>
          </p:spPr>
        </p:pic>
        <p:pic>
          <p:nvPicPr>
            <p:cNvPr id="11" name="Picture 10">
              <a:extLst>
                <a:ext uri="{FF2B5EF4-FFF2-40B4-BE49-F238E27FC236}">
                  <a16:creationId xmlns:a16="http://schemas.microsoft.com/office/drawing/2014/main" id="{13B38494-3A7A-72C7-C2DA-556DAA91F25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71654" t="87841" b="10174"/>
            <a:stretch/>
          </p:blipFill>
          <p:spPr>
            <a:xfrm>
              <a:off x="8686800" y="6224493"/>
              <a:ext cx="3455894" cy="80683"/>
            </a:xfrm>
            <a:prstGeom prst="rect">
              <a:avLst/>
            </a:prstGeom>
          </p:spPr>
        </p:pic>
      </p:grpSp>
    </p:spTree>
    <p:extLst>
      <p:ext uri="{BB962C8B-B14F-4D97-AF65-F5344CB8AC3E}">
        <p14:creationId xmlns:p14="http://schemas.microsoft.com/office/powerpoint/2010/main" val="3136901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67ADCF8-3436-C9AE-07CE-56D410DACB89}"/>
              </a:ext>
            </a:extLst>
          </p:cNvPr>
          <p:cNvSpPr txBox="1"/>
          <p:nvPr/>
        </p:nvSpPr>
        <p:spPr>
          <a:xfrm>
            <a:off x="509332" y="1241859"/>
            <a:ext cx="6667629" cy="1815882"/>
          </a:xfrm>
          <a:prstGeom prst="rect">
            <a:avLst/>
          </a:prstGeom>
          <a:noFill/>
        </p:spPr>
        <p:txBody>
          <a:bodyPr wrap="square" rtlCol="0">
            <a:spAutoFit/>
          </a:bodyPr>
          <a:lstStyle/>
          <a:p>
            <a:r>
              <a:rPr lang="en-US" sz="1400" dirty="0">
                <a:latin typeface="Arial" panose="020B0604020202020204" pitchFamily="34" charset="0"/>
                <a:ea typeface="Helvetica Neue" panose="02000503000000020004" pitchFamily="2" charset="0"/>
                <a:cs typeface="Arial" panose="020B0604020202020204" pitchFamily="34" charset="0"/>
              </a:rPr>
              <a:t>We will also be going out with the campaign on Instagram and Facebook</a:t>
            </a:r>
          </a:p>
          <a:p>
            <a:r>
              <a:rPr lang="en-US" sz="1400" dirty="0">
                <a:latin typeface="Arial" panose="020B0604020202020204" pitchFamily="34" charset="0"/>
                <a:ea typeface="Helvetica Neue" panose="02000503000000020004" pitchFamily="2" charset="0"/>
                <a:cs typeface="Arial" panose="020B0604020202020204" pitchFamily="34" charset="0"/>
              </a:rPr>
              <a:t>Click (or copy and paste) the link below to gain access to the Proud and Prepared social media graphics and posters. </a:t>
            </a:r>
          </a:p>
          <a:p>
            <a:endParaRPr lang="en-US" sz="1400" dirty="0">
              <a:latin typeface="Arial" panose="020B0604020202020204" pitchFamily="34" charset="0"/>
              <a:ea typeface="Helvetica Neue" panose="02000503000000020004" pitchFamily="2"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ea typeface="Helvetica Neue" panose="02000503000000020004" pitchFamily="2" charset="0"/>
                <a:cs typeface="Arial" panose="020B0604020202020204" pitchFamily="34" charset="0"/>
              </a:rPr>
              <a:t>Instagram/Facebook/X square posts</a:t>
            </a:r>
          </a:p>
          <a:p>
            <a:pPr marL="285750" indent="-285750">
              <a:buFont typeface="Arial" panose="020B0604020202020204" pitchFamily="34" charset="0"/>
              <a:buChar char="•"/>
            </a:pPr>
            <a:r>
              <a:rPr lang="en-US" sz="1400" dirty="0">
                <a:latin typeface="Arial" panose="020B0604020202020204" pitchFamily="34" charset="0"/>
                <a:ea typeface="Helvetica Neue" panose="02000503000000020004" pitchFamily="2" charset="0"/>
                <a:cs typeface="Arial" panose="020B0604020202020204" pitchFamily="34" charset="0"/>
              </a:rPr>
              <a:t>Insta Stories</a:t>
            </a:r>
          </a:p>
          <a:p>
            <a:pPr marL="285750" indent="-285750">
              <a:buFont typeface="Arial" panose="020B0604020202020204" pitchFamily="34" charset="0"/>
              <a:buChar char="•"/>
            </a:pPr>
            <a:r>
              <a:rPr lang="en-US" sz="1400" dirty="0">
                <a:latin typeface="Arial" panose="020B0604020202020204" pitchFamily="34" charset="0"/>
                <a:ea typeface="Helvetica Neue" panose="02000503000000020004" pitchFamily="2" charset="0"/>
                <a:cs typeface="Arial" panose="020B0604020202020204" pitchFamily="34" charset="0"/>
              </a:rPr>
              <a:t>Health Carousels (Sexual, Mental, Physical, Drugs &amp; Alcohol, </a:t>
            </a:r>
            <a:r>
              <a:rPr lang="en-US" sz="1400" dirty="0" err="1">
                <a:latin typeface="Arial" panose="020B0604020202020204" pitchFamily="34" charset="0"/>
                <a:ea typeface="Helvetica Neue" panose="02000503000000020004" pitchFamily="2" charset="0"/>
                <a:cs typeface="Arial" panose="020B0604020202020204" pitchFamily="34" charset="0"/>
              </a:rPr>
              <a:t>Chemsex</a:t>
            </a:r>
            <a:r>
              <a:rPr lang="en-US" sz="1400" dirty="0">
                <a:latin typeface="Arial" panose="020B0604020202020204" pitchFamily="34" charset="0"/>
                <a:ea typeface="Helvetica Neue" panose="02000503000000020004" pitchFamily="2" charset="0"/>
                <a:cs typeface="Arial" panose="020B0604020202020204" pitchFamily="34" charset="0"/>
              </a:rPr>
              <a:t>)</a:t>
            </a:r>
          </a:p>
          <a:p>
            <a:pPr marL="285750" indent="-285750">
              <a:buFont typeface="Arial" panose="020B0604020202020204" pitchFamily="34" charset="0"/>
              <a:buChar char="•"/>
            </a:pPr>
            <a:r>
              <a:rPr lang="en-US" sz="1400" dirty="0">
                <a:latin typeface="Arial" panose="020B0604020202020204" pitchFamily="34" charset="0"/>
                <a:ea typeface="Helvetica Neue" panose="02000503000000020004" pitchFamily="2" charset="0"/>
                <a:cs typeface="Arial" panose="020B0604020202020204" pitchFamily="34" charset="0"/>
              </a:rPr>
              <a:t>A3 poster and A5 leaflets</a:t>
            </a:r>
          </a:p>
        </p:txBody>
      </p:sp>
      <p:pic>
        <p:nvPicPr>
          <p:cNvPr id="14" name="Picture 13">
            <a:extLst>
              <a:ext uri="{FF2B5EF4-FFF2-40B4-BE49-F238E27FC236}">
                <a16:creationId xmlns:a16="http://schemas.microsoft.com/office/drawing/2014/main" id="{C312FFA9-E329-7F13-24E0-02DD5D26D7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16001" y="1435551"/>
            <a:ext cx="4335934" cy="4335934"/>
          </a:xfrm>
          <a:prstGeom prst="rect">
            <a:avLst/>
          </a:prstGeom>
        </p:spPr>
      </p:pic>
      <p:sp>
        <p:nvSpPr>
          <p:cNvPr id="2" name="TextBox 1">
            <a:extLst>
              <a:ext uri="{FF2B5EF4-FFF2-40B4-BE49-F238E27FC236}">
                <a16:creationId xmlns:a16="http://schemas.microsoft.com/office/drawing/2014/main" id="{6EAAFEB3-F0D5-10B1-BAA1-4769027A615C}"/>
              </a:ext>
            </a:extLst>
          </p:cNvPr>
          <p:cNvSpPr txBox="1"/>
          <p:nvPr/>
        </p:nvSpPr>
        <p:spPr>
          <a:xfrm>
            <a:off x="509332" y="284322"/>
            <a:ext cx="11173335" cy="646331"/>
          </a:xfrm>
          <a:prstGeom prst="rect">
            <a:avLst/>
          </a:prstGeom>
          <a:noFill/>
        </p:spPr>
        <p:txBody>
          <a:bodyPr wrap="square" rtlCol="0">
            <a:spAutoFit/>
          </a:bodyPr>
          <a:lstStyle/>
          <a:p>
            <a:r>
              <a:rPr lang="en-US" sz="3600" b="1" dirty="0">
                <a:solidFill>
                  <a:srgbClr val="00B0F0"/>
                </a:solidFill>
                <a:latin typeface="Arial" panose="020B0604020202020204" pitchFamily="34" charset="0"/>
                <a:ea typeface="Helvetica Neue" panose="02000503000000020004" pitchFamily="2" charset="0"/>
                <a:cs typeface="Arial" panose="020B0604020202020204" pitchFamily="34" charset="0"/>
              </a:rPr>
              <a:t>Proud and Prepared 2024 Partner Campaign Pack</a:t>
            </a:r>
          </a:p>
        </p:txBody>
      </p:sp>
      <p:sp>
        <p:nvSpPr>
          <p:cNvPr id="3" name="TextBox 2">
            <a:extLst>
              <a:ext uri="{FF2B5EF4-FFF2-40B4-BE49-F238E27FC236}">
                <a16:creationId xmlns:a16="http://schemas.microsoft.com/office/drawing/2014/main" id="{DF950D9C-3E13-23FA-A768-B24FDC4FF42B}"/>
              </a:ext>
            </a:extLst>
          </p:cNvPr>
          <p:cNvSpPr txBox="1"/>
          <p:nvPr/>
        </p:nvSpPr>
        <p:spPr>
          <a:xfrm>
            <a:off x="509332" y="4414335"/>
            <a:ext cx="6757363" cy="1600438"/>
          </a:xfrm>
          <a:prstGeom prst="rect">
            <a:avLst/>
          </a:prstGeom>
          <a:noFill/>
        </p:spPr>
        <p:txBody>
          <a:bodyPr wrap="square" rtlCol="0">
            <a:spAutoFit/>
          </a:bodyPr>
          <a:lstStyle/>
          <a:p>
            <a:r>
              <a:rPr lang="en-US" sz="1400" dirty="0">
                <a:latin typeface="Arial" panose="020B0604020202020204" pitchFamily="34" charset="0"/>
                <a:ea typeface="Helvetica Neue" panose="02000503000000020004" pitchFamily="2" charset="0"/>
                <a:cs typeface="Arial" panose="020B0604020202020204" pitchFamily="34" charset="0"/>
              </a:rPr>
              <a:t>Please also feel free to share our Reels and Instagram carousels so that we can reach as wide an audience as possible. And if you are sharing stories please tag and link</a:t>
            </a:r>
          </a:p>
          <a:p>
            <a:r>
              <a:rPr lang="en-US" sz="1400" dirty="0">
                <a:latin typeface="Arial" panose="020B0604020202020204" pitchFamily="34" charset="0"/>
                <a:ea typeface="Helvetica Neue" panose="02000503000000020004" pitchFamily="2" charset="0"/>
                <a:cs typeface="Arial" panose="020B0604020202020204" pitchFamily="34" charset="0"/>
              </a:rPr>
              <a:t>@man2manireland</a:t>
            </a:r>
          </a:p>
          <a:p>
            <a:r>
              <a:rPr lang="en-US" sz="1400" dirty="0">
                <a:latin typeface="Arial" panose="020B0604020202020204" pitchFamily="34" charset="0"/>
                <a:ea typeface="Helvetica Neue" panose="02000503000000020004" pitchFamily="2" charset="0"/>
                <a:cs typeface="Arial" panose="020B0604020202020204" pitchFamily="34" charset="0"/>
              </a:rPr>
              <a:t>@</a:t>
            </a:r>
            <a:r>
              <a:rPr lang="en-US" sz="1400" dirty="0" err="1">
                <a:latin typeface="Arial" panose="020B0604020202020204" pitchFamily="34" charset="0"/>
                <a:ea typeface="Helvetica Neue" panose="02000503000000020004" pitchFamily="2" charset="0"/>
                <a:cs typeface="Arial" panose="020B0604020202020204" pitchFamily="34" charset="0"/>
              </a:rPr>
              <a:t>belongtoyouthservices</a:t>
            </a:r>
            <a:endParaRPr lang="en-US" sz="1400" dirty="0">
              <a:latin typeface="Arial" panose="020B0604020202020204" pitchFamily="34" charset="0"/>
              <a:ea typeface="Helvetica Neue" panose="02000503000000020004" pitchFamily="2" charset="0"/>
              <a:cs typeface="Arial" panose="020B0604020202020204" pitchFamily="34" charset="0"/>
            </a:endParaRPr>
          </a:p>
          <a:p>
            <a:r>
              <a:rPr lang="en-US" sz="1400" dirty="0">
                <a:latin typeface="Arial" panose="020B0604020202020204" pitchFamily="34" charset="0"/>
                <a:ea typeface="Helvetica Neue" panose="02000503000000020004" pitchFamily="2" charset="0"/>
                <a:cs typeface="Arial" panose="020B0604020202020204" pitchFamily="34" charset="0"/>
              </a:rPr>
              <a:t>@</a:t>
            </a:r>
            <a:r>
              <a:rPr lang="en-US" sz="1400" dirty="0" err="1">
                <a:latin typeface="Arial" panose="020B0604020202020204" pitchFamily="34" charset="0"/>
                <a:ea typeface="Helvetica Neue" panose="02000503000000020004" pitchFamily="2" charset="0"/>
                <a:cs typeface="Arial" panose="020B0604020202020204" pitchFamily="34" charset="0"/>
              </a:rPr>
              <a:t>linc_ireland</a:t>
            </a:r>
            <a:endParaRPr lang="en-US" sz="1400" dirty="0">
              <a:latin typeface="Arial" panose="020B0604020202020204" pitchFamily="34" charset="0"/>
              <a:ea typeface="Helvetica Neue" panose="02000503000000020004" pitchFamily="2" charset="0"/>
              <a:cs typeface="Arial" panose="020B0604020202020204" pitchFamily="34" charset="0"/>
            </a:endParaRPr>
          </a:p>
          <a:p>
            <a:r>
              <a:rPr lang="en-US" sz="1400" dirty="0">
                <a:latin typeface="Arial" panose="020B0604020202020204" pitchFamily="34" charset="0"/>
                <a:ea typeface="Helvetica Neue" panose="02000503000000020004" pitchFamily="2" charset="0"/>
                <a:cs typeface="Arial" panose="020B0604020202020204" pitchFamily="34" charset="0"/>
              </a:rPr>
              <a:t>@</a:t>
            </a:r>
            <a:r>
              <a:rPr lang="en-US" sz="1400" dirty="0" err="1">
                <a:latin typeface="Arial" panose="020B0604020202020204" pitchFamily="34" charset="0"/>
                <a:ea typeface="Helvetica Neue" panose="02000503000000020004" pitchFamily="2" charset="0"/>
                <a:cs typeface="Arial" panose="020B0604020202020204" pitchFamily="34" charset="0"/>
              </a:rPr>
              <a:t>dublinpride</a:t>
            </a:r>
            <a:r>
              <a:rPr lang="en-US" sz="1400" dirty="0">
                <a:latin typeface="Arial" panose="020B0604020202020204" pitchFamily="34" charset="0"/>
                <a:ea typeface="Helvetica Neue" panose="02000503000000020004" pitchFamily="2" charset="0"/>
                <a:cs typeface="Arial" panose="020B0604020202020204" pitchFamily="34" charset="0"/>
              </a:rPr>
              <a:t> </a:t>
            </a:r>
          </a:p>
        </p:txBody>
      </p:sp>
      <p:sp>
        <p:nvSpPr>
          <p:cNvPr id="5" name="TextBox 4">
            <a:extLst>
              <a:ext uri="{FF2B5EF4-FFF2-40B4-BE49-F238E27FC236}">
                <a16:creationId xmlns:a16="http://schemas.microsoft.com/office/drawing/2014/main" id="{108E1F3C-F6B1-C37A-7EE2-EEC8E62FCDF1}"/>
              </a:ext>
            </a:extLst>
          </p:cNvPr>
          <p:cNvSpPr txBox="1"/>
          <p:nvPr/>
        </p:nvSpPr>
        <p:spPr>
          <a:xfrm>
            <a:off x="2363321" y="3891641"/>
            <a:ext cx="2512679" cy="369332"/>
          </a:xfrm>
          <a:prstGeom prst="rect">
            <a:avLst/>
          </a:prstGeom>
          <a:noFill/>
        </p:spPr>
        <p:txBody>
          <a:bodyPr wrap="square">
            <a:spAutoFit/>
          </a:bodyPr>
          <a:lstStyle/>
          <a:p>
            <a:r>
              <a:rPr lang="en-IE" b="1" dirty="0">
                <a:latin typeface="Arial" panose="020B0604020202020204" pitchFamily="34" charset="0"/>
                <a:cs typeface="Arial" panose="020B0604020202020204" pitchFamily="34" charset="0"/>
                <a:hlinkClick r:id="rId3"/>
              </a:rPr>
              <a:t>https://</a:t>
            </a:r>
            <a:r>
              <a:rPr lang="en-IE" b="1" dirty="0" err="1">
                <a:latin typeface="Arial" panose="020B0604020202020204" pitchFamily="34" charset="0"/>
                <a:cs typeface="Arial" panose="020B0604020202020204" pitchFamily="34" charset="0"/>
                <a:hlinkClick r:id="rId3"/>
              </a:rPr>
              <a:t>bit.ly</a:t>
            </a:r>
            <a:r>
              <a:rPr lang="en-IE" b="1" dirty="0">
                <a:latin typeface="Arial" panose="020B0604020202020204" pitchFamily="34" charset="0"/>
                <a:cs typeface="Arial" panose="020B0604020202020204" pitchFamily="34" charset="0"/>
                <a:hlinkClick r:id="rId3"/>
              </a:rPr>
              <a:t>/3Vylhm2</a:t>
            </a:r>
            <a:endParaRPr lang="en-IE" b="1" dirty="0">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FA1408E7-B760-6628-B62D-8CF054E2FBCE}"/>
              </a:ext>
            </a:extLst>
          </p:cNvPr>
          <p:cNvGrpSpPr/>
          <p:nvPr/>
        </p:nvGrpSpPr>
        <p:grpSpPr>
          <a:xfrm>
            <a:off x="0" y="6224493"/>
            <a:ext cx="12192000" cy="633507"/>
            <a:chOff x="0" y="6224493"/>
            <a:chExt cx="12192000" cy="633507"/>
          </a:xfrm>
        </p:grpSpPr>
        <p:pic>
          <p:nvPicPr>
            <p:cNvPr id="7" name="Picture 6">
              <a:extLst>
                <a:ext uri="{FF2B5EF4-FFF2-40B4-BE49-F238E27FC236}">
                  <a16:creationId xmlns:a16="http://schemas.microsoft.com/office/drawing/2014/main" id="{8B538D5A-85AA-9F21-DA5E-EEDC87953E8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84412"/>
            <a:stretch/>
          </p:blipFill>
          <p:spPr>
            <a:xfrm>
              <a:off x="0" y="6224493"/>
              <a:ext cx="12192000" cy="633507"/>
            </a:xfrm>
            <a:prstGeom prst="rect">
              <a:avLst/>
            </a:prstGeom>
          </p:spPr>
        </p:pic>
        <p:pic>
          <p:nvPicPr>
            <p:cNvPr id="8" name="Picture 7">
              <a:extLst>
                <a:ext uri="{FF2B5EF4-FFF2-40B4-BE49-F238E27FC236}">
                  <a16:creationId xmlns:a16="http://schemas.microsoft.com/office/drawing/2014/main" id="{75867913-F8FA-1299-B9FC-9F4A27D0D1B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71654" t="87841" b="10174"/>
            <a:stretch/>
          </p:blipFill>
          <p:spPr>
            <a:xfrm>
              <a:off x="8686800" y="6224493"/>
              <a:ext cx="3455894" cy="80683"/>
            </a:xfrm>
            <a:prstGeom prst="rect">
              <a:avLst/>
            </a:prstGeom>
          </p:spPr>
        </p:pic>
      </p:grpSp>
    </p:spTree>
    <p:extLst>
      <p:ext uri="{BB962C8B-B14F-4D97-AF65-F5344CB8AC3E}">
        <p14:creationId xmlns:p14="http://schemas.microsoft.com/office/powerpoint/2010/main" val="2941908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67ADCF8-3436-C9AE-07CE-56D410DACB89}"/>
              </a:ext>
            </a:extLst>
          </p:cNvPr>
          <p:cNvSpPr txBox="1"/>
          <p:nvPr/>
        </p:nvSpPr>
        <p:spPr>
          <a:xfrm>
            <a:off x="430144" y="1033312"/>
            <a:ext cx="9480338" cy="369332"/>
          </a:xfrm>
          <a:prstGeom prst="rect">
            <a:avLst/>
          </a:prstGeom>
          <a:noFill/>
        </p:spPr>
        <p:txBody>
          <a:bodyPr wrap="square" rtlCol="0">
            <a:spAutoFit/>
          </a:bodyPr>
          <a:lstStyle/>
          <a:p>
            <a:r>
              <a:rPr lang="en-US" b="1" dirty="0">
                <a:latin typeface="Arial" panose="020B0604020202020204" pitchFamily="34" charset="0"/>
                <a:ea typeface="Helvetica Neue" panose="02000503000000020004" pitchFamily="2" charset="0"/>
                <a:cs typeface="Arial" panose="020B0604020202020204" pitchFamily="34" charset="0"/>
              </a:rPr>
              <a:t>Instagram Posts, (for Facebook remove the “Link in bio!”)</a:t>
            </a:r>
            <a:endParaRPr lang="en-US" dirty="0">
              <a:latin typeface="Arial" panose="020B0604020202020204" pitchFamily="34" charset="0"/>
              <a:ea typeface="Helvetica Neue" panose="02000503000000020004" pitchFamily="2" charset="0"/>
              <a:cs typeface="Arial" panose="020B0604020202020204" pitchFamily="34" charset="0"/>
            </a:endParaRPr>
          </a:p>
        </p:txBody>
      </p:sp>
      <p:sp>
        <p:nvSpPr>
          <p:cNvPr id="5" name="TextBox 4">
            <a:extLst>
              <a:ext uri="{FF2B5EF4-FFF2-40B4-BE49-F238E27FC236}">
                <a16:creationId xmlns:a16="http://schemas.microsoft.com/office/drawing/2014/main" id="{58C9AEAE-27E9-035E-15FD-970345752EBF}"/>
              </a:ext>
            </a:extLst>
          </p:cNvPr>
          <p:cNvSpPr txBox="1"/>
          <p:nvPr/>
        </p:nvSpPr>
        <p:spPr>
          <a:xfrm>
            <a:off x="4580802" y="1505303"/>
            <a:ext cx="7463280" cy="4247317"/>
          </a:xfrm>
          <a:prstGeom prst="rect">
            <a:avLst/>
          </a:prstGeom>
          <a:noFill/>
        </p:spPr>
        <p:txBody>
          <a:bodyPr wrap="square">
            <a:spAutoFit/>
          </a:bodyPr>
          <a:lstStyle/>
          <a:p>
            <a:r>
              <a:rPr lang="en-IE" sz="1600" dirty="0">
                <a:effectLst/>
                <a:latin typeface="Arial" panose="020B0604020202020204" pitchFamily="34" charset="0"/>
                <a:ea typeface="Calibri" panose="020F0502020204030204" pitchFamily="34" charset="0"/>
                <a:cs typeface="Arial" panose="020B0604020202020204" pitchFamily="34" charset="0"/>
              </a:rPr>
              <a:t>🌈 Proud and Prepared: A Community Collaboration 🌈</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r>
              <a:rPr lang="en-IE" sz="1600" dirty="0">
                <a:effectLst/>
                <a:latin typeface="Arial" panose="020B0604020202020204" pitchFamily="34" charset="0"/>
                <a:ea typeface="Calibri" panose="020F0502020204030204" pitchFamily="34" charset="0"/>
                <a:cs typeface="Arial" panose="020B0604020202020204" pitchFamily="34" charset="0"/>
              </a:rPr>
              <a:t> </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r>
              <a:rPr lang="en-IE" sz="1600" dirty="0">
                <a:effectLst/>
                <a:latin typeface="Arial" panose="020B0604020202020204" pitchFamily="34" charset="0"/>
                <a:ea typeface="Calibri" panose="020F0502020204030204" pitchFamily="34" charset="0"/>
                <a:cs typeface="Arial" panose="020B0604020202020204" pitchFamily="34" charset="0"/>
              </a:rPr>
              <a:t>This Pride, we're putting health and well-being in the spotlight! Our 'Proud and Prepared' initiative brings together amazing LGBT community organisations like Gay Health Network &amp; Man2Man.ie, </a:t>
            </a:r>
            <a:r>
              <a:rPr lang="en-IE" sz="1600" dirty="0" err="1">
                <a:effectLst/>
                <a:latin typeface="Arial" panose="020B0604020202020204" pitchFamily="34" charset="0"/>
                <a:ea typeface="Calibri" panose="020F0502020204030204" pitchFamily="34" charset="0"/>
                <a:cs typeface="Arial" panose="020B0604020202020204" pitchFamily="34" charset="0"/>
              </a:rPr>
              <a:t>BelongTo</a:t>
            </a:r>
            <a:r>
              <a:rPr lang="en-IE" sz="1600" dirty="0">
                <a:effectLst/>
                <a:latin typeface="Arial" panose="020B0604020202020204" pitchFamily="34" charset="0"/>
                <a:ea typeface="Calibri" panose="020F0502020204030204" pitchFamily="34" charset="0"/>
                <a:cs typeface="Arial" panose="020B0604020202020204" pitchFamily="34" charset="0"/>
              </a:rPr>
              <a:t>, LINC, Gay Men's Health Service (GMHS), and Dublin Pride. 💪🏳️‍🌈</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r>
              <a:rPr lang="en-IE" sz="1600" dirty="0">
                <a:effectLst/>
                <a:latin typeface="Arial" panose="020B0604020202020204" pitchFamily="34" charset="0"/>
                <a:ea typeface="Calibri" panose="020F0502020204030204" pitchFamily="34" charset="0"/>
                <a:cs typeface="Arial" panose="020B0604020202020204" pitchFamily="34" charset="0"/>
              </a:rPr>
              <a:t> </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r>
              <a:rPr lang="en-IE" sz="1600" dirty="0">
                <a:effectLst/>
                <a:latin typeface="Arial" panose="020B0604020202020204" pitchFamily="34" charset="0"/>
                <a:ea typeface="Calibri" panose="020F0502020204030204" pitchFamily="34" charset="0"/>
                <a:cs typeface="Arial" panose="020B0604020202020204" pitchFamily="34" charset="0"/>
              </a:rPr>
              <a:t>We're here to raise awareness about health and wellbeing services tailored for our community, covering sexual health, mental health, physical health, and substance use support. Let's make this summer about being Proud and Prepared! 🌟</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r>
              <a:rPr lang="en-IE" sz="1600" dirty="0">
                <a:effectLst/>
                <a:latin typeface="Arial" panose="020B0604020202020204" pitchFamily="34" charset="0"/>
                <a:ea typeface="Calibri" panose="020F0502020204030204" pitchFamily="34" charset="0"/>
                <a:cs typeface="Arial" panose="020B0604020202020204" pitchFamily="34" charset="0"/>
              </a:rPr>
              <a:t> </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r>
              <a:rPr lang="en-IE" sz="1600" dirty="0">
                <a:effectLst/>
                <a:latin typeface="Arial" panose="020B0604020202020204" pitchFamily="34" charset="0"/>
                <a:ea typeface="Calibri" panose="020F0502020204030204" pitchFamily="34" charset="0"/>
                <a:cs typeface="Arial" panose="020B0604020202020204" pitchFamily="34" charset="0"/>
              </a:rPr>
              <a:t>👉 Visit </a:t>
            </a:r>
            <a:r>
              <a:rPr lang="en-IE" sz="1600" dirty="0" err="1">
                <a:effectLst/>
                <a:latin typeface="Arial" panose="020B0604020202020204" pitchFamily="34" charset="0"/>
                <a:ea typeface="Calibri" panose="020F0502020204030204" pitchFamily="34" charset="0"/>
                <a:cs typeface="Arial" panose="020B0604020202020204" pitchFamily="34" charset="0"/>
              </a:rPr>
              <a:t>proudandprepared.ie</a:t>
            </a:r>
            <a:r>
              <a:rPr lang="en-IE" sz="1600" dirty="0">
                <a:effectLst/>
                <a:latin typeface="Arial" panose="020B0604020202020204" pitchFamily="34" charset="0"/>
                <a:ea typeface="Calibri" panose="020F0502020204030204" pitchFamily="34" charset="0"/>
                <a:cs typeface="Arial" panose="020B0604020202020204" pitchFamily="34" charset="0"/>
              </a:rPr>
              <a:t> to learn more. Link in bio!</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r>
              <a:rPr lang="en-IE" sz="1600" dirty="0">
                <a:effectLst/>
                <a:latin typeface="Arial" panose="020B0604020202020204" pitchFamily="34" charset="0"/>
                <a:ea typeface="Calibri" panose="020F0502020204030204" pitchFamily="34" charset="0"/>
                <a:cs typeface="Arial" panose="020B0604020202020204" pitchFamily="34" charset="0"/>
              </a:rPr>
              <a:t> </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r>
              <a:rPr lang="en-IE" sz="1600" dirty="0">
                <a:effectLst/>
                <a:latin typeface="Arial" panose="020B0604020202020204" pitchFamily="34" charset="0"/>
                <a:ea typeface="Calibri" panose="020F0502020204030204" pitchFamily="34" charset="0"/>
                <a:cs typeface="Arial" panose="020B0604020202020204" pitchFamily="34" charset="0"/>
              </a:rPr>
              <a:t>#</a:t>
            </a:r>
            <a:r>
              <a:rPr lang="en-IE" sz="1600" dirty="0" err="1">
                <a:effectLst/>
                <a:latin typeface="Arial" panose="020B0604020202020204" pitchFamily="34" charset="0"/>
                <a:ea typeface="Calibri" panose="020F0502020204030204" pitchFamily="34" charset="0"/>
                <a:cs typeface="Arial" panose="020B0604020202020204" pitchFamily="34" charset="0"/>
              </a:rPr>
              <a:t>ProudAndPrepared</a:t>
            </a:r>
            <a:r>
              <a:rPr lang="en-IE" sz="1600" dirty="0">
                <a:effectLst/>
                <a:latin typeface="Arial" panose="020B0604020202020204" pitchFamily="34" charset="0"/>
                <a:ea typeface="Calibri" panose="020F0502020204030204" pitchFamily="34" charset="0"/>
                <a:cs typeface="Arial" panose="020B0604020202020204" pitchFamily="34" charset="0"/>
              </a:rPr>
              <a:t> #Pride2024 #</a:t>
            </a:r>
            <a:r>
              <a:rPr lang="en-IE" sz="1600" dirty="0" err="1">
                <a:effectLst/>
                <a:latin typeface="Arial" panose="020B0604020202020204" pitchFamily="34" charset="0"/>
                <a:ea typeface="Calibri" panose="020F0502020204030204" pitchFamily="34" charset="0"/>
                <a:cs typeface="Arial" panose="020B0604020202020204" pitchFamily="34" charset="0"/>
              </a:rPr>
              <a:t>LGBTHealth</a:t>
            </a:r>
            <a:r>
              <a:rPr lang="en-IE" sz="1600" dirty="0">
                <a:effectLst/>
                <a:latin typeface="Arial" panose="020B0604020202020204" pitchFamily="34" charset="0"/>
                <a:ea typeface="Calibri" panose="020F0502020204030204" pitchFamily="34" charset="0"/>
                <a:cs typeface="Arial" panose="020B0604020202020204" pitchFamily="34" charset="0"/>
              </a:rPr>
              <a:t> #</a:t>
            </a:r>
            <a:r>
              <a:rPr lang="en-IE" sz="1600" dirty="0" err="1">
                <a:effectLst/>
                <a:latin typeface="Arial" panose="020B0604020202020204" pitchFamily="34" charset="0"/>
                <a:ea typeface="Calibri" panose="020F0502020204030204" pitchFamily="34" charset="0"/>
                <a:cs typeface="Arial" panose="020B0604020202020204" pitchFamily="34" charset="0"/>
              </a:rPr>
              <a:t>CommunityCare</a:t>
            </a:r>
            <a:r>
              <a:rPr lang="en-IE" sz="1600" dirty="0">
                <a:effectLst/>
                <a:latin typeface="Arial" panose="020B0604020202020204" pitchFamily="34" charset="0"/>
                <a:ea typeface="Calibri" panose="020F0502020204030204" pitchFamily="34" charset="0"/>
                <a:cs typeface="Arial" panose="020B0604020202020204" pitchFamily="34" charset="0"/>
              </a:rPr>
              <a:t> #</a:t>
            </a:r>
            <a:r>
              <a:rPr lang="en-IE" sz="1600" dirty="0" err="1">
                <a:effectLst/>
                <a:latin typeface="Arial" panose="020B0604020202020204" pitchFamily="34" charset="0"/>
                <a:ea typeface="Calibri" panose="020F0502020204030204" pitchFamily="34" charset="0"/>
                <a:cs typeface="Arial" panose="020B0604020202020204" pitchFamily="34" charset="0"/>
              </a:rPr>
              <a:t>HealthAwareness</a:t>
            </a:r>
            <a:r>
              <a:rPr lang="en-IE" sz="1600" dirty="0">
                <a:effectLst/>
                <a:latin typeface="Arial" panose="020B0604020202020204" pitchFamily="34" charset="0"/>
                <a:ea typeface="Calibri" panose="020F0502020204030204" pitchFamily="34" charset="0"/>
                <a:cs typeface="Arial" panose="020B0604020202020204" pitchFamily="34" charset="0"/>
              </a:rPr>
              <a:t> #</a:t>
            </a:r>
            <a:r>
              <a:rPr lang="en-IE" sz="1600" dirty="0" err="1">
                <a:effectLst/>
                <a:latin typeface="Arial" panose="020B0604020202020204" pitchFamily="34" charset="0"/>
                <a:ea typeface="Calibri" panose="020F0502020204030204" pitchFamily="34" charset="0"/>
                <a:cs typeface="Arial" panose="020B0604020202020204" pitchFamily="34" charset="0"/>
              </a:rPr>
              <a:t>LoveIsLove</a:t>
            </a:r>
            <a:r>
              <a:rPr lang="en-IE" sz="1600" dirty="0">
                <a:effectLst/>
                <a:latin typeface="Arial" panose="020B0604020202020204" pitchFamily="34" charset="0"/>
                <a:ea typeface="Calibri" panose="020F0502020204030204" pitchFamily="34" charset="0"/>
                <a:cs typeface="Arial" panose="020B0604020202020204" pitchFamily="34" charset="0"/>
              </a:rPr>
              <a:t> #GMHS </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lvl="0">
              <a:tabLst>
                <a:tab pos="457200" algn="l"/>
              </a:tabLst>
            </a:pPr>
            <a:endParaRPr lang="en-GB" sz="1400" dirty="0">
              <a:effectLst/>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TextBox 3">
            <a:extLst>
              <a:ext uri="{FF2B5EF4-FFF2-40B4-BE49-F238E27FC236}">
                <a16:creationId xmlns:a16="http://schemas.microsoft.com/office/drawing/2014/main" id="{ED6B2E61-D01C-51FC-EC88-0E071B97CEE8}"/>
              </a:ext>
            </a:extLst>
          </p:cNvPr>
          <p:cNvSpPr txBox="1"/>
          <p:nvPr/>
        </p:nvSpPr>
        <p:spPr>
          <a:xfrm>
            <a:off x="509332" y="284322"/>
            <a:ext cx="11173335" cy="646331"/>
          </a:xfrm>
          <a:prstGeom prst="rect">
            <a:avLst/>
          </a:prstGeom>
          <a:noFill/>
        </p:spPr>
        <p:txBody>
          <a:bodyPr wrap="square" rtlCol="0">
            <a:spAutoFit/>
          </a:bodyPr>
          <a:lstStyle/>
          <a:p>
            <a:r>
              <a:rPr lang="en-US" sz="3600" b="1" dirty="0">
                <a:solidFill>
                  <a:srgbClr val="00B0F0"/>
                </a:solidFill>
                <a:latin typeface="Arial" panose="020B0604020202020204" pitchFamily="34" charset="0"/>
                <a:ea typeface="Helvetica Neue" panose="02000503000000020004" pitchFamily="2" charset="0"/>
                <a:cs typeface="Arial" panose="020B0604020202020204" pitchFamily="34" charset="0"/>
              </a:rPr>
              <a:t>Proud and Prepared 2024 Partner Campaign Pack</a:t>
            </a:r>
          </a:p>
        </p:txBody>
      </p:sp>
      <p:pic>
        <p:nvPicPr>
          <p:cNvPr id="33" name="Picture 32">
            <a:extLst>
              <a:ext uri="{FF2B5EF4-FFF2-40B4-BE49-F238E27FC236}">
                <a16:creationId xmlns:a16="http://schemas.microsoft.com/office/drawing/2014/main" id="{29D87B0D-0869-9AF1-0A31-431EE2AD0C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8403" y="1505303"/>
            <a:ext cx="3160221" cy="3160221"/>
          </a:xfrm>
          <a:prstGeom prst="rect">
            <a:avLst/>
          </a:prstGeom>
        </p:spPr>
      </p:pic>
      <p:sp>
        <p:nvSpPr>
          <p:cNvPr id="3" name="TextBox 2">
            <a:extLst>
              <a:ext uri="{FF2B5EF4-FFF2-40B4-BE49-F238E27FC236}">
                <a16:creationId xmlns:a16="http://schemas.microsoft.com/office/drawing/2014/main" id="{B10E0797-02FC-D87B-15BC-26F96C1D0800}"/>
              </a:ext>
            </a:extLst>
          </p:cNvPr>
          <p:cNvSpPr txBox="1"/>
          <p:nvPr/>
        </p:nvSpPr>
        <p:spPr>
          <a:xfrm>
            <a:off x="305921" y="5168031"/>
            <a:ext cx="6098240" cy="369332"/>
          </a:xfrm>
          <a:prstGeom prst="rect">
            <a:avLst/>
          </a:prstGeom>
          <a:noFill/>
        </p:spPr>
        <p:txBody>
          <a:bodyPr wrap="square">
            <a:spAutoFit/>
          </a:bodyPr>
          <a:lstStyle/>
          <a:p>
            <a:r>
              <a:rPr lang="en-IE" dirty="0">
                <a:latin typeface="Arial" panose="020B0604020202020204" pitchFamily="34" charset="0"/>
                <a:cs typeface="Arial" panose="020B0604020202020204" pitchFamily="34" charset="0"/>
              </a:rPr>
              <a:t>Resources: </a:t>
            </a:r>
            <a:r>
              <a:rPr lang="en-IE" b="1" dirty="0">
                <a:latin typeface="Arial" panose="020B0604020202020204" pitchFamily="34" charset="0"/>
                <a:cs typeface="Arial" panose="020B0604020202020204" pitchFamily="34" charset="0"/>
                <a:hlinkClick r:id="rId3"/>
              </a:rPr>
              <a:t>https://bit.ly/3Vylhm2</a:t>
            </a:r>
            <a:endParaRPr lang="en-IE" b="1" dirty="0">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69358B0C-DEB5-B137-842A-A34DB9E6330C}"/>
              </a:ext>
            </a:extLst>
          </p:cNvPr>
          <p:cNvGrpSpPr/>
          <p:nvPr/>
        </p:nvGrpSpPr>
        <p:grpSpPr>
          <a:xfrm>
            <a:off x="0" y="6224493"/>
            <a:ext cx="12192000" cy="633507"/>
            <a:chOff x="0" y="6224493"/>
            <a:chExt cx="12192000" cy="633507"/>
          </a:xfrm>
        </p:grpSpPr>
        <p:pic>
          <p:nvPicPr>
            <p:cNvPr id="7" name="Picture 6">
              <a:extLst>
                <a:ext uri="{FF2B5EF4-FFF2-40B4-BE49-F238E27FC236}">
                  <a16:creationId xmlns:a16="http://schemas.microsoft.com/office/drawing/2014/main" id="{AC153AC7-ACB2-43F5-21ED-B8D7AF6E135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84412"/>
            <a:stretch/>
          </p:blipFill>
          <p:spPr>
            <a:xfrm>
              <a:off x="0" y="6224493"/>
              <a:ext cx="12192000" cy="633507"/>
            </a:xfrm>
            <a:prstGeom prst="rect">
              <a:avLst/>
            </a:prstGeom>
          </p:spPr>
        </p:pic>
        <p:pic>
          <p:nvPicPr>
            <p:cNvPr id="8" name="Picture 7">
              <a:extLst>
                <a:ext uri="{FF2B5EF4-FFF2-40B4-BE49-F238E27FC236}">
                  <a16:creationId xmlns:a16="http://schemas.microsoft.com/office/drawing/2014/main" id="{CBFEFD8D-7411-E76B-142D-5E0428ED8AC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71654" t="87841" b="10174"/>
            <a:stretch/>
          </p:blipFill>
          <p:spPr>
            <a:xfrm>
              <a:off x="8686800" y="6224493"/>
              <a:ext cx="3455894" cy="80683"/>
            </a:xfrm>
            <a:prstGeom prst="rect">
              <a:avLst/>
            </a:prstGeom>
          </p:spPr>
        </p:pic>
      </p:grpSp>
    </p:spTree>
    <p:extLst>
      <p:ext uri="{BB962C8B-B14F-4D97-AF65-F5344CB8AC3E}">
        <p14:creationId xmlns:p14="http://schemas.microsoft.com/office/powerpoint/2010/main" val="2562643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67ADCF8-3436-C9AE-07CE-56D410DACB89}"/>
              </a:ext>
            </a:extLst>
          </p:cNvPr>
          <p:cNvSpPr txBox="1"/>
          <p:nvPr/>
        </p:nvSpPr>
        <p:spPr>
          <a:xfrm>
            <a:off x="430144" y="1033312"/>
            <a:ext cx="9480338" cy="369332"/>
          </a:xfrm>
          <a:prstGeom prst="rect">
            <a:avLst/>
          </a:prstGeom>
          <a:noFill/>
        </p:spPr>
        <p:txBody>
          <a:bodyPr wrap="square" rtlCol="0">
            <a:spAutoFit/>
          </a:bodyPr>
          <a:lstStyle/>
          <a:p>
            <a:r>
              <a:rPr lang="en-US" b="1" dirty="0">
                <a:latin typeface="Arial" panose="020B0604020202020204" pitchFamily="34" charset="0"/>
                <a:ea typeface="Helvetica Neue" panose="02000503000000020004" pitchFamily="2" charset="0"/>
                <a:cs typeface="Arial" panose="020B0604020202020204" pitchFamily="34" charset="0"/>
              </a:rPr>
              <a:t>Instagram Posts, for Facebook remove the “Link in bio!”</a:t>
            </a:r>
            <a:endParaRPr lang="en-US" dirty="0">
              <a:latin typeface="Arial" panose="020B0604020202020204" pitchFamily="34" charset="0"/>
              <a:ea typeface="Helvetica Neue" panose="02000503000000020004" pitchFamily="2" charset="0"/>
              <a:cs typeface="Arial" panose="020B0604020202020204" pitchFamily="34" charset="0"/>
            </a:endParaRPr>
          </a:p>
        </p:txBody>
      </p:sp>
      <p:sp>
        <p:nvSpPr>
          <p:cNvPr id="5" name="TextBox 4">
            <a:extLst>
              <a:ext uri="{FF2B5EF4-FFF2-40B4-BE49-F238E27FC236}">
                <a16:creationId xmlns:a16="http://schemas.microsoft.com/office/drawing/2014/main" id="{58C9AEAE-27E9-035E-15FD-970345752EBF}"/>
              </a:ext>
            </a:extLst>
          </p:cNvPr>
          <p:cNvSpPr txBox="1"/>
          <p:nvPr/>
        </p:nvSpPr>
        <p:spPr>
          <a:xfrm>
            <a:off x="430144" y="1638927"/>
            <a:ext cx="7463280" cy="3754874"/>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 Proud and Prepared: Health and Wellbeing for All 🌟</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Join us in celebrating Pride by prioritising our health and wellbeing! The 'Proud and Prepared' initiative is a collaboration between LGBT organisations like Gay Health Network &amp; Man2Man.ie, </a:t>
            </a:r>
            <a:r>
              <a:rPr lang="en-GB" sz="1600" dirty="0" err="1">
                <a:latin typeface="Arial" panose="020B0604020202020204" pitchFamily="34" charset="0"/>
                <a:cs typeface="Arial" panose="020B0604020202020204" pitchFamily="34" charset="0"/>
              </a:rPr>
              <a:t>BelongTo</a:t>
            </a:r>
            <a:r>
              <a:rPr lang="en-GB" sz="1600" dirty="0">
                <a:latin typeface="Arial" panose="020B0604020202020204" pitchFamily="34" charset="0"/>
                <a:cs typeface="Arial" panose="020B0604020202020204" pitchFamily="34" charset="0"/>
              </a:rPr>
              <a:t>, LINC, Gay Men's Health Service (GMHS), and Dublin Pride.</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Our mission? To spotlight the vital health services available to our community, from sexual and mental health to physical wellness and substance use support. A healthy body and mind positively impact every part of our lives. 💖</a:t>
            </a:r>
          </a:p>
          <a:p>
            <a:r>
              <a:rPr lang="en-GB" sz="1600" dirty="0">
                <a:latin typeface="Arial" panose="020B0604020202020204" pitchFamily="34" charset="0"/>
                <a:cs typeface="Arial" panose="020B0604020202020204" pitchFamily="34" charset="0"/>
              </a:rPr>
              <a:t>Discover more at </a:t>
            </a:r>
            <a:r>
              <a:rPr lang="en-GB" sz="1600" dirty="0" err="1">
                <a:latin typeface="Arial" panose="020B0604020202020204" pitchFamily="34" charset="0"/>
                <a:cs typeface="Arial" panose="020B0604020202020204" pitchFamily="34" charset="0"/>
              </a:rPr>
              <a:t>proudandprepared.ie</a:t>
            </a:r>
            <a:r>
              <a:rPr lang="en-GB" sz="1600" dirty="0">
                <a:latin typeface="Arial" panose="020B0604020202020204" pitchFamily="34" charset="0"/>
                <a:cs typeface="Arial" panose="020B0604020202020204" pitchFamily="34" charset="0"/>
              </a:rPr>
              <a:t>. Link in bio!</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a:t>
            </a:r>
            <a:r>
              <a:rPr lang="en-GB" sz="1600" dirty="0" err="1">
                <a:latin typeface="Arial" panose="020B0604020202020204" pitchFamily="34" charset="0"/>
                <a:cs typeface="Arial" panose="020B0604020202020204" pitchFamily="34" charset="0"/>
              </a:rPr>
              <a:t>ProudAndPrepared</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HealthAndWellbeing</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PrideMonth</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LGBTQCommunity</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SupportAndCare</a:t>
            </a:r>
            <a:endParaRPr lang="en-GB" sz="1600" dirty="0">
              <a:latin typeface="Arial" panose="020B0604020202020204" pitchFamily="34" charset="0"/>
              <a:cs typeface="Arial" panose="020B0604020202020204" pitchFamily="34" charset="0"/>
            </a:endParaRPr>
          </a:p>
          <a:p>
            <a:pPr lvl="0">
              <a:tabLst>
                <a:tab pos="457200" algn="l"/>
              </a:tabLst>
            </a:pPr>
            <a:endParaRPr lang="en-GB" sz="1400" dirty="0">
              <a:effectLst/>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TextBox 3">
            <a:extLst>
              <a:ext uri="{FF2B5EF4-FFF2-40B4-BE49-F238E27FC236}">
                <a16:creationId xmlns:a16="http://schemas.microsoft.com/office/drawing/2014/main" id="{ED6B2E61-D01C-51FC-EC88-0E071B97CEE8}"/>
              </a:ext>
            </a:extLst>
          </p:cNvPr>
          <p:cNvSpPr txBox="1"/>
          <p:nvPr/>
        </p:nvSpPr>
        <p:spPr>
          <a:xfrm>
            <a:off x="509332" y="284322"/>
            <a:ext cx="11173335" cy="646331"/>
          </a:xfrm>
          <a:prstGeom prst="rect">
            <a:avLst/>
          </a:prstGeom>
          <a:noFill/>
        </p:spPr>
        <p:txBody>
          <a:bodyPr wrap="square" rtlCol="0">
            <a:spAutoFit/>
          </a:bodyPr>
          <a:lstStyle/>
          <a:p>
            <a:r>
              <a:rPr lang="en-US" sz="3600" b="1" dirty="0">
                <a:solidFill>
                  <a:srgbClr val="00B0F0"/>
                </a:solidFill>
                <a:latin typeface="Arial" panose="020B0604020202020204" pitchFamily="34" charset="0"/>
                <a:ea typeface="Helvetica Neue" panose="02000503000000020004" pitchFamily="2" charset="0"/>
                <a:cs typeface="Arial" panose="020B0604020202020204" pitchFamily="34" charset="0"/>
              </a:rPr>
              <a:t>Proud and Prepared 2024 Partner Campaign Pack</a:t>
            </a:r>
          </a:p>
        </p:txBody>
      </p:sp>
      <p:pic>
        <p:nvPicPr>
          <p:cNvPr id="27" name="Picture 26">
            <a:extLst>
              <a:ext uri="{FF2B5EF4-FFF2-40B4-BE49-F238E27FC236}">
                <a16:creationId xmlns:a16="http://schemas.microsoft.com/office/drawing/2014/main" id="{542B820F-3CDE-B1DC-ED61-EBC85023506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95982" y="2017059"/>
            <a:ext cx="3429000" cy="3429000"/>
          </a:xfrm>
          <a:prstGeom prst="rect">
            <a:avLst/>
          </a:prstGeom>
        </p:spPr>
      </p:pic>
      <p:sp>
        <p:nvSpPr>
          <p:cNvPr id="2" name="TextBox 1">
            <a:extLst>
              <a:ext uri="{FF2B5EF4-FFF2-40B4-BE49-F238E27FC236}">
                <a16:creationId xmlns:a16="http://schemas.microsoft.com/office/drawing/2014/main" id="{0223D193-0D52-8BC9-AF86-7B8E3836C1C2}"/>
              </a:ext>
            </a:extLst>
          </p:cNvPr>
          <p:cNvSpPr txBox="1"/>
          <p:nvPr/>
        </p:nvSpPr>
        <p:spPr>
          <a:xfrm>
            <a:off x="430144" y="5393801"/>
            <a:ext cx="6098240" cy="369332"/>
          </a:xfrm>
          <a:prstGeom prst="rect">
            <a:avLst/>
          </a:prstGeom>
          <a:noFill/>
        </p:spPr>
        <p:txBody>
          <a:bodyPr wrap="square">
            <a:spAutoFit/>
          </a:bodyPr>
          <a:lstStyle/>
          <a:p>
            <a:r>
              <a:rPr lang="en-IE" dirty="0">
                <a:latin typeface="Arial" panose="020B0604020202020204" pitchFamily="34" charset="0"/>
                <a:cs typeface="Arial" panose="020B0604020202020204" pitchFamily="34" charset="0"/>
              </a:rPr>
              <a:t>Resources: </a:t>
            </a:r>
            <a:r>
              <a:rPr lang="en-IE" b="1" dirty="0">
                <a:latin typeface="Arial" panose="020B0604020202020204" pitchFamily="34" charset="0"/>
                <a:cs typeface="Arial" panose="020B0604020202020204" pitchFamily="34" charset="0"/>
                <a:hlinkClick r:id="rId3"/>
              </a:rPr>
              <a:t>https://bit.ly/3Vylhm2</a:t>
            </a:r>
            <a:endParaRPr lang="en-IE" b="1"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983BC70C-1FF9-A801-C757-66D0891A796C}"/>
              </a:ext>
            </a:extLst>
          </p:cNvPr>
          <p:cNvGrpSpPr/>
          <p:nvPr/>
        </p:nvGrpSpPr>
        <p:grpSpPr>
          <a:xfrm>
            <a:off x="0" y="6224493"/>
            <a:ext cx="12192000" cy="633507"/>
            <a:chOff x="0" y="6224493"/>
            <a:chExt cx="12192000" cy="633507"/>
          </a:xfrm>
        </p:grpSpPr>
        <p:pic>
          <p:nvPicPr>
            <p:cNvPr id="6" name="Picture 5">
              <a:extLst>
                <a:ext uri="{FF2B5EF4-FFF2-40B4-BE49-F238E27FC236}">
                  <a16:creationId xmlns:a16="http://schemas.microsoft.com/office/drawing/2014/main" id="{E65BE399-AE3F-18B9-8E6A-66BE6F92B92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84412"/>
            <a:stretch/>
          </p:blipFill>
          <p:spPr>
            <a:xfrm>
              <a:off x="0" y="6224493"/>
              <a:ext cx="12192000" cy="633507"/>
            </a:xfrm>
            <a:prstGeom prst="rect">
              <a:avLst/>
            </a:prstGeom>
          </p:spPr>
        </p:pic>
        <p:pic>
          <p:nvPicPr>
            <p:cNvPr id="7" name="Picture 6">
              <a:extLst>
                <a:ext uri="{FF2B5EF4-FFF2-40B4-BE49-F238E27FC236}">
                  <a16:creationId xmlns:a16="http://schemas.microsoft.com/office/drawing/2014/main" id="{13092490-35BE-237A-1A95-67DB958F6B3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71654" t="87841" b="10174"/>
            <a:stretch/>
          </p:blipFill>
          <p:spPr>
            <a:xfrm>
              <a:off x="8686800" y="6224493"/>
              <a:ext cx="3455894" cy="80683"/>
            </a:xfrm>
            <a:prstGeom prst="rect">
              <a:avLst/>
            </a:prstGeom>
          </p:spPr>
        </p:pic>
      </p:grpSp>
    </p:spTree>
    <p:extLst>
      <p:ext uri="{BB962C8B-B14F-4D97-AF65-F5344CB8AC3E}">
        <p14:creationId xmlns:p14="http://schemas.microsoft.com/office/powerpoint/2010/main" val="2792813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67ADCF8-3436-C9AE-07CE-56D410DACB89}"/>
              </a:ext>
            </a:extLst>
          </p:cNvPr>
          <p:cNvSpPr txBox="1"/>
          <p:nvPr/>
        </p:nvSpPr>
        <p:spPr>
          <a:xfrm>
            <a:off x="430144" y="1033312"/>
            <a:ext cx="9480338" cy="369332"/>
          </a:xfrm>
          <a:prstGeom prst="rect">
            <a:avLst/>
          </a:prstGeom>
          <a:noFill/>
        </p:spPr>
        <p:txBody>
          <a:bodyPr wrap="square" rtlCol="0">
            <a:spAutoFit/>
          </a:bodyPr>
          <a:lstStyle/>
          <a:p>
            <a:r>
              <a:rPr lang="en-US" b="1" dirty="0">
                <a:latin typeface="Arial" panose="020B0604020202020204" pitchFamily="34" charset="0"/>
                <a:ea typeface="Helvetica Neue" panose="02000503000000020004" pitchFamily="2" charset="0"/>
                <a:cs typeface="Arial" panose="020B0604020202020204" pitchFamily="34" charset="0"/>
              </a:rPr>
              <a:t>Instagram Posts, for Facebook remove the “Link in bio!”</a:t>
            </a:r>
            <a:endParaRPr lang="en-US" dirty="0">
              <a:latin typeface="Arial" panose="020B0604020202020204" pitchFamily="34" charset="0"/>
              <a:ea typeface="Helvetica Neue" panose="02000503000000020004" pitchFamily="2" charset="0"/>
              <a:cs typeface="Arial" panose="020B0604020202020204" pitchFamily="34" charset="0"/>
            </a:endParaRPr>
          </a:p>
        </p:txBody>
      </p:sp>
      <p:sp>
        <p:nvSpPr>
          <p:cNvPr id="5" name="TextBox 4">
            <a:extLst>
              <a:ext uri="{FF2B5EF4-FFF2-40B4-BE49-F238E27FC236}">
                <a16:creationId xmlns:a16="http://schemas.microsoft.com/office/drawing/2014/main" id="{58C9AEAE-27E9-035E-15FD-970345752EBF}"/>
              </a:ext>
            </a:extLst>
          </p:cNvPr>
          <p:cNvSpPr txBox="1"/>
          <p:nvPr/>
        </p:nvSpPr>
        <p:spPr>
          <a:xfrm>
            <a:off x="4504604" y="1577371"/>
            <a:ext cx="7463280" cy="4247317"/>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 Celebrating Pride with Health and Community Support 🌈</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This Pride, we're dedicated to highlighting health and well-being! Our 'Proud and Prepared' initiative unites fantastic LGBT organisations such as Gay Health Network &amp; Man2Man.ie, </a:t>
            </a:r>
            <a:r>
              <a:rPr lang="en-GB" sz="1600" dirty="0" err="1">
                <a:latin typeface="Arial" panose="020B0604020202020204" pitchFamily="34" charset="0"/>
                <a:cs typeface="Arial" panose="020B0604020202020204" pitchFamily="34" charset="0"/>
              </a:rPr>
              <a:t>BelongTo</a:t>
            </a:r>
            <a:r>
              <a:rPr lang="en-GB" sz="1600" dirty="0">
                <a:latin typeface="Arial" panose="020B0604020202020204" pitchFamily="34" charset="0"/>
                <a:cs typeface="Arial" panose="020B0604020202020204" pitchFamily="34" charset="0"/>
              </a:rPr>
              <a:t>, LINC, Gay Men's Health Service (GMHS), and Dublin Pride.</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We aim to raise awareness about comprehensive health services available to our community, including sexual health, mental health, physical wellness, and substance use support. Let's ensure we are all Proud and Prepared this summer! 🌈</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Explore more at </a:t>
            </a:r>
            <a:r>
              <a:rPr lang="en-GB" sz="1600" dirty="0" err="1">
                <a:latin typeface="Arial" panose="020B0604020202020204" pitchFamily="34" charset="0"/>
                <a:cs typeface="Arial" panose="020B0604020202020204" pitchFamily="34" charset="0"/>
              </a:rPr>
              <a:t>proudandprepared.ie</a:t>
            </a:r>
            <a:r>
              <a:rPr lang="en-GB" sz="1600" dirty="0">
                <a:latin typeface="Arial" panose="020B0604020202020204" pitchFamily="34" charset="0"/>
                <a:cs typeface="Arial" panose="020B0604020202020204" pitchFamily="34" charset="0"/>
              </a:rPr>
              <a:t>. Link in bio!</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a:t>
            </a:r>
            <a:r>
              <a:rPr lang="en-GB" sz="1600" dirty="0" err="1">
                <a:latin typeface="Arial" panose="020B0604020202020204" pitchFamily="34" charset="0"/>
                <a:cs typeface="Arial" panose="020B0604020202020204" pitchFamily="34" charset="0"/>
              </a:rPr>
              <a:t>ProudAndPrepared</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LGBTQHealth</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PrideMonth</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CommunityCollaboration</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WellbeingMatters</a:t>
            </a:r>
            <a:endParaRPr lang="en-GB" sz="1600" dirty="0">
              <a:latin typeface="Arial" panose="020B0604020202020204" pitchFamily="34" charset="0"/>
              <a:cs typeface="Arial" panose="020B0604020202020204" pitchFamily="34" charset="0"/>
            </a:endParaRPr>
          </a:p>
          <a:p>
            <a:pPr lvl="0">
              <a:tabLst>
                <a:tab pos="457200" algn="l"/>
              </a:tabLst>
            </a:pPr>
            <a:endParaRPr lang="en-GB" sz="1400" dirty="0">
              <a:effectLst/>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TextBox 3">
            <a:extLst>
              <a:ext uri="{FF2B5EF4-FFF2-40B4-BE49-F238E27FC236}">
                <a16:creationId xmlns:a16="http://schemas.microsoft.com/office/drawing/2014/main" id="{ED6B2E61-D01C-51FC-EC88-0E071B97CEE8}"/>
              </a:ext>
            </a:extLst>
          </p:cNvPr>
          <p:cNvSpPr txBox="1"/>
          <p:nvPr/>
        </p:nvSpPr>
        <p:spPr>
          <a:xfrm>
            <a:off x="509332" y="284322"/>
            <a:ext cx="11173335" cy="646331"/>
          </a:xfrm>
          <a:prstGeom prst="rect">
            <a:avLst/>
          </a:prstGeom>
          <a:noFill/>
        </p:spPr>
        <p:txBody>
          <a:bodyPr wrap="square" rtlCol="0">
            <a:spAutoFit/>
          </a:bodyPr>
          <a:lstStyle/>
          <a:p>
            <a:r>
              <a:rPr lang="en-US" sz="3600" b="1" dirty="0">
                <a:solidFill>
                  <a:srgbClr val="00B0F0"/>
                </a:solidFill>
                <a:latin typeface="Arial" panose="020B0604020202020204" pitchFamily="34" charset="0"/>
                <a:ea typeface="Helvetica Neue" panose="02000503000000020004" pitchFamily="2" charset="0"/>
                <a:cs typeface="Arial" panose="020B0604020202020204" pitchFamily="34" charset="0"/>
              </a:rPr>
              <a:t>Proud and Prepared 2024 Partner Campaign Pack</a:t>
            </a:r>
          </a:p>
        </p:txBody>
      </p:sp>
      <p:pic>
        <p:nvPicPr>
          <p:cNvPr id="18" name="Picture 17">
            <a:extLst>
              <a:ext uri="{FF2B5EF4-FFF2-40B4-BE49-F238E27FC236}">
                <a16:creationId xmlns:a16="http://schemas.microsoft.com/office/drawing/2014/main" id="{4EF351A5-8326-6C55-1362-2687F5C8ADD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0144" y="1773267"/>
            <a:ext cx="3106432" cy="3106432"/>
          </a:xfrm>
          <a:prstGeom prst="rect">
            <a:avLst/>
          </a:prstGeom>
        </p:spPr>
      </p:pic>
      <p:sp>
        <p:nvSpPr>
          <p:cNvPr id="2" name="TextBox 1">
            <a:extLst>
              <a:ext uri="{FF2B5EF4-FFF2-40B4-BE49-F238E27FC236}">
                <a16:creationId xmlns:a16="http://schemas.microsoft.com/office/drawing/2014/main" id="{6F56F0E0-0AE6-6C01-45BE-295F1B354604}"/>
              </a:ext>
            </a:extLst>
          </p:cNvPr>
          <p:cNvSpPr txBox="1"/>
          <p:nvPr/>
        </p:nvSpPr>
        <p:spPr>
          <a:xfrm>
            <a:off x="224116" y="5157085"/>
            <a:ext cx="6098240" cy="369332"/>
          </a:xfrm>
          <a:prstGeom prst="rect">
            <a:avLst/>
          </a:prstGeom>
          <a:noFill/>
        </p:spPr>
        <p:txBody>
          <a:bodyPr wrap="square">
            <a:spAutoFit/>
          </a:bodyPr>
          <a:lstStyle/>
          <a:p>
            <a:r>
              <a:rPr lang="en-IE" dirty="0">
                <a:latin typeface="Arial" panose="020B0604020202020204" pitchFamily="34" charset="0"/>
                <a:cs typeface="Arial" panose="020B0604020202020204" pitchFamily="34" charset="0"/>
              </a:rPr>
              <a:t>Resources: </a:t>
            </a:r>
            <a:r>
              <a:rPr lang="en-IE" b="1" dirty="0">
                <a:latin typeface="Arial" panose="020B0604020202020204" pitchFamily="34" charset="0"/>
                <a:cs typeface="Arial" panose="020B0604020202020204" pitchFamily="34" charset="0"/>
                <a:hlinkClick r:id="rId3"/>
              </a:rPr>
              <a:t>https://bit.ly/3Vylhm2</a:t>
            </a:r>
            <a:endParaRPr lang="en-IE" b="1"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C572FF56-2C01-294F-16A4-0FE9CE4039BF}"/>
              </a:ext>
            </a:extLst>
          </p:cNvPr>
          <p:cNvGrpSpPr/>
          <p:nvPr/>
        </p:nvGrpSpPr>
        <p:grpSpPr>
          <a:xfrm>
            <a:off x="0" y="6224493"/>
            <a:ext cx="12192000" cy="633507"/>
            <a:chOff x="0" y="6224493"/>
            <a:chExt cx="12192000" cy="633507"/>
          </a:xfrm>
        </p:grpSpPr>
        <p:pic>
          <p:nvPicPr>
            <p:cNvPr id="6" name="Picture 5">
              <a:extLst>
                <a:ext uri="{FF2B5EF4-FFF2-40B4-BE49-F238E27FC236}">
                  <a16:creationId xmlns:a16="http://schemas.microsoft.com/office/drawing/2014/main" id="{C7B4487F-2E4F-98F9-8619-C07821B85E6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84412"/>
            <a:stretch/>
          </p:blipFill>
          <p:spPr>
            <a:xfrm>
              <a:off x="0" y="6224493"/>
              <a:ext cx="12192000" cy="633507"/>
            </a:xfrm>
            <a:prstGeom prst="rect">
              <a:avLst/>
            </a:prstGeom>
          </p:spPr>
        </p:pic>
        <p:pic>
          <p:nvPicPr>
            <p:cNvPr id="7" name="Picture 6">
              <a:extLst>
                <a:ext uri="{FF2B5EF4-FFF2-40B4-BE49-F238E27FC236}">
                  <a16:creationId xmlns:a16="http://schemas.microsoft.com/office/drawing/2014/main" id="{4B249580-EB7E-864D-40D5-3592787ED50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71654" t="87841" b="10174"/>
            <a:stretch/>
          </p:blipFill>
          <p:spPr>
            <a:xfrm>
              <a:off x="8686800" y="6224493"/>
              <a:ext cx="3455894" cy="80683"/>
            </a:xfrm>
            <a:prstGeom prst="rect">
              <a:avLst/>
            </a:prstGeom>
          </p:spPr>
        </p:pic>
      </p:grpSp>
    </p:spTree>
    <p:extLst>
      <p:ext uri="{BB962C8B-B14F-4D97-AF65-F5344CB8AC3E}">
        <p14:creationId xmlns:p14="http://schemas.microsoft.com/office/powerpoint/2010/main" val="1023695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67ADCF8-3436-C9AE-07CE-56D410DACB89}"/>
              </a:ext>
            </a:extLst>
          </p:cNvPr>
          <p:cNvSpPr txBox="1"/>
          <p:nvPr/>
        </p:nvSpPr>
        <p:spPr>
          <a:xfrm>
            <a:off x="430144" y="1033312"/>
            <a:ext cx="9480338" cy="369332"/>
          </a:xfrm>
          <a:prstGeom prst="rect">
            <a:avLst/>
          </a:prstGeom>
          <a:noFill/>
        </p:spPr>
        <p:txBody>
          <a:bodyPr wrap="square" rtlCol="0">
            <a:spAutoFit/>
          </a:bodyPr>
          <a:lstStyle/>
          <a:p>
            <a:r>
              <a:rPr lang="en-US" b="1" dirty="0">
                <a:latin typeface="Arial" panose="020B0604020202020204" pitchFamily="34" charset="0"/>
                <a:ea typeface="Helvetica Neue" panose="02000503000000020004" pitchFamily="2" charset="0"/>
                <a:cs typeface="Arial" panose="020B0604020202020204" pitchFamily="34" charset="0"/>
              </a:rPr>
              <a:t>Twitter/X</a:t>
            </a:r>
            <a:endParaRPr lang="en-US" dirty="0">
              <a:latin typeface="Arial" panose="020B0604020202020204" pitchFamily="34" charset="0"/>
              <a:ea typeface="Helvetica Neue" panose="02000503000000020004" pitchFamily="2" charset="0"/>
              <a:cs typeface="Arial" panose="020B0604020202020204" pitchFamily="34" charset="0"/>
            </a:endParaRPr>
          </a:p>
        </p:txBody>
      </p:sp>
      <p:sp>
        <p:nvSpPr>
          <p:cNvPr id="5" name="TextBox 4">
            <a:extLst>
              <a:ext uri="{FF2B5EF4-FFF2-40B4-BE49-F238E27FC236}">
                <a16:creationId xmlns:a16="http://schemas.microsoft.com/office/drawing/2014/main" id="{58C9AEAE-27E9-035E-15FD-970345752EBF}"/>
              </a:ext>
            </a:extLst>
          </p:cNvPr>
          <p:cNvSpPr txBox="1"/>
          <p:nvPr/>
        </p:nvSpPr>
        <p:spPr>
          <a:xfrm>
            <a:off x="4504604" y="1550182"/>
            <a:ext cx="7463280" cy="2277547"/>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 Proud and Prepared 🌈</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This Pride, we're spotlighting health &amp; well-being with GHN, Man2Man.ie, </a:t>
            </a:r>
            <a:r>
              <a:rPr lang="en-GB" sz="1600" dirty="0" err="1">
                <a:latin typeface="Arial" panose="020B0604020202020204" pitchFamily="34" charset="0"/>
                <a:cs typeface="Arial" panose="020B0604020202020204" pitchFamily="34" charset="0"/>
              </a:rPr>
              <a:t>BelongTo</a:t>
            </a:r>
            <a:r>
              <a:rPr lang="en-GB" sz="1600" dirty="0">
                <a:latin typeface="Arial" panose="020B0604020202020204" pitchFamily="34" charset="0"/>
                <a:cs typeface="Arial" panose="020B0604020202020204" pitchFamily="34" charset="0"/>
              </a:rPr>
              <a:t>, LINC, GMHS, &amp; Dublin Pride. 💪🏳️‍🌈</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Learn more at </a:t>
            </a:r>
            <a:r>
              <a:rPr lang="en-GB" sz="1600" dirty="0" err="1">
                <a:latin typeface="Arial" panose="020B0604020202020204" pitchFamily="34" charset="0"/>
                <a:cs typeface="Arial" panose="020B0604020202020204" pitchFamily="34" charset="0"/>
              </a:rPr>
              <a:t>proudandprepared.ie</a:t>
            </a:r>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a:t>
            </a:r>
            <a:r>
              <a:rPr lang="en-GB" sz="1600" dirty="0" err="1">
                <a:latin typeface="Arial" panose="020B0604020202020204" pitchFamily="34" charset="0"/>
                <a:cs typeface="Arial" panose="020B0604020202020204" pitchFamily="34" charset="0"/>
              </a:rPr>
              <a:t>ProudAndPrepared</a:t>
            </a:r>
            <a:r>
              <a:rPr lang="en-GB" sz="1600" dirty="0">
                <a:latin typeface="Arial" panose="020B0604020202020204" pitchFamily="34" charset="0"/>
                <a:cs typeface="Arial" panose="020B0604020202020204" pitchFamily="34" charset="0"/>
              </a:rPr>
              <a:t> #Pride2024 #</a:t>
            </a:r>
            <a:r>
              <a:rPr lang="en-GB" sz="1600" dirty="0" err="1">
                <a:latin typeface="Arial" panose="020B0604020202020204" pitchFamily="34" charset="0"/>
                <a:cs typeface="Arial" panose="020B0604020202020204" pitchFamily="34" charset="0"/>
              </a:rPr>
              <a:t>LGBTHealth</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CommunityCare</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LoveIsLove</a:t>
            </a:r>
            <a:endParaRPr lang="en-GB" sz="1600" dirty="0">
              <a:latin typeface="Arial" panose="020B0604020202020204" pitchFamily="34" charset="0"/>
              <a:cs typeface="Arial" panose="020B0604020202020204" pitchFamily="34" charset="0"/>
            </a:endParaRPr>
          </a:p>
          <a:p>
            <a:pPr lvl="0">
              <a:tabLst>
                <a:tab pos="457200" algn="l"/>
              </a:tabLst>
            </a:pPr>
            <a:endParaRPr lang="en-GB" sz="1400" dirty="0">
              <a:effectLst/>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TextBox 3">
            <a:extLst>
              <a:ext uri="{FF2B5EF4-FFF2-40B4-BE49-F238E27FC236}">
                <a16:creationId xmlns:a16="http://schemas.microsoft.com/office/drawing/2014/main" id="{ED6B2E61-D01C-51FC-EC88-0E071B97CEE8}"/>
              </a:ext>
            </a:extLst>
          </p:cNvPr>
          <p:cNvSpPr txBox="1"/>
          <p:nvPr/>
        </p:nvSpPr>
        <p:spPr>
          <a:xfrm>
            <a:off x="509332" y="284322"/>
            <a:ext cx="11173335" cy="646331"/>
          </a:xfrm>
          <a:prstGeom prst="rect">
            <a:avLst/>
          </a:prstGeom>
          <a:noFill/>
        </p:spPr>
        <p:txBody>
          <a:bodyPr wrap="square" rtlCol="0">
            <a:spAutoFit/>
          </a:bodyPr>
          <a:lstStyle/>
          <a:p>
            <a:r>
              <a:rPr lang="en-US" sz="3600" b="1" dirty="0">
                <a:solidFill>
                  <a:srgbClr val="00B0F0"/>
                </a:solidFill>
                <a:latin typeface="Arial" panose="020B0604020202020204" pitchFamily="34" charset="0"/>
                <a:ea typeface="Helvetica Neue" panose="02000503000000020004" pitchFamily="2" charset="0"/>
                <a:cs typeface="Arial" panose="020B0604020202020204" pitchFamily="34" charset="0"/>
              </a:rPr>
              <a:t>Proud and Prepared 2024 Partner Campaign Pack</a:t>
            </a:r>
          </a:p>
        </p:txBody>
      </p:sp>
      <p:pic>
        <p:nvPicPr>
          <p:cNvPr id="18" name="Picture 17">
            <a:extLst>
              <a:ext uri="{FF2B5EF4-FFF2-40B4-BE49-F238E27FC236}">
                <a16:creationId xmlns:a16="http://schemas.microsoft.com/office/drawing/2014/main" id="{4EF351A5-8326-6C55-1362-2687F5C8ADD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0144" y="1773267"/>
            <a:ext cx="3133327" cy="3133327"/>
          </a:xfrm>
          <a:prstGeom prst="rect">
            <a:avLst/>
          </a:prstGeom>
        </p:spPr>
      </p:pic>
      <p:sp>
        <p:nvSpPr>
          <p:cNvPr id="2" name="TextBox 1">
            <a:extLst>
              <a:ext uri="{FF2B5EF4-FFF2-40B4-BE49-F238E27FC236}">
                <a16:creationId xmlns:a16="http://schemas.microsoft.com/office/drawing/2014/main" id="{B481D349-D51F-0179-B693-CE1C3C7407EA}"/>
              </a:ext>
            </a:extLst>
          </p:cNvPr>
          <p:cNvSpPr txBox="1"/>
          <p:nvPr/>
        </p:nvSpPr>
        <p:spPr>
          <a:xfrm>
            <a:off x="4504604" y="4261496"/>
            <a:ext cx="7463280" cy="1815882"/>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 'Proud and Prepared': This Pride, spotlighting health &amp; well-being with LGBT community orgs like Gay Health Network, </a:t>
            </a:r>
            <a:r>
              <a:rPr lang="en-GB" sz="1600" dirty="0" err="1">
                <a:latin typeface="Arial" panose="020B0604020202020204" pitchFamily="34" charset="0"/>
                <a:cs typeface="Arial" panose="020B0604020202020204" pitchFamily="34" charset="0"/>
              </a:rPr>
              <a:t>BelongTo</a:t>
            </a:r>
            <a:r>
              <a:rPr lang="en-GB" sz="1600" dirty="0">
                <a:latin typeface="Arial" panose="020B0604020202020204" pitchFamily="34" charset="0"/>
                <a:cs typeface="Arial" panose="020B0604020202020204" pitchFamily="34" charset="0"/>
              </a:rPr>
              <a:t>, LINC &amp; more. </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Information on sexual, mental, physical health &amp; substance use. </a:t>
            </a:r>
          </a:p>
          <a:p>
            <a:r>
              <a:rPr lang="en-GB" sz="1600" dirty="0">
                <a:latin typeface="Arial" panose="020B0604020202020204" pitchFamily="34" charset="0"/>
                <a:cs typeface="Arial" panose="020B0604020202020204" pitchFamily="34" charset="0"/>
              </a:rPr>
              <a:t>Visit </a:t>
            </a:r>
            <a:r>
              <a:rPr lang="en-GB" sz="1600" dirty="0" err="1">
                <a:latin typeface="Arial" panose="020B0604020202020204" pitchFamily="34" charset="0"/>
                <a:cs typeface="Arial" panose="020B0604020202020204" pitchFamily="34" charset="0"/>
              </a:rPr>
              <a:t>proudandprepared.ie</a:t>
            </a:r>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a:t>
            </a:r>
            <a:r>
              <a:rPr lang="en-GB" sz="1600" dirty="0" err="1">
                <a:latin typeface="Arial" panose="020B0604020202020204" pitchFamily="34" charset="0"/>
                <a:cs typeface="Arial" panose="020B0604020202020204" pitchFamily="34" charset="0"/>
              </a:rPr>
              <a:t>ProudAndPrepared</a:t>
            </a:r>
            <a:r>
              <a:rPr lang="en-GB" sz="1600" dirty="0">
                <a:latin typeface="Arial" panose="020B0604020202020204" pitchFamily="34" charset="0"/>
                <a:cs typeface="Arial" panose="020B0604020202020204" pitchFamily="34" charset="0"/>
              </a:rPr>
              <a:t> #Pride2024</a:t>
            </a:r>
            <a:endParaRPr lang="en-GB" sz="1400" dirty="0">
              <a:effectLst/>
              <a:latin typeface="Arial" panose="020B0604020202020204" pitchFamily="34" charset="0"/>
              <a:ea typeface="Helvetica Neue" panose="02000503000000020004" pitchFamily="2" charset="0"/>
              <a:cs typeface="Arial" panose="020B0604020202020204" pitchFamily="34" charset="0"/>
            </a:endParaRPr>
          </a:p>
        </p:txBody>
      </p:sp>
      <p:sp>
        <p:nvSpPr>
          <p:cNvPr id="6" name="TextBox 5">
            <a:extLst>
              <a:ext uri="{FF2B5EF4-FFF2-40B4-BE49-F238E27FC236}">
                <a16:creationId xmlns:a16="http://schemas.microsoft.com/office/drawing/2014/main" id="{DC562322-EA99-5B63-7200-90BFA76D43F7}"/>
              </a:ext>
            </a:extLst>
          </p:cNvPr>
          <p:cNvSpPr txBox="1"/>
          <p:nvPr/>
        </p:nvSpPr>
        <p:spPr>
          <a:xfrm>
            <a:off x="4563034" y="3875335"/>
            <a:ext cx="1532965"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Post 2</a:t>
            </a:r>
          </a:p>
        </p:txBody>
      </p:sp>
      <p:sp>
        <p:nvSpPr>
          <p:cNvPr id="7" name="TextBox 6">
            <a:extLst>
              <a:ext uri="{FF2B5EF4-FFF2-40B4-BE49-F238E27FC236}">
                <a16:creationId xmlns:a16="http://schemas.microsoft.com/office/drawing/2014/main" id="{1F9CFD51-D090-38EB-0587-95508FC2269C}"/>
              </a:ext>
            </a:extLst>
          </p:cNvPr>
          <p:cNvSpPr txBox="1"/>
          <p:nvPr/>
        </p:nvSpPr>
        <p:spPr>
          <a:xfrm>
            <a:off x="4563034" y="1145004"/>
            <a:ext cx="1532965"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Post 1</a:t>
            </a:r>
          </a:p>
        </p:txBody>
      </p:sp>
      <p:sp>
        <p:nvSpPr>
          <p:cNvPr id="3" name="TextBox 2">
            <a:extLst>
              <a:ext uri="{FF2B5EF4-FFF2-40B4-BE49-F238E27FC236}">
                <a16:creationId xmlns:a16="http://schemas.microsoft.com/office/drawing/2014/main" id="{B0AEA3EC-543F-450E-33AA-5A3B6E91E7DF}"/>
              </a:ext>
            </a:extLst>
          </p:cNvPr>
          <p:cNvSpPr txBox="1"/>
          <p:nvPr/>
        </p:nvSpPr>
        <p:spPr>
          <a:xfrm>
            <a:off x="224116" y="5339668"/>
            <a:ext cx="6098240" cy="369332"/>
          </a:xfrm>
          <a:prstGeom prst="rect">
            <a:avLst/>
          </a:prstGeom>
          <a:noFill/>
        </p:spPr>
        <p:txBody>
          <a:bodyPr wrap="square">
            <a:spAutoFit/>
          </a:bodyPr>
          <a:lstStyle/>
          <a:p>
            <a:r>
              <a:rPr lang="en-IE" dirty="0">
                <a:latin typeface="Arial" panose="020B0604020202020204" pitchFamily="34" charset="0"/>
                <a:cs typeface="Arial" panose="020B0604020202020204" pitchFamily="34" charset="0"/>
              </a:rPr>
              <a:t>Resources: </a:t>
            </a:r>
            <a:r>
              <a:rPr lang="en-IE" b="1" dirty="0">
                <a:latin typeface="Arial" panose="020B0604020202020204" pitchFamily="34" charset="0"/>
                <a:cs typeface="Arial" panose="020B0604020202020204" pitchFamily="34" charset="0"/>
                <a:hlinkClick r:id="rId3"/>
              </a:rPr>
              <a:t>https://bit.ly/3Vylhm2</a:t>
            </a:r>
            <a:endParaRPr lang="en-IE" b="1" dirty="0">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ACEEA66E-DAFF-69AC-EEDD-06DCE3A73731}"/>
              </a:ext>
            </a:extLst>
          </p:cNvPr>
          <p:cNvGrpSpPr/>
          <p:nvPr/>
        </p:nvGrpSpPr>
        <p:grpSpPr>
          <a:xfrm>
            <a:off x="0" y="6224493"/>
            <a:ext cx="12192000" cy="633507"/>
            <a:chOff x="0" y="6224493"/>
            <a:chExt cx="12192000" cy="633507"/>
          </a:xfrm>
        </p:grpSpPr>
        <p:pic>
          <p:nvPicPr>
            <p:cNvPr id="10" name="Picture 9">
              <a:extLst>
                <a:ext uri="{FF2B5EF4-FFF2-40B4-BE49-F238E27FC236}">
                  <a16:creationId xmlns:a16="http://schemas.microsoft.com/office/drawing/2014/main" id="{BF78DD79-EBF3-E288-6DFF-F4C6585FA82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84412"/>
            <a:stretch/>
          </p:blipFill>
          <p:spPr>
            <a:xfrm>
              <a:off x="0" y="6224493"/>
              <a:ext cx="12192000" cy="633507"/>
            </a:xfrm>
            <a:prstGeom prst="rect">
              <a:avLst/>
            </a:prstGeom>
          </p:spPr>
        </p:pic>
        <p:pic>
          <p:nvPicPr>
            <p:cNvPr id="11" name="Picture 10">
              <a:extLst>
                <a:ext uri="{FF2B5EF4-FFF2-40B4-BE49-F238E27FC236}">
                  <a16:creationId xmlns:a16="http://schemas.microsoft.com/office/drawing/2014/main" id="{1658A0DD-35B3-905B-0A03-8330E867A2D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71654" t="87841" b="10174"/>
            <a:stretch/>
          </p:blipFill>
          <p:spPr>
            <a:xfrm>
              <a:off x="8686800" y="6224493"/>
              <a:ext cx="3455894" cy="80683"/>
            </a:xfrm>
            <a:prstGeom prst="rect">
              <a:avLst/>
            </a:prstGeom>
          </p:spPr>
        </p:pic>
      </p:grpSp>
    </p:spTree>
    <p:extLst>
      <p:ext uri="{BB962C8B-B14F-4D97-AF65-F5344CB8AC3E}">
        <p14:creationId xmlns:p14="http://schemas.microsoft.com/office/powerpoint/2010/main" val="2246775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6B2E61-D01C-51FC-EC88-0E071B97CEE8}"/>
              </a:ext>
            </a:extLst>
          </p:cNvPr>
          <p:cNvSpPr txBox="1"/>
          <p:nvPr/>
        </p:nvSpPr>
        <p:spPr>
          <a:xfrm>
            <a:off x="509332" y="284322"/>
            <a:ext cx="11173335" cy="646331"/>
          </a:xfrm>
          <a:prstGeom prst="rect">
            <a:avLst/>
          </a:prstGeom>
          <a:noFill/>
        </p:spPr>
        <p:txBody>
          <a:bodyPr wrap="square" rtlCol="0">
            <a:spAutoFit/>
          </a:bodyPr>
          <a:lstStyle/>
          <a:p>
            <a:r>
              <a:rPr lang="en-US" sz="3600" b="1" dirty="0">
                <a:solidFill>
                  <a:srgbClr val="00B0F0"/>
                </a:solidFill>
                <a:latin typeface="Arial" panose="020B0604020202020204" pitchFamily="34" charset="0"/>
                <a:ea typeface="Helvetica Neue" panose="02000503000000020004" pitchFamily="2" charset="0"/>
                <a:cs typeface="Arial" panose="020B0604020202020204" pitchFamily="34" charset="0"/>
              </a:rPr>
              <a:t>Proud and Prepared 2024 Partner Campaign Pack</a:t>
            </a:r>
          </a:p>
        </p:txBody>
      </p:sp>
      <p:sp>
        <p:nvSpPr>
          <p:cNvPr id="3" name="TextBox 2">
            <a:extLst>
              <a:ext uri="{FF2B5EF4-FFF2-40B4-BE49-F238E27FC236}">
                <a16:creationId xmlns:a16="http://schemas.microsoft.com/office/drawing/2014/main" id="{71317185-F83B-82DC-19F3-B11D287E1DCD}"/>
              </a:ext>
            </a:extLst>
          </p:cNvPr>
          <p:cNvSpPr txBox="1"/>
          <p:nvPr/>
        </p:nvSpPr>
        <p:spPr>
          <a:xfrm>
            <a:off x="2142564" y="1905506"/>
            <a:ext cx="7906870" cy="3046988"/>
          </a:xfrm>
          <a:prstGeom prst="rect">
            <a:avLst/>
          </a:prstGeom>
          <a:noFill/>
        </p:spPr>
        <p:txBody>
          <a:bodyPr wrap="square" rtlCol="0">
            <a:spAutoFit/>
          </a:bodyPr>
          <a:lstStyle/>
          <a:p>
            <a:r>
              <a:rPr lang="en-US" sz="9600" b="1" dirty="0">
                <a:solidFill>
                  <a:srgbClr val="00B0F0"/>
                </a:solidFill>
                <a:latin typeface="Arial" panose="020B0604020202020204" pitchFamily="34" charset="0"/>
                <a:ea typeface="Helvetica Neue" panose="02000503000000020004" pitchFamily="2" charset="0"/>
                <a:cs typeface="Arial" panose="020B0604020202020204" pitchFamily="34" charset="0"/>
              </a:rPr>
              <a:t>INSTAGRAMCAROUSELS</a:t>
            </a:r>
          </a:p>
        </p:txBody>
      </p:sp>
      <p:grpSp>
        <p:nvGrpSpPr>
          <p:cNvPr id="2" name="Group 1">
            <a:extLst>
              <a:ext uri="{FF2B5EF4-FFF2-40B4-BE49-F238E27FC236}">
                <a16:creationId xmlns:a16="http://schemas.microsoft.com/office/drawing/2014/main" id="{8280C777-EF61-C4FF-3428-4EB870837889}"/>
              </a:ext>
            </a:extLst>
          </p:cNvPr>
          <p:cNvGrpSpPr/>
          <p:nvPr/>
        </p:nvGrpSpPr>
        <p:grpSpPr>
          <a:xfrm>
            <a:off x="0" y="6224493"/>
            <a:ext cx="12192000" cy="633507"/>
            <a:chOff x="0" y="6224493"/>
            <a:chExt cx="12192000" cy="633507"/>
          </a:xfrm>
        </p:grpSpPr>
        <p:pic>
          <p:nvPicPr>
            <p:cNvPr id="5" name="Picture 4">
              <a:extLst>
                <a:ext uri="{FF2B5EF4-FFF2-40B4-BE49-F238E27FC236}">
                  <a16:creationId xmlns:a16="http://schemas.microsoft.com/office/drawing/2014/main" id="{F3150AFC-80B6-4E4B-443D-5EBC7845515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84412"/>
            <a:stretch/>
          </p:blipFill>
          <p:spPr>
            <a:xfrm>
              <a:off x="0" y="6224493"/>
              <a:ext cx="12192000" cy="633507"/>
            </a:xfrm>
            <a:prstGeom prst="rect">
              <a:avLst/>
            </a:prstGeom>
          </p:spPr>
        </p:pic>
        <p:pic>
          <p:nvPicPr>
            <p:cNvPr id="6" name="Picture 5">
              <a:extLst>
                <a:ext uri="{FF2B5EF4-FFF2-40B4-BE49-F238E27FC236}">
                  <a16:creationId xmlns:a16="http://schemas.microsoft.com/office/drawing/2014/main" id="{68727352-C434-2D33-B0A6-1535FFCF5E0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71654" t="87841" b="10174"/>
            <a:stretch/>
          </p:blipFill>
          <p:spPr>
            <a:xfrm>
              <a:off x="8686800" y="6224493"/>
              <a:ext cx="3455894" cy="80683"/>
            </a:xfrm>
            <a:prstGeom prst="rect">
              <a:avLst/>
            </a:prstGeom>
          </p:spPr>
        </p:pic>
      </p:grpSp>
    </p:spTree>
    <p:extLst>
      <p:ext uri="{BB962C8B-B14F-4D97-AF65-F5344CB8AC3E}">
        <p14:creationId xmlns:p14="http://schemas.microsoft.com/office/powerpoint/2010/main" val="8237987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1659</TotalTime>
  <Words>1666</Words>
  <Application>Microsoft Macintosh PowerPoint</Application>
  <PresentationFormat>Widescreen</PresentationFormat>
  <Paragraphs>171</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Helvetica Neue</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Pádraig Burke</dc:creator>
  <cp:lastModifiedBy>Pádraig Burke</cp:lastModifiedBy>
  <cp:revision>42</cp:revision>
  <dcterms:created xsi:type="dcterms:W3CDTF">2023-05-12T15:08:41Z</dcterms:created>
  <dcterms:modified xsi:type="dcterms:W3CDTF">2024-06-19T16:03:54Z</dcterms:modified>
</cp:coreProperties>
</file>