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341" r:id="rId2"/>
    <p:sldId id="334" r:id="rId3"/>
    <p:sldId id="345" r:id="rId4"/>
    <p:sldId id="344" r:id="rId5"/>
    <p:sldId id="306" r:id="rId6"/>
    <p:sldId id="328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hna Harte" initials="AH" lastIdx="13" clrIdx="0"/>
  <p:cmAuthor id="1" name="fidelma browne" initials="fb" lastIdx="2" clrIdx="1"/>
  <p:cmAuthor id="2" name="Admin" initials="A" lastIdx="1" clrIdx="2"/>
  <p:cmAuthor id="3" name="Sonya Sheils" initials="SS" lastIdx="6" clrIdx="3">
    <p:extLst>
      <p:ext uri="{19B8F6BF-5375-455C-9EA6-DF929625EA0E}">
        <p15:presenceInfo xmlns:p15="http://schemas.microsoft.com/office/powerpoint/2012/main" userId="e67d44c0522032f0" providerId="Windows Live"/>
      </p:ext>
    </p:extLst>
  </p:cmAuthor>
  <p:cmAuthor id="4" name="Aghna" initials="A" lastIdx="1" clrIdx="4">
    <p:extLst>
      <p:ext uri="{19B8F6BF-5375-455C-9EA6-DF929625EA0E}">
        <p15:presenceInfo xmlns:p15="http://schemas.microsoft.com/office/powerpoint/2012/main" userId="b25fc64c5435aa4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F"/>
    <a:srgbClr val="595959"/>
    <a:srgbClr val="006453"/>
    <a:srgbClr val="068CA6"/>
    <a:srgbClr val="FFCC00"/>
    <a:srgbClr val="FFEE00"/>
    <a:srgbClr val="000000"/>
    <a:srgbClr val="3B3838"/>
    <a:srgbClr val="595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CACE6D-DCF7-4A04-9F2F-179CE616F6E8}" v="131" dt="2021-08-23T16:56:54.691"/>
    <p1510:client id="{DB0DD9F5-E621-43ED-99BF-5309E1CBAD20}" v="229" dt="2021-07-07T12:09:20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40" y="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49ECF0A-8A29-4048-A13A-35D03D412847}" type="datetimeFigureOut">
              <a:rPr lang="en-IE" smtClean="0"/>
              <a:pPr/>
              <a:t>26/11/2021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4211352-757F-421B-B7B4-67FAEC3A1FE4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824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27C63-A927-B647-8AFD-696B33AF9F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7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27C63-A927-B647-8AFD-696B33AF9F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6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000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255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7089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420667"/>
            <a:ext cx="6858000" cy="485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spcCol="0" rtlCol="0" anchor="ctr"/>
          <a:lstStyle/>
          <a:p>
            <a:pPr algn="ctr"/>
            <a:endParaRPr 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07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l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6858000" cy="485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spcCol="0" rtlCol="0" anchor="ctr"/>
          <a:lstStyle/>
          <a:p>
            <a:pPr algn="ctr"/>
            <a:endParaRPr lang="en-US" sz="24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0" r="23046"/>
          <a:stretch/>
        </p:blipFill>
        <p:spPr>
          <a:xfrm>
            <a:off x="1" y="8886973"/>
            <a:ext cx="6858000" cy="1019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554" y="9027587"/>
            <a:ext cx="1362045" cy="7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ogo inte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6858000" cy="485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3" tIns="60947" rIns="121893" bIns="60947" spcCol="0" rtlCol="0" anchor="ctr"/>
          <a:lstStyle/>
          <a:p>
            <a:pPr algn="ctr"/>
            <a:endParaRPr lang="en-US" sz="24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0" r="23046"/>
          <a:stretch/>
        </p:blipFill>
        <p:spPr>
          <a:xfrm>
            <a:off x="1" y="8886973"/>
            <a:ext cx="6858000" cy="101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836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7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06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908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9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905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686" y="835481"/>
            <a:ext cx="1112937" cy="142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8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1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873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5" y="1426281"/>
            <a:ext cx="3471863" cy="7039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32DE-3CCD-4C23-9CAF-BF6883D6418B}" type="datetimeFigureOut">
              <a:rPr lang="en-IE" smtClean="0"/>
              <a:pPr/>
              <a:t>26/11/2021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C6D1-D2C4-449C-A347-1C6E5EEB2D6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04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FA132DE-3CCD-4C23-9CAF-BF6883D6418B}" type="datetimeFigureOut">
              <a:rPr lang="en-IE" smtClean="0"/>
              <a:pPr/>
              <a:t>26/11/2021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7187C6D1-D2C4-449C-A347-1C6E5EEB2D6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87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hse.ie/screening-and-vaccinations/covid-19-vaccine/get-the-vaccine/find-a-covid-19-vaccination-centre/" TargetMode="External"/><Relationship Id="rId2" Type="http://schemas.openxmlformats.org/officeDocument/2006/relationships/hyperlink" Target="https://www2.hse.ie/screening-and-vaccinations/covid-19-vaccine/get-the-vaccine/covid-19-vaccine-booster-dose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2.hse.ie/screening-and-vaccinations/covid-19-vaccine/moderna/" TargetMode="External"/><Relationship Id="rId5" Type="http://schemas.openxmlformats.org/officeDocument/2006/relationships/hyperlink" Target="https://www2.hse.ie/screening-and-vaccinations/covid-19-vaccine/pfizer-biontech/" TargetMode="External"/><Relationship Id="rId4" Type="http://schemas.openxmlformats.org/officeDocument/2006/relationships/hyperlink" Target="https://www2.hse.ie/apps/services/pharmaciesservicelist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oundcloud.com/user-992575667/hse-booster-vaccine-60-69-22-11-21?si=7697b61b378e48b794283a1492e984fc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2.hse.ie/screening-and-vaccinations/covid-19-vaccine/get-the-vaccine/covid-19-vaccine-booster-dose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facebook.com/hashtag/forusall?__eep__=6&amp;epa=HASHTAG" TargetMode="External"/><Relationship Id="rId5" Type="http://schemas.openxmlformats.org/officeDocument/2006/relationships/hyperlink" Target="https://www.facebook.com/hashtag/covidvaccines?__eep__=6&amp;epa=HASHTAG" TargetMode="External"/><Relationship Id="rId4" Type="http://schemas.openxmlformats.org/officeDocument/2006/relationships/hyperlink" Target="https://bit.ly/3kRKMN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selive@hse.ie" TargetMode="External"/><Relationship Id="rId2" Type="http://schemas.openxmlformats.org/officeDocument/2006/relationships/hyperlink" Target="http://www.hse.ie/covid19vaccine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hyperlink" Target="http://www.hse.ie/covid19vaccinematerials" TargetMode="External"/><Relationship Id="rId4" Type="http://schemas.openxmlformats.org/officeDocument/2006/relationships/hyperlink" Target="https://www.facebook.com/HSEliv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5" y="7978480"/>
            <a:ext cx="6858000" cy="176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379" y="6251868"/>
            <a:ext cx="649278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COVID-19 Vaccine Booster Dose</a:t>
            </a:r>
          </a:p>
          <a:p>
            <a:r>
              <a:rPr 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Partner </a:t>
            </a:r>
            <a:r>
              <a:rPr lang="en-US" sz="2000" b="1" dirty="0">
                <a:solidFill>
                  <a:srgbClr val="595959"/>
                </a:solidFill>
                <a:latin typeface="Arial"/>
                <a:cs typeface="Arial"/>
              </a:rPr>
              <a:t>Pack </a:t>
            </a:r>
            <a:endParaRPr lang="en-US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n-US" sz="2000" b="1" dirty="0">
              <a:solidFill>
                <a:srgbClr val="595959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November 2021</a:t>
            </a:r>
            <a:endParaRPr lang="en-US" sz="2000" dirty="0">
              <a:latin typeface="Arial" panose="020B0604020202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6301C1D-7375-FD4A-85EE-60E9F579A839}"/>
              </a:ext>
            </a:extLst>
          </p:cNvPr>
          <p:cNvSpPr/>
          <p:nvPr/>
        </p:nvSpPr>
        <p:spPr>
          <a:xfrm>
            <a:off x="15968" y="8277102"/>
            <a:ext cx="4069143" cy="1552052"/>
          </a:xfrm>
          <a:custGeom>
            <a:avLst/>
            <a:gdLst>
              <a:gd name="connsiteX0" fmla="*/ 0 w 6333893"/>
              <a:gd name="connsiteY0" fmla="*/ 0 h 1851102"/>
              <a:gd name="connsiteX1" fmla="*/ 6333893 w 6333893"/>
              <a:gd name="connsiteY1" fmla="*/ 914400 h 1851102"/>
              <a:gd name="connsiteX2" fmla="*/ 2916044 w 6333893"/>
              <a:gd name="connsiteY2" fmla="*/ 1851102 h 1851102"/>
              <a:gd name="connsiteX3" fmla="*/ 11151 w 6333893"/>
              <a:gd name="connsiteY3" fmla="*/ 1851102 h 1851102"/>
              <a:gd name="connsiteX4" fmla="*/ 0 w 6333893"/>
              <a:gd name="connsiteY4" fmla="*/ 0 h 18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3893" h="1851102">
                <a:moveTo>
                  <a:pt x="0" y="0"/>
                </a:moveTo>
                <a:lnTo>
                  <a:pt x="6333893" y="914400"/>
                </a:lnTo>
                <a:lnTo>
                  <a:pt x="2916044" y="1851102"/>
                </a:lnTo>
                <a:lnTo>
                  <a:pt x="11151" y="1851102"/>
                </a:lnTo>
                <a:cubicBezTo>
                  <a:pt x="13010" y="1234068"/>
                  <a:pt x="14868" y="617034"/>
                  <a:pt x="0" y="0"/>
                </a:cubicBezTo>
                <a:close/>
              </a:path>
            </a:pathLst>
          </a:custGeom>
          <a:solidFill>
            <a:srgbClr val="EEF2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latin typeface="Arial" panose="020B0604020202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786F3C7-2E33-FE47-A4E5-DE102DFD12B1}"/>
              </a:ext>
            </a:extLst>
          </p:cNvPr>
          <p:cNvSpPr/>
          <p:nvPr/>
        </p:nvSpPr>
        <p:spPr>
          <a:xfrm>
            <a:off x="3807760" y="8222083"/>
            <a:ext cx="3048000" cy="1464442"/>
          </a:xfrm>
          <a:custGeom>
            <a:avLst/>
            <a:gdLst>
              <a:gd name="connsiteX0" fmla="*/ 2804532 w 2804532"/>
              <a:gd name="connsiteY0" fmla="*/ 0 h 1248937"/>
              <a:gd name="connsiteX1" fmla="*/ 2804532 w 2804532"/>
              <a:gd name="connsiteY1" fmla="*/ 1248937 h 1248937"/>
              <a:gd name="connsiteX2" fmla="*/ 0 w 2804532"/>
              <a:gd name="connsiteY2" fmla="*/ 741556 h 1248937"/>
              <a:gd name="connsiteX3" fmla="*/ 2804532 w 2804532"/>
              <a:gd name="connsiteY3" fmla="*/ 0 h 12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4532" h="1248937">
                <a:moveTo>
                  <a:pt x="2804532" y="0"/>
                </a:moveTo>
                <a:lnTo>
                  <a:pt x="2804532" y="1248937"/>
                </a:lnTo>
                <a:lnTo>
                  <a:pt x="0" y="741556"/>
                </a:lnTo>
                <a:lnTo>
                  <a:pt x="2804532" y="0"/>
                </a:lnTo>
                <a:close/>
              </a:path>
            </a:pathLst>
          </a:custGeom>
          <a:solidFill>
            <a:srgbClr val="068C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latin typeface="Arial" panose="020B0604020202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4E57806-A188-254F-B25A-21C264E668E2}"/>
              </a:ext>
            </a:extLst>
          </p:cNvPr>
          <p:cNvSpPr/>
          <p:nvPr/>
        </p:nvSpPr>
        <p:spPr>
          <a:xfrm>
            <a:off x="1472540" y="-17255"/>
            <a:ext cx="5415157" cy="1822304"/>
          </a:xfrm>
          <a:custGeom>
            <a:avLst/>
            <a:gdLst>
              <a:gd name="connsiteX0" fmla="*/ 0 w 5260489"/>
              <a:gd name="connsiteY0" fmla="*/ 0 h 1420010"/>
              <a:gd name="connsiteX1" fmla="*/ 5260489 w 5260489"/>
              <a:gd name="connsiteY1" fmla="*/ 1420010 h 1420010"/>
              <a:gd name="connsiteX2" fmla="*/ 5238974 w 5260489"/>
              <a:gd name="connsiteY2" fmla="*/ 0 h 1420010"/>
              <a:gd name="connsiteX3" fmla="*/ 0 w 5260489"/>
              <a:gd name="connsiteY3" fmla="*/ 0 h 1420010"/>
              <a:gd name="connsiteX0" fmla="*/ 0 w 5260489"/>
              <a:gd name="connsiteY0" fmla="*/ 5391 h 1425401"/>
              <a:gd name="connsiteX1" fmla="*/ 5260489 w 5260489"/>
              <a:gd name="connsiteY1" fmla="*/ 1425401 h 1425401"/>
              <a:gd name="connsiteX2" fmla="*/ 5255770 w 5260489"/>
              <a:gd name="connsiteY2" fmla="*/ 0 h 1425401"/>
              <a:gd name="connsiteX3" fmla="*/ 0 w 5260489"/>
              <a:gd name="connsiteY3" fmla="*/ 5391 h 1425401"/>
              <a:gd name="connsiteX0" fmla="*/ 0 w 5255770"/>
              <a:gd name="connsiteY0" fmla="*/ 5391 h 1420009"/>
              <a:gd name="connsiteX1" fmla="*/ 5254890 w 5255770"/>
              <a:gd name="connsiteY1" fmla="*/ 1420009 h 1420009"/>
              <a:gd name="connsiteX2" fmla="*/ 5255770 w 5255770"/>
              <a:gd name="connsiteY2" fmla="*/ 0 h 1420009"/>
              <a:gd name="connsiteX3" fmla="*/ 0 w 5255770"/>
              <a:gd name="connsiteY3" fmla="*/ 5391 h 142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5770" h="1420009">
                <a:moveTo>
                  <a:pt x="0" y="5391"/>
                </a:moveTo>
                <a:lnTo>
                  <a:pt x="5254890" y="1420009"/>
                </a:lnTo>
                <a:cubicBezTo>
                  <a:pt x="5255183" y="946673"/>
                  <a:pt x="5255477" y="473336"/>
                  <a:pt x="5255770" y="0"/>
                </a:cubicBezTo>
                <a:lnTo>
                  <a:pt x="0" y="5391"/>
                </a:lnTo>
                <a:close/>
              </a:path>
            </a:pathLst>
          </a:custGeom>
          <a:solidFill>
            <a:srgbClr val="44C8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latin typeface="Arial" panose="020B0604020202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FFC3952-7F2B-7E40-893B-7D0F09F41B06}"/>
              </a:ext>
            </a:extLst>
          </p:cNvPr>
          <p:cNvSpPr/>
          <p:nvPr/>
        </p:nvSpPr>
        <p:spPr>
          <a:xfrm>
            <a:off x="0" y="0"/>
            <a:ext cx="4838700" cy="1546252"/>
          </a:xfrm>
          <a:custGeom>
            <a:avLst/>
            <a:gdLst>
              <a:gd name="connsiteX0" fmla="*/ 3812876 w 3812876"/>
              <a:gd name="connsiteY0" fmla="*/ 11502 h 1069676"/>
              <a:gd name="connsiteX1" fmla="*/ 0 w 3812876"/>
              <a:gd name="connsiteY1" fmla="*/ 1069676 h 1069676"/>
              <a:gd name="connsiteX2" fmla="*/ 5751 w 3812876"/>
              <a:gd name="connsiteY2" fmla="*/ 0 h 1069676"/>
              <a:gd name="connsiteX3" fmla="*/ 3812876 w 3812876"/>
              <a:gd name="connsiteY3" fmla="*/ 11502 h 106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2876" h="1069676">
                <a:moveTo>
                  <a:pt x="3812876" y="11502"/>
                </a:moveTo>
                <a:lnTo>
                  <a:pt x="0" y="1069676"/>
                </a:lnTo>
                <a:lnTo>
                  <a:pt x="5751" y="0"/>
                </a:lnTo>
                <a:lnTo>
                  <a:pt x="3812876" y="11502"/>
                </a:lnTo>
                <a:close/>
              </a:path>
            </a:pathLst>
          </a:custGeom>
          <a:solidFill>
            <a:srgbClr val="9CDC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latin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t="22093"/>
          <a:stretch>
            <a:fillRect/>
          </a:stretch>
        </p:blipFill>
        <p:spPr bwMode="auto">
          <a:xfrm>
            <a:off x="4564946" y="7802583"/>
            <a:ext cx="1636106" cy="49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884" y="9348802"/>
            <a:ext cx="1748422" cy="4056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3B5E8BE-46A3-1148-A0A4-D8AC1216DAA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4498" y="323268"/>
            <a:ext cx="1291569" cy="607004"/>
          </a:xfrm>
          <a:prstGeom prst="rect">
            <a:avLst/>
          </a:prstGeom>
        </p:spPr>
      </p:pic>
      <p:sp>
        <p:nvSpPr>
          <p:cNvPr id="7170" name="AutoShape 2" descr="HSE-COVID-Vaccine-October-05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>
              <a:latin typeface="Arial" panose="020B0604020202020204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 rotWithShape="1">
          <a:blip r:embed="rId6" cstate="print"/>
          <a:srcRect l="13532" t="3704" r="10700"/>
          <a:stretch/>
        </p:blipFill>
        <p:spPr bwMode="auto">
          <a:xfrm>
            <a:off x="0" y="2347784"/>
            <a:ext cx="6845643" cy="364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06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77997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IE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IE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IE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48308B-3FC1-438B-B580-8F16323C7B07}"/>
              </a:ext>
            </a:extLst>
          </p:cNvPr>
          <p:cNvSpPr/>
          <p:nvPr/>
        </p:nvSpPr>
        <p:spPr>
          <a:xfrm>
            <a:off x="178130" y="252350"/>
            <a:ext cx="644801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COVID-19 Vaccine Booster Dose</a:t>
            </a:r>
            <a:endParaRPr lang="en-IE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A87FB-5DB8-49E7-A29B-51CB371C0980}"/>
              </a:ext>
            </a:extLst>
          </p:cNvPr>
          <p:cNvSpPr txBox="1"/>
          <p:nvPr/>
        </p:nvSpPr>
        <p:spPr>
          <a:xfrm>
            <a:off x="201881" y="9375198"/>
            <a:ext cx="5203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b="1" dirty="0" smtClean="0">
                <a:solidFill>
                  <a:srgbClr val="59595F"/>
                </a:solidFill>
                <a:latin typeface="Arial"/>
                <a:ea typeface="+mn-lt"/>
                <a:cs typeface="Arial" panose="020B0604020202020204" pitchFamily="34" charset="0"/>
              </a:rPr>
              <a:t> More </a:t>
            </a:r>
            <a:r>
              <a:rPr lang="en-I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lt"/>
                <a:cs typeface="Arial" panose="020B0604020202020204" pitchFamily="34" charset="0"/>
              </a:rPr>
              <a:t>information</a:t>
            </a:r>
            <a:r>
              <a:rPr lang="en-I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lt"/>
                <a:cs typeface="Arial" panose="020B0604020202020204" pitchFamily="34" charset="0"/>
              </a:rPr>
              <a:t>: </a:t>
            </a:r>
            <a:r>
              <a:rPr lang="en-I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lt"/>
                <a:cs typeface="Arial" panose="020B0604020202020204" pitchFamily="34" charset="0"/>
                <a:hlinkClick r:id="rId2"/>
              </a:rPr>
              <a:t>COVID-19 Vaccine Booster Dose</a:t>
            </a:r>
            <a:endParaRPr lang="en-IE" sz="1600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504" y="681841"/>
            <a:ext cx="6424551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Booster doses of the COVID-19 vaccine are currently being offered to: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Everyone aged 60 and over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Healthcare workers</a:t>
            </a:r>
            <a:b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endParaRPr lang="en-IE" dirty="0" smtClean="0">
              <a:solidFill>
                <a:srgbClr val="59595F"/>
              </a:solidFill>
              <a:latin typeface="Arial" panose="020B0604020202020204" pitchFamily="34" charset="0"/>
            </a:endParaRPr>
          </a:p>
          <a:p>
            <a: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</a:rPr>
              <a:t>Why some people need a booster vaccine</a:t>
            </a:r>
          </a:p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All COVID-19 vaccines licensed in Ireland are effective at </a:t>
            </a:r>
            <a:b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protecting you against hospitalisation and severe illness from </a:t>
            </a:r>
            <a:b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COVID-19.  However, protection may reduce over time, and infections and illness in people who are fully vaccinated can still happen. </a:t>
            </a:r>
          </a:p>
          <a:p>
            <a:endParaRPr lang="en-IE" dirty="0" smtClean="0">
              <a:solidFill>
                <a:srgbClr val="59595F"/>
              </a:solidFill>
              <a:latin typeface="Arial" panose="020B0604020202020204" pitchFamily="34" charset="0"/>
            </a:endParaRPr>
          </a:p>
          <a:p>
            <a: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</a:rPr>
              <a:t>How you will get a booster</a:t>
            </a:r>
            <a:b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If you are aged 70 or over,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you'll be invited for your vaccine by your GP.  Some GPs will refer patients to a vaccination centre. </a:t>
            </a:r>
          </a:p>
          <a:p>
            <a: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If you are aged 60 to 69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, you will get a text message from the HSE with a vaccination centre appointment.</a:t>
            </a:r>
          </a:p>
          <a:p>
            <a:endParaRPr lang="en-IE" dirty="0">
              <a:solidFill>
                <a:srgbClr val="59595F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If you’re in any of the groups currently being offered boosters, you can also go to a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  <a:hlinkClick r:id="rId3"/>
              </a:rPr>
              <a:t>booster walk-in clinic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, or you can go to a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  <a:hlinkClick r:id="rId4"/>
              </a:rPr>
              <a:t>participating pharmacy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</a:p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/>
            </a:r>
            <a:b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</a:rPr>
              <a:t>Which vaccine you will be offered</a:t>
            </a:r>
          </a:p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Regardless of which COVID-19 vaccine course you had previously: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People aged 30 and over will be offered a single booster dose of either the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hlinkClick r:id="rId5"/>
              </a:rPr>
              <a:t>Pfizer/BioNTech COVID-19 vaccine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 or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hlinkClick r:id="rId6"/>
              </a:rPr>
              <a:t>Moderna COVID-19 vaccine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People aged 29 and under will be offered a single booster dose of the </a:t>
            </a:r>
            <a:r>
              <a:rPr lang="en-IE" dirty="0">
                <a:solidFill>
                  <a:srgbClr val="59595F"/>
                </a:solidFill>
                <a:latin typeface="Arial" panose="020B0604020202020204" pitchFamily="34" charset="0"/>
                <a:hlinkClick r:id="rId5"/>
              </a:rPr>
              <a:t>Pfizer/BioNTech COVID-19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hlinkClick r:id="rId5"/>
              </a:rPr>
              <a:t>vaccine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.</a:t>
            </a:r>
            <a:endParaRPr lang="en-IE" dirty="0">
              <a:solidFill>
                <a:srgbClr val="59595F"/>
              </a:solidFill>
              <a:latin typeface="Arial" panose="020B0604020202020204" pitchFamily="34" charset="0"/>
            </a:endParaRPr>
          </a:p>
          <a:p>
            <a:r>
              <a:rPr lang="en-IE" b="1" dirty="0" smtClean="0">
                <a:solidFill>
                  <a:srgbClr val="59595F"/>
                </a:solidFill>
                <a:latin typeface="Arial" panose="020B0604020202020204" pitchFamily="34" charset="0"/>
              </a:rPr>
              <a:t> </a:t>
            </a:r>
          </a:p>
          <a:p>
            <a:endParaRPr lang="en-IE" b="1" dirty="0">
              <a:solidFill>
                <a:srgbClr val="59595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004" y="86755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Media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004" y="486865"/>
            <a:ext cx="64245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Full page print ads ran in all national papers last week and local papers next week. The ad highlights the importance of taking up the booster dose of the COVID-19 vaccine when it is offered for the best protection again serious illness from COVID-19. </a:t>
            </a:r>
            <a:b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/>
            </a:r>
            <a:b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</a:b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Out of home advertising with the same messages also started this week. This will be seen on posters and digital screen in shopping and commuting areas, and on buses.</a:t>
            </a:r>
          </a:p>
          <a:p>
            <a:endParaRPr lang="en-IE" dirty="0" smtClean="0">
              <a:solidFill>
                <a:srgbClr val="59595F"/>
              </a:solidFill>
              <a:latin typeface="Arial" panose="020B0604020202020204" pitchFamily="34" charset="0"/>
            </a:endParaRPr>
          </a:p>
          <a:p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A radio ad  targeting people aged 60-69, who are now eligible for a booster vaccine is currently on air. You can listen to the 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  <a:hlinkClick r:id="rId2"/>
              </a:rPr>
              <a:t>radio ad here</a:t>
            </a:r>
            <a:r>
              <a:rPr lang="en-IE" dirty="0" smtClean="0">
                <a:solidFill>
                  <a:srgbClr val="59595F"/>
                </a:solidFill>
                <a:latin typeface="Arial" panose="020B0604020202020204" pitchFamily="34" charset="0"/>
              </a:rPr>
              <a:t>. </a:t>
            </a:r>
          </a:p>
          <a:p>
            <a:endParaRPr lang="en-IE" b="1" dirty="0" smtClean="0">
              <a:solidFill>
                <a:srgbClr val="59595F"/>
              </a:solidFill>
              <a:latin typeface="Arial" panose="020B0604020202020204" pitchFamily="34" charset="0"/>
            </a:endParaRPr>
          </a:p>
          <a:p>
            <a:endParaRPr lang="en-IE" b="1" dirty="0">
              <a:solidFill>
                <a:srgbClr val="59595F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120" t="1586" r="1050"/>
          <a:stretch/>
        </p:blipFill>
        <p:spPr bwMode="auto">
          <a:xfrm>
            <a:off x="0" y="4622365"/>
            <a:ext cx="6858000" cy="458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" y="333890"/>
            <a:ext cx="1750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Social media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379" y="936069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59595F"/>
                </a:solidFill>
                <a:latin typeface="Arial"/>
                <a:ea typeface="+mn-lt"/>
                <a:cs typeface="Arial" panose="020B0604020202020204" pitchFamily="34" charset="0"/>
              </a:rPr>
              <a:t>Sample message</a:t>
            </a:r>
            <a:r>
              <a:rPr lang="en-IE" sz="1600" dirty="0" smtClean="0">
                <a:solidFill>
                  <a:srgbClr val="59595F"/>
                </a:solidFill>
                <a:latin typeface="Arial"/>
                <a:ea typeface="+mn-lt"/>
                <a:cs typeface="Arial" panose="020B0604020202020204" pitchFamily="34" charset="0"/>
              </a:rPr>
              <a:t>:</a:t>
            </a:r>
            <a:endParaRPr lang="en-IE" sz="1600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7511" y="9134585"/>
            <a:ext cx="6175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 smtClean="0">
                <a:solidFill>
                  <a:srgbClr val="59595F"/>
                </a:solidFill>
                <a:latin typeface="Arial"/>
                <a:ea typeface="+mn-lt"/>
                <a:cs typeface="Arial" panose="020B0604020202020204" pitchFamily="34" charset="0"/>
              </a:rPr>
              <a:t>More </a:t>
            </a:r>
            <a:r>
              <a:rPr lang="en-I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lt"/>
                <a:cs typeface="Arial" panose="020B0604020202020204" pitchFamily="34" charset="0"/>
              </a:rPr>
              <a:t>information: </a:t>
            </a:r>
            <a:r>
              <a:rPr lang="en-I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lt"/>
                <a:cs typeface="Arial" panose="020B0604020202020204" pitchFamily="34" charset="0"/>
                <a:hlinkClick r:id="rId2"/>
              </a:rPr>
              <a:t>COVID-19 vaccine booster dose</a:t>
            </a:r>
            <a:endParaRPr lang="en-IE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lt"/>
              <a:cs typeface="Arial" panose="020B0604020202020204" pitchFamily="34" charset="0"/>
            </a:endParaRPr>
          </a:p>
        </p:txBody>
      </p:sp>
      <p:pic>
        <p:nvPicPr>
          <p:cNvPr id="17" name="Picture 2" descr="May be an image of one or more people and text that says 'Hะ Rialtas na hÉireann Government of fIreland COVID-19 VACCINE Public Health Advice BOOST YOUR PROTECTION'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111" y="4952010"/>
            <a:ext cx="3714657" cy="371465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273132" y="1289692"/>
            <a:ext cx="6044540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59595F"/>
                </a:solidFill>
                <a:latin typeface="Arial" pitchFamily="34" charset="0"/>
                <a:cs typeface="Arial" pitchFamily="34" charset="0"/>
              </a:rPr>
              <a:t>Booster doses of COVID-19 vaccine are currently being offered to everyone aged 60+ and healthcare workers.</a:t>
            </a:r>
            <a:br>
              <a:rPr lang="en-IE" dirty="0" smtClean="0">
                <a:solidFill>
                  <a:srgbClr val="59595F"/>
                </a:solidFill>
                <a:latin typeface="Arial" pitchFamily="34" charset="0"/>
                <a:cs typeface="Arial" pitchFamily="34" charset="0"/>
              </a:rPr>
            </a:br>
            <a:r>
              <a:rPr lang="en-IE" dirty="0" smtClean="0">
                <a:solidFill>
                  <a:srgbClr val="59595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IE" dirty="0" smtClean="0">
                <a:solidFill>
                  <a:srgbClr val="59595F"/>
                </a:solidFill>
                <a:latin typeface="Arial" pitchFamily="34" charset="0"/>
                <a:cs typeface="Arial" pitchFamily="34" charset="0"/>
              </a:rPr>
            </a:br>
            <a:r>
              <a:rPr lang="en-IE" dirty="0" smtClean="0">
                <a:solidFill>
                  <a:srgbClr val="59595F"/>
                </a:solidFill>
                <a:latin typeface="Arial" pitchFamily="34" charset="0"/>
                <a:cs typeface="Arial" pitchFamily="34" charset="0"/>
              </a:rPr>
              <a:t>The protection from your COVID-19 vaccine against severe illness from COVID-19 may weaken over time. The booster dose is recommended at least 5 months after your last vaccine, to give you the best possible protection. Please take up your booster appointment when it's offered. Find out more here: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https://bit.ly/3kRKMNE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#</a:t>
            </a:r>
            <a:r>
              <a:rPr lang="en-I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COVIDVaccines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#</a:t>
            </a:r>
            <a:r>
              <a:rPr lang="en-IE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ForUsAll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804" y="213352"/>
            <a:ext cx="644725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COVID-19 Vaccine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804" y="1059282"/>
            <a:ext cx="5612559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dirty="0">
                <a:solidFill>
                  <a:srgbClr val="5959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information helps us all to make an informed decision about the vaccine.</a:t>
            </a: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dirty="0">
                <a:solidFill>
                  <a:srgbClr val="5959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find factual, updated information about COVID-19 Vaccine on 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www.hse.ie/covid19vaccine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IE" dirty="0">
                <a:solidFill>
                  <a:srgbClr val="5959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 our team in HSELive on </a:t>
            </a:r>
          </a:p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1800 700 700.</a:t>
            </a:r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email HSElive at 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hselive@hse.ie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sign language interpretation can be arranged by appointment.</a:t>
            </a: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our official 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social media 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channels for up to date news, videos, links and walk-in clinic details.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804" y="6722371"/>
            <a:ext cx="5462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804" y="5799041"/>
            <a:ext cx="5848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Downloadable information materials on the vaccines are available on 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www.hse.ie/covid19vaccinematerials</a:t>
            </a: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information is available on this website in:</a:t>
            </a:r>
          </a:p>
          <a:p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24 languages, in both video and in information booklets.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Easy-Read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Irish Sign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Audio, large print and braille</a:t>
            </a:r>
          </a:p>
          <a:p>
            <a:endParaRPr lang="en-IE" dirty="0">
              <a:latin typeface="Arial" panose="020B0604020202020204" pitchFamily="34" charset="0"/>
            </a:endParaRPr>
          </a:p>
        </p:txBody>
      </p:sp>
      <p:pic>
        <p:nvPicPr>
          <p:cNvPr id="8" name="Picture 8" descr="A picture containing text, businesscard, screenshot&#10;&#10;Description automatically generated">
            <a:extLst>
              <a:ext uri="{FF2B5EF4-FFF2-40B4-BE49-F238E27FC236}">
                <a16:creationId xmlns:a16="http://schemas.microsoft.com/office/drawing/2014/main" id="{594F9F5D-E985-4F9E-9D15-EB2ED03278D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4574" y="7552226"/>
            <a:ext cx="1696838" cy="169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5" y="7978480"/>
            <a:ext cx="6858000" cy="176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381" y="1635390"/>
            <a:ext cx="62749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59595F"/>
              </a:solidFill>
              <a:latin typeface="Arial"/>
              <a:cs typeface="Arial"/>
            </a:endParaRPr>
          </a:p>
          <a:p>
            <a:r>
              <a:rPr lang="en-US" sz="3200" b="1" dirty="0">
                <a:solidFill>
                  <a:srgbClr val="59595F"/>
                </a:solidFill>
                <a:latin typeface="Arial"/>
                <a:cs typeface="Arial"/>
              </a:rPr>
              <a:t>Please share with your networks</a:t>
            </a:r>
          </a:p>
          <a:p>
            <a:endParaRPr lang="en-US" sz="3200" b="1" dirty="0">
              <a:solidFill>
                <a:srgbClr val="59595F"/>
              </a:solidFill>
              <a:latin typeface="Arial"/>
              <a:cs typeface="Arial"/>
            </a:endParaRPr>
          </a:p>
          <a:p>
            <a:r>
              <a:rPr lang="en-US" sz="3200" b="1" dirty="0">
                <a:solidFill>
                  <a:srgbClr val="59595F"/>
                </a:solidFill>
                <a:latin typeface="Arial"/>
                <a:cs typeface="Arial"/>
              </a:rPr>
              <a:t>Thank you</a:t>
            </a:r>
            <a:endParaRPr lang="en-US" b="1" dirty="0">
              <a:solidFill>
                <a:srgbClr val="59595F"/>
              </a:solidFill>
              <a:latin typeface="Arial"/>
              <a:cs typeface="Arial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6301C1D-7375-FD4A-85EE-60E9F579A839}"/>
              </a:ext>
            </a:extLst>
          </p:cNvPr>
          <p:cNvSpPr/>
          <p:nvPr/>
        </p:nvSpPr>
        <p:spPr>
          <a:xfrm>
            <a:off x="0" y="8134598"/>
            <a:ext cx="4069143" cy="1552052"/>
          </a:xfrm>
          <a:custGeom>
            <a:avLst/>
            <a:gdLst>
              <a:gd name="connsiteX0" fmla="*/ 0 w 6333893"/>
              <a:gd name="connsiteY0" fmla="*/ 0 h 1851102"/>
              <a:gd name="connsiteX1" fmla="*/ 6333893 w 6333893"/>
              <a:gd name="connsiteY1" fmla="*/ 914400 h 1851102"/>
              <a:gd name="connsiteX2" fmla="*/ 2916044 w 6333893"/>
              <a:gd name="connsiteY2" fmla="*/ 1851102 h 1851102"/>
              <a:gd name="connsiteX3" fmla="*/ 11151 w 6333893"/>
              <a:gd name="connsiteY3" fmla="*/ 1851102 h 1851102"/>
              <a:gd name="connsiteX4" fmla="*/ 0 w 6333893"/>
              <a:gd name="connsiteY4" fmla="*/ 0 h 185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3893" h="1851102">
                <a:moveTo>
                  <a:pt x="0" y="0"/>
                </a:moveTo>
                <a:lnTo>
                  <a:pt x="6333893" y="914400"/>
                </a:lnTo>
                <a:lnTo>
                  <a:pt x="2916044" y="1851102"/>
                </a:lnTo>
                <a:lnTo>
                  <a:pt x="11151" y="1851102"/>
                </a:lnTo>
                <a:cubicBezTo>
                  <a:pt x="13010" y="1234068"/>
                  <a:pt x="14868" y="617034"/>
                  <a:pt x="0" y="0"/>
                </a:cubicBezTo>
                <a:close/>
              </a:path>
            </a:pathLst>
          </a:custGeom>
          <a:solidFill>
            <a:srgbClr val="EEF2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latin typeface="Arial" panose="020B0604020202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786F3C7-2E33-FE47-A4E5-DE102DFD12B1}"/>
              </a:ext>
            </a:extLst>
          </p:cNvPr>
          <p:cNvSpPr/>
          <p:nvPr/>
        </p:nvSpPr>
        <p:spPr>
          <a:xfrm>
            <a:off x="3807760" y="8222083"/>
            <a:ext cx="3048000" cy="1464442"/>
          </a:xfrm>
          <a:custGeom>
            <a:avLst/>
            <a:gdLst>
              <a:gd name="connsiteX0" fmla="*/ 2804532 w 2804532"/>
              <a:gd name="connsiteY0" fmla="*/ 0 h 1248937"/>
              <a:gd name="connsiteX1" fmla="*/ 2804532 w 2804532"/>
              <a:gd name="connsiteY1" fmla="*/ 1248937 h 1248937"/>
              <a:gd name="connsiteX2" fmla="*/ 0 w 2804532"/>
              <a:gd name="connsiteY2" fmla="*/ 741556 h 1248937"/>
              <a:gd name="connsiteX3" fmla="*/ 2804532 w 2804532"/>
              <a:gd name="connsiteY3" fmla="*/ 0 h 12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4532" h="1248937">
                <a:moveTo>
                  <a:pt x="2804532" y="0"/>
                </a:moveTo>
                <a:lnTo>
                  <a:pt x="2804532" y="1248937"/>
                </a:lnTo>
                <a:lnTo>
                  <a:pt x="0" y="741556"/>
                </a:lnTo>
                <a:lnTo>
                  <a:pt x="2804532" y="0"/>
                </a:lnTo>
                <a:close/>
              </a:path>
            </a:pathLst>
          </a:custGeom>
          <a:solidFill>
            <a:srgbClr val="068C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67" dirty="0"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256" y="9313176"/>
            <a:ext cx="1748422" cy="40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7368</TotalTime>
  <Words>213</Words>
  <Application>Microsoft Office PowerPoint</Application>
  <PresentationFormat>A4 Paper (210x297 mm)</PresentationFormat>
  <Paragraphs>62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Fidelma Browne</dc:creator>
  <cp:lastModifiedBy>Kahlil Coyle</cp:lastModifiedBy>
  <cp:revision>934</cp:revision>
  <dcterms:created xsi:type="dcterms:W3CDTF">2020-03-21T11:46:06Z</dcterms:created>
  <dcterms:modified xsi:type="dcterms:W3CDTF">2021-11-26T09:14:14Z</dcterms:modified>
</cp:coreProperties>
</file>