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305" r:id="rId2"/>
    <p:sldId id="308" r:id="rId3"/>
    <p:sldId id="314" r:id="rId4"/>
    <p:sldId id="315" r:id="rId5"/>
    <p:sldId id="319" r:id="rId6"/>
    <p:sldId id="324" r:id="rId7"/>
    <p:sldId id="316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na Harte" initials="AH" lastIdx="6" clrIdx="0"/>
  <p:cmAuthor id="1" name="fidelma browne" initials="fb" lastIdx="2" clrIdx="1"/>
  <p:cmAuthor id="2" name="Fiona Foley" initials="FF" lastIdx="7" clrIdx="2">
    <p:extLst>
      <p:ext uri="{19B8F6BF-5375-455C-9EA6-DF929625EA0E}">
        <p15:presenceInfo xmlns:p15="http://schemas.microsoft.com/office/powerpoint/2012/main" userId="S::fiona.foley@alzheimer.ie::104c5bf7-4311-4a26-b39f-998d42145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CC00"/>
    <a:srgbClr val="FFEE00"/>
    <a:srgbClr val="595959"/>
    <a:srgbClr val="000000"/>
    <a:srgbClr val="3B3838"/>
    <a:srgbClr val="59595F"/>
    <a:srgbClr val="595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280" y="4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49ECF0A-8A29-4048-A13A-35D03D412847}" type="datetimeFigureOut">
              <a:rPr lang="en-IE" smtClean="0"/>
              <a:pPr/>
              <a:t>15/12/2022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4211352-757F-421B-B7B4-67FAEC3A1FE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824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0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5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08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9027587"/>
            <a:ext cx="1362045" cy="7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75" y="9234704"/>
            <a:ext cx="2518324" cy="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0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0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0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6" y="835481"/>
            <a:ext cx="1112937" cy="14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7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15/12/2022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4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FA132DE-3CCD-4C23-9CAF-BF6883D6418B}" type="datetimeFigureOut">
              <a:rPr lang="en-IE" smtClean="0"/>
              <a:pPr/>
              <a:t>15/12/2022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87C6D1-D2C4-449C-A347-1C6E5EEB2D6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87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astart.ie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nO7Fm_in1Z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afefood.net/start/healthy-eating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makeastart.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ealthpromotion.ie/" TargetMode="External"/><Relationship Id="rId5" Type="http://schemas.openxmlformats.org/officeDocument/2006/relationships/hyperlink" Target="https://www.safefood.net/start/healthy-eating/meal-planning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safefood.net/start/healthy-eating/replacing-sugary-drinks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amon.keogh1@hse.ie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orlaith.potter@hse.i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4102266"/>
            <a:ext cx="535304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pPr algn="ctr"/>
            <a:endParaRPr lang="en-US" sz="2400" b="1" dirty="0" smtClean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 </a:t>
            </a:r>
            <a:r>
              <a:rPr lang="en-US" sz="24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campaign:</a:t>
            </a:r>
          </a:p>
          <a:p>
            <a:pPr algn="ctr"/>
            <a:endParaRPr lang="en-US" sz="24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daily win</a:t>
            </a:r>
            <a:endParaRPr lang="en-US" sz="24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4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 pack</a:t>
            </a:r>
          </a:p>
          <a:p>
            <a:pPr algn="ctr"/>
            <a:endParaRPr lang="en-US" sz="24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January 2023 </a:t>
            </a:r>
            <a:endParaRPr lang="en-US" sz="24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4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www.makeastart.ie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endParaRPr lang="en-IE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22258"/>
          <a:stretch/>
        </p:blipFill>
        <p:spPr>
          <a:xfrm>
            <a:off x="988312" y="704939"/>
            <a:ext cx="4900424" cy="3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-331303"/>
            <a:ext cx="6553200" cy="931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pPr algn="just"/>
            <a:r>
              <a:rPr lang="en-US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 and context</a:t>
            </a:r>
          </a:p>
          <a:p>
            <a:pPr algn="ctr">
              <a:lnSpc>
                <a:spcPct val="150000"/>
              </a:lnSpc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The START campaign is back on TV, radio, cinema and online throughout January.</a:t>
            </a:r>
          </a:p>
          <a:p>
            <a:pPr>
              <a:lnSpc>
                <a:spcPct val="150000"/>
              </a:lnSpc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While reducing treats is as important as ever, you’ll see the </a:t>
            </a:r>
            <a:r>
              <a:rPr lang="en-IE" sz="2000" u="sng" dirty="0" smtClean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one </a:t>
            </a:r>
            <a:r>
              <a:rPr lang="en-IE" sz="20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daily </a:t>
            </a:r>
            <a:r>
              <a:rPr lang="en-IE" sz="2000" u="sng" dirty="0" smtClean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win </a:t>
            </a:r>
            <a:r>
              <a:rPr lang="en-IE" sz="20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TV ad</a:t>
            </a:r>
            <a:r>
              <a:rPr lang="en-IE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this </a:t>
            </a:r>
            <a:r>
              <a:rPr lang="en-IE" sz="20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tim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e, offering families more healthy habit options</a:t>
            </a:r>
            <a:r>
              <a:rPr lang="en-IE" sz="20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IE" sz="2000" dirty="0" smtClean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Radio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ads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will feature Sarah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swapping sugary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breakfast cereal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for a healthy one,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and Steven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introducing vegetables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dinner time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Parents and guardians can find lots of tips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and advice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one daily win at </a:t>
            </a:r>
            <a:r>
              <a:rPr lang="en-IE" sz="2000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hlinkClick r:id="rId3"/>
              </a:rPr>
              <a:t>www.makeastart.ie</a:t>
            </a:r>
            <a:endParaRPr lang="en-IE" sz="2000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IE" sz="2000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n-IE" sz="20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n-I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16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1148" y="-331303"/>
            <a:ext cx="6447865" cy="903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pPr algn="just"/>
            <a:r>
              <a:rPr lang="en-IE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messages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Choose one area to change and start small. Be realistic about what your family can do.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Think of a goal and then make a plan on how you’d like to achieve it.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For example you could: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Change from sugary breakfast cereal to wholemeal breakfast cereal on weekdays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Drink water with dinner instead of sugary drinks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Have fruit after school instead of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treats 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Make a healthy meal plan for weekdays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51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-331303"/>
            <a:ext cx="6553200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r>
              <a:rPr lang="en-US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Sharing with your networks</a:t>
            </a:r>
          </a:p>
          <a:p>
            <a:endParaRPr lang="en-US" sz="20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dirty="0" smtClean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  <a:r>
              <a:rPr lang="en-US" sz="20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ignpost your network to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hlinkClick r:id="rId2"/>
              </a:rPr>
              <a:t>www.makeastart.ie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Highlights: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Healthy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eating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hlinkClick r:id="rId4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Swapping sugary drinks for milk or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water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Plan for healthier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meals</a:t>
            </a:r>
            <a:endParaRPr lang="en-IE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00B0F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newsletter: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publish an article 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lvl="0">
              <a:lnSpc>
                <a:spcPct val="150000"/>
              </a:lnSpc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Publications: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order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START information leaflets and posters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</a:rPr>
              <a:t> – select ‘healthy eating’ or search ‘START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if you’d like to run a small event or activity, we’ll give you everything you need</a:t>
            </a:r>
            <a:endParaRPr lang="en-I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71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52400" y="-331303"/>
            <a:ext cx="6553200" cy="515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r>
              <a:rPr lang="en-US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media resources</a:t>
            </a:r>
          </a:p>
          <a:p>
            <a:endParaRPr lang="en-US" sz="20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FB/IG @safefood.net TW @</a:t>
            </a:r>
            <a:r>
              <a:rPr lang="en-IE" sz="20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safefood_net</a:t>
            </a:r>
            <a:endParaRPr lang="en-IE" sz="2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www.makeastart.ie #</a:t>
            </a:r>
            <a:r>
              <a:rPr lang="en-IE" sz="2000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makeastart</a:t>
            </a:r>
            <a:r>
              <a:rPr lang="en-IE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IE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I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r>
              <a:rPr lang="en-US" sz="2000" b="1" dirty="0" smtClean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Sample posts:</a:t>
            </a:r>
            <a:br>
              <a:rPr lang="en-US" sz="2000" b="1" dirty="0" smtClean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IE" sz="2000" dirty="0" smtClean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</a:t>
            </a: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en-I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09319"/>
              </p:ext>
            </p:extLst>
          </p:nvPr>
        </p:nvGraphicFramePr>
        <p:xfrm>
          <a:off x="417526" y="3111852"/>
          <a:ext cx="5963685" cy="5297807"/>
        </p:xfrm>
        <a:graphic>
          <a:graphicData uri="http://schemas.openxmlformats.org/drawingml/2006/table">
            <a:tbl>
              <a:tblPr firstRow="1" firstCol="1" bandRow="1"/>
              <a:tblGrid>
                <a:gridCol w="1823345">
                  <a:extLst>
                    <a:ext uri="{9D8B030D-6E8A-4147-A177-3AD203B41FA5}">
                      <a16:colId xmlns:a16="http://schemas.microsoft.com/office/drawing/2014/main" val="1866830252"/>
                    </a:ext>
                  </a:extLst>
                </a:gridCol>
                <a:gridCol w="4140340">
                  <a:extLst>
                    <a:ext uri="{9D8B030D-6E8A-4147-A177-3AD203B41FA5}">
                      <a16:colId xmlns:a16="http://schemas.microsoft.com/office/drawing/2014/main" val="115025718"/>
                    </a:ext>
                  </a:extLst>
                </a:gridCol>
              </a:tblGrid>
              <a:tr h="16363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Twitter </a:t>
                      </a:r>
                    </a:p>
                  </a:txBody>
                  <a:tcPr marL="55877" marR="5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Start by changing one thing, not everything.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For ways to make one daily win </a:t>
                      </a: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n-I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www.makeastart.ie</a:t>
                      </a:r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5877" marR="5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875777"/>
                  </a:ext>
                </a:extLst>
              </a:tr>
              <a:tr h="1700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Facebook or Instagram</a:t>
                      </a:r>
                    </a:p>
                  </a:txBody>
                  <a:tcPr marL="55877" marR="5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Swaps are a great way to </a:t>
                      </a: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start, 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 fruit after school.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For more ways to make one daily win </a:t>
                      </a: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n-I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www.makeastart.ie</a:t>
                      </a:r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5877" marR="5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704051"/>
                  </a:ext>
                </a:extLst>
              </a:tr>
              <a:tr h="18027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Facebook or Instagram</a:t>
                      </a:r>
                    </a:p>
                  </a:txBody>
                  <a:tcPr marL="55877" marR="5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Start 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by keeping fruit where the kids can reach it. </a:t>
                      </a:r>
                      <a:endParaRPr lang="en-IE" sz="1800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more ways to make one daily win </a:t>
                      </a: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n-I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www.makeastart.ie</a:t>
                      </a:r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5877" marR="55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08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0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-331303"/>
            <a:ext cx="6553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r>
              <a:rPr lang="en-US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Twitter</a:t>
            </a: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FB/IG</a:t>
            </a:r>
          </a:p>
          <a:p>
            <a:endParaRPr lang="en-US" sz="2000" b="1" dirty="0">
              <a:solidFill>
                <a:srgbClr val="EE3D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</a:t>
            </a: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en-I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DEA08E-B588-4F08-A0B3-07E6552976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1" y="4940637"/>
            <a:ext cx="3429176" cy="342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EDFBF-70A9-4B6C-8624-49F938D4D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" y="1079846"/>
            <a:ext cx="6618318" cy="2647327"/>
          </a:xfrm>
          <a:prstGeom prst="rect">
            <a:avLst/>
          </a:prstGeom>
        </p:spPr>
      </p:pic>
      <p:pic>
        <p:nvPicPr>
          <p:cNvPr id="10" name="Picture 9" descr="A picture containing text, cabinet, person, indoor&#10;&#10;Description automatically generated">
            <a:extLst>
              <a:ext uri="{FF2B5EF4-FFF2-40B4-BE49-F238E27FC236}">
                <a16:creationId xmlns:a16="http://schemas.microsoft.com/office/drawing/2014/main" id="{0903E298-3ABA-B5F8-8DBD-77A997DD0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19" y="5002410"/>
            <a:ext cx="3494294" cy="34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4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623595"/>
            <a:ext cx="6858000" cy="14051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764106"/>
            <a:ext cx="6858000" cy="1151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-331303"/>
            <a:ext cx="65532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600" b="1" dirty="0">
              <a:solidFill>
                <a:srgbClr val="EE3D96"/>
              </a:solidFill>
              <a:latin typeface="Profile-Medium" panose="02000606040000020004" pitchFamily="2" charset="0"/>
            </a:endParaRPr>
          </a:p>
          <a:p>
            <a:r>
              <a:rPr lang="en-IE" sz="3200" b="1" dirty="0">
                <a:solidFill>
                  <a:srgbClr val="EE3D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algn="just"/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For more information, please contact: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Orlaith Potter, Programmes and Campaigns, Communications Division, HSE</a:t>
            </a:r>
            <a:b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</a:b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Email: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hlinkClick r:id="rId2"/>
              </a:rPr>
              <a:t>orlaith.potter@hse.ie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Eamon Keogh, Communications, Health and Wellbeing, HSE</a:t>
            </a:r>
            <a:b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</a:b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Email: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  <a:hlinkClick r:id="rId3"/>
              </a:rPr>
              <a:t>eamon.keogh1@hse.ie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Thank you for supporting the campaign.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 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endParaRPr lang="en-I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1149" y="8874278"/>
            <a:ext cx="6447864" cy="930993"/>
            <a:chOff x="201149" y="8874278"/>
            <a:chExt cx="6447864" cy="9309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9" y="8874278"/>
              <a:ext cx="1315318" cy="930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69" y="9121055"/>
              <a:ext cx="1406244" cy="4242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871" y="9008672"/>
              <a:ext cx="586142" cy="5906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79" y="9066991"/>
              <a:ext cx="671576" cy="532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27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9070</TotalTime>
  <Words>345</Words>
  <Application>Microsoft Office PowerPoint</Application>
  <PresentationFormat>A4 Paper (210x297 mm)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Profile-Medium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HSE</dc:creator>
  <cp:lastModifiedBy>Orlaith Potter</cp:lastModifiedBy>
  <cp:revision>343</cp:revision>
  <dcterms:created xsi:type="dcterms:W3CDTF">2020-03-21T11:46:06Z</dcterms:created>
  <dcterms:modified xsi:type="dcterms:W3CDTF">2022-12-15T12:29:07Z</dcterms:modified>
</cp:coreProperties>
</file>