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13"/>
  </p:notesMasterIdLst>
  <p:handoutMasterIdLst>
    <p:handoutMasterId r:id="rId14"/>
  </p:handoutMasterIdLst>
  <p:sldIdLst>
    <p:sldId id="309" r:id="rId7"/>
    <p:sldId id="317" r:id="rId8"/>
    <p:sldId id="333" r:id="rId9"/>
    <p:sldId id="334" r:id="rId10"/>
    <p:sldId id="332" r:id="rId11"/>
    <p:sldId id="335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9161"/>
    <a:srgbClr val="005850"/>
    <a:srgbClr val="5E5E5E"/>
    <a:srgbClr val="004D44"/>
    <a:srgbClr val="B3B6A7"/>
    <a:srgbClr val="A79563"/>
    <a:srgbClr val="005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59109" autoAdjust="0"/>
  </p:normalViewPr>
  <p:slideViewPr>
    <p:cSldViewPr snapToGrid="0" snapToObjects="1" showGuides="1">
      <p:cViewPr varScale="1">
        <p:scale>
          <a:sx n="20" d="100"/>
          <a:sy n="20" d="100"/>
        </p:scale>
        <p:origin x="1672" y="36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-208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51" d="100"/>
          <a:sy n="51" d="100"/>
        </p:scale>
        <p:origin x="2692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B542B-0C3F-884C-A453-F60046BBBBE8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752D7-37D8-FD47-A307-243E37317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408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35340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27668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0676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52746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&amp; Subtitle - Green">
    <p:bg>
      <p:bgPr>
        <a:gradFill>
          <a:gsLst>
            <a:gs pos="0">
              <a:srgbClr val="004039"/>
            </a:gs>
            <a:gs pos="100000">
              <a:srgbClr val="005A52"/>
            </a:gs>
          </a:gsLst>
          <a:lin ang="17054404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3708970" y="3814011"/>
            <a:ext cx="18897030" cy="52391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16000" b="0" i="0" cap="none" spc="-272">
                <a:solidFill>
                  <a:srgbClr val="FFFFFF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708970" y="9482323"/>
            <a:ext cx="18897030" cy="3006800"/>
          </a:xfrm>
          <a:prstGeom prst="rect">
            <a:avLst/>
          </a:prstGeom>
        </p:spPr>
        <p:txBody>
          <a:bodyPr/>
          <a:lstStyle>
            <a:lvl1pPr algn="l">
              <a:lnSpc>
                <a:spcPct val="120000"/>
              </a:lnSpc>
              <a:buClr>
                <a:srgbClr val="A39161"/>
              </a:buClr>
              <a:defRPr sz="3200" b="0" i="0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1pPr>
            <a:lvl2pPr indent="0" algn="l">
              <a:lnSpc>
                <a:spcPct val="120000"/>
              </a:lnSpc>
              <a:buClr>
                <a:srgbClr val="A39161"/>
              </a:buClr>
              <a:defRPr sz="3200" b="0" spc="0">
                <a:solidFill>
                  <a:srgbClr val="A39161"/>
                </a:solidFill>
                <a:latin typeface="+mn-lt"/>
                <a:ea typeface="Calibri" charset="0"/>
                <a:cs typeface="Calibri" charset="0"/>
                <a:sym typeface="Georgia"/>
              </a:defRPr>
            </a:lvl2pPr>
            <a:lvl3pPr algn="l">
              <a:lnSpc>
                <a:spcPct val="120000"/>
              </a:lnSpc>
              <a:buClr>
                <a:srgbClr val="A39161"/>
              </a:buClr>
              <a:defRPr sz="2400" b="0" i="1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3pPr>
            <a:lvl4pPr algn="l">
              <a:lnSpc>
                <a:spcPct val="120000"/>
              </a:lnSpc>
              <a:buClr>
                <a:srgbClr val="A39161"/>
              </a:buClr>
              <a:defRPr sz="2400" spc="0">
                <a:solidFill>
                  <a:srgbClr val="A39161"/>
                </a:solidFill>
                <a:latin typeface="+mn-lt"/>
                <a:ea typeface="Georgia"/>
                <a:cs typeface="Georgia"/>
                <a:sym typeface="Georgia"/>
              </a:defRPr>
            </a:lvl4pPr>
            <a:lvl5pPr algn="l">
              <a:lnSpc>
                <a:spcPct val="120000"/>
              </a:lnSpc>
              <a:buClr>
                <a:srgbClr val="A39161"/>
              </a:buClr>
              <a:defRPr sz="2400" b="0" i="1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235700"/>
            <a:ext cx="0" cy="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630" y="1062788"/>
            <a:ext cx="7656475" cy="3099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Multiple Imag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1441450" y="946150"/>
            <a:ext cx="19325056" cy="2286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9600" b="1" cap="none" spc="-180" baseline="0">
                <a:solidFill>
                  <a:srgbClr val="004E46"/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Title Text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007850" y="3555998"/>
            <a:ext cx="11233150" cy="4231643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2007849" y="8060021"/>
            <a:ext cx="5472000" cy="4140000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7769000" y="8060021"/>
            <a:ext cx="5472000" cy="4140000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441450" y="3555997"/>
            <a:ext cx="9856787" cy="8644023"/>
          </a:xfrm>
          <a:prstGeom prst="rect">
            <a:avLst/>
          </a:prstGeom>
        </p:spPr>
        <p:txBody>
          <a:bodyPr/>
          <a:lstStyle>
            <a:lvl1pPr algn="l">
              <a:defRPr sz="6000" spc="-160" baseline="0">
                <a:solidFill>
                  <a:srgbClr val="5E5E5E"/>
                </a:solidFill>
                <a:latin typeface="+mn-lt"/>
              </a:defRPr>
            </a:lvl1pPr>
            <a:lvl2pPr marL="0" indent="-857250" algn="l">
              <a:buClr>
                <a:srgbClr val="83BE41"/>
              </a:buClr>
              <a:buFont typeface=".AppleSystemUIFont" charset="-120"/>
              <a:buChar char="—"/>
              <a:defRPr sz="6000" spc="-160" baseline="0">
                <a:solidFill>
                  <a:srgbClr val="5E5E5E"/>
                </a:solidFill>
                <a:latin typeface="+mn-lt"/>
              </a:defRPr>
            </a:lvl2pPr>
            <a:lvl3pPr marL="1440000" indent="-857250" algn="l">
              <a:buClr>
                <a:srgbClr val="83BE41"/>
              </a:buClr>
              <a:buFont typeface=".AppleSystemUIFont" charset="-120"/>
              <a:buChar char="—"/>
              <a:defRPr sz="6000" i="1" spc="-160" baseline="0">
                <a:solidFill>
                  <a:srgbClr val="5E5E5E"/>
                </a:solidFill>
                <a:latin typeface="+mn-lt"/>
              </a:defRPr>
            </a:lvl3pPr>
            <a:lvl4pPr marL="2160000" indent="-685800" algn="l">
              <a:buClr>
                <a:srgbClr val="83BE41"/>
              </a:buClr>
              <a:buFont typeface=".AppleSystemUIFont" charset="-120"/>
              <a:buChar char="—"/>
              <a:defRPr sz="4800" spc="-160" baseline="0">
                <a:solidFill>
                  <a:srgbClr val="5E5E5E"/>
                </a:solidFill>
                <a:latin typeface="+mn-lt"/>
              </a:defRPr>
            </a:lvl4pPr>
            <a:lvl5pPr marL="3060000" indent="-685800" algn="l">
              <a:buClr>
                <a:srgbClr val="83BE41"/>
              </a:buClr>
              <a:buFont typeface=".AppleSystemUIFont" charset="-120"/>
              <a:buChar char="–"/>
              <a:defRPr sz="4800" i="1" spc="-160" baseline="0">
                <a:solidFill>
                  <a:srgbClr val="5E5E5E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ialtas na hÉireann | Government of Ireland"/>
          <p:cNvSpPr txBox="1"/>
          <p:nvPr userDrawn="1"/>
        </p:nvSpPr>
        <p:spPr>
          <a:xfrm>
            <a:off x="1441447" y="12611805"/>
            <a:ext cx="474008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Sláinte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Health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974096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Blank – Green">
    <p:bg>
      <p:bgPr>
        <a:gradFill>
          <a:gsLst>
            <a:gs pos="0">
              <a:srgbClr val="004039"/>
            </a:gs>
            <a:gs pos="100000">
              <a:srgbClr val="005A52"/>
            </a:gs>
          </a:gsLst>
          <a:lin ang="17054404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82373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76536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Subtitle -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708970" y="3814011"/>
            <a:ext cx="18897030" cy="52391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16000" b="0" i="0" cap="none" spc="-272">
                <a:solidFill>
                  <a:srgbClr val="004D44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708970" y="9482323"/>
            <a:ext cx="18897030" cy="3006800"/>
          </a:xfrm>
          <a:prstGeom prst="rect">
            <a:avLst/>
          </a:prstGeom>
        </p:spPr>
        <p:txBody>
          <a:bodyPr/>
          <a:lstStyle>
            <a:lvl1pPr algn="l">
              <a:lnSpc>
                <a:spcPct val="120000"/>
              </a:lnSpc>
              <a:buClr>
                <a:srgbClr val="A39161"/>
              </a:buClr>
              <a:defRPr sz="3200" b="0" i="0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1pPr>
            <a:lvl2pPr indent="0" algn="l">
              <a:lnSpc>
                <a:spcPct val="120000"/>
              </a:lnSpc>
              <a:buClr>
                <a:srgbClr val="A39161"/>
              </a:buClr>
              <a:defRPr sz="3200" b="0" spc="0">
                <a:solidFill>
                  <a:srgbClr val="A39161"/>
                </a:solidFill>
                <a:latin typeface="+mn-lt"/>
                <a:ea typeface="Calibri" charset="0"/>
                <a:cs typeface="Calibri" charset="0"/>
                <a:sym typeface="Georgia"/>
              </a:defRPr>
            </a:lvl2pPr>
            <a:lvl3pPr algn="l">
              <a:lnSpc>
                <a:spcPct val="120000"/>
              </a:lnSpc>
              <a:buClr>
                <a:srgbClr val="A39161"/>
              </a:buClr>
              <a:defRPr sz="2400" b="0" i="1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3pPr>
            <a:lvl4pPr algn="l">
              <a:lnSpc>
                <a:spcPct val="120000"/>
              </a:lnSpc>
              <a:buClr>
                <a:srgbClr val="A39161"/>
              </a:buClr>
              <a:defRPr sz="2400" spc="0">
                <a:solidFill>
                  <a:srgbClr val="A39161"/>
                </a:solidFill>
                <a:latin typeface="+mn-lt"/>
                <a:ea typeface="Georgia"/>
                <a:cs typeface="Georgia"/>
                <a:sym typeface="Georgia"/>
              </a:defRPr>
            </a:lvl4pPr>
            <a:lvl5pPr algn="l">
              <a:lnSpc>
                <a:spcPct val="120000"/>
              </a:lnSpc>
              <a:buClr>
                <a:srgbClr val="A39161"/>
              </a:buClr>
              <a:defRPr sz="2400" b="0" i="1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630" y="1062788"/>
            <a:ext cx="7652619" cy="309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8250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- Green">
    <p:bg>
      <p:bgPr>
        <a:gradFill>
          <a:gsLst>
            <a:gs pos="0">
              <a:srgbClr val="004039"/>
            </a:gs>
            <a:gs pos="100000">
              <a:srgbClr val="005A52"/>
            </a:gs>
          </a:gsLst>
          <a:lin ang="17054404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5849708" y="4006515"/>
            <a:ext cx="16773590" cy="814538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0000"/>
              </a:lnSpc>
              <a:defRPr sz="18000" b="0" i="0" cap="none" spc="-300">
                <a:solidFill>
                  <a:srgbClr val="FFFFFF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23850" y="1608755"/>
            <a:ext cx="15208950" cy="748365"/>
          </a:xfrm>
          <a:prstGeom prst="rect">
            <a:avLst/>
          </a:prstGeom>
        </p:spPr>
        <p:txBody>
          <a:bodyPr/>
          <a:lstStyle>
            <a:lvl1pPr algn="l">
              <a:defRPr sz="2800" b="0" i="0" spc="-10" baseline="0">
                <a:solidFill>
                  <a:schemeClr val="bg1"/>
                </a:solidFill>
                <a:latin typeface="+mn-lt"/>
                <a:ea typeface="Calibri Light" charset="0"/>
                <a:cs typeface="Calibri Light" charset="0"/>
              </a:defRPr>
            </a:lvl1pPr>
          </a:lstStyle>
          <a:p>
            <a:pPr marL="0" marR="0" lvl="0" indent="0" algn="l" defTabSz="8255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Running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55700" y="2706371"/>
            <a:ext cx="3708400" cy="9140724"/>
          </a:xfrm>
          <a:prstGeom prst="rect">
            <a:avLst/>
          </a:prstGeom>
        </p:spPr>
        <p:txBody>
          <a:bodyPr anchor="t"/>
          <a:lstStyle>
            <a:lvl1pPr>
              <a:defRPr sz="41000">
                <a:solidFill>
                  <a:srgbClr val="A3916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7" name="Rialtas na hÉireann | Government of Ireland"/>
          <p:cNvSpPr txBox="1"/>
          <p:nvPr userDrawn="1"/>
        </p:nvSpPr>
        <p:spPr>
          <a:xfrm>
            <a:off x="5923850" y="12611805"/>
            <a:ext cx="4329711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r>
              <a:rPr lang="en-GB" b="1" dirty="0">
                <a:solidFill>
                  <a:schemeClr val="bg1">
                    <a:alpha val="45000"/>
                  </a:schemeClr>
                </a:solidFill>
                <a:latin typeface="+mn-lt"/>
              </a:rPr>
              <a:t>An Roinn Sláinte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|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Department of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Health</a:t>
            </a:r>
            <a:endParaRPr dirty="0">
              <a:solidFill>
                <a:schemeClr val="bg1">
                  <a:alpha val="4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52031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5849708" y="4006515"/>
            <a:ext cx="16773590" cy="814538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0000"/>
              </a:lnSpc>
              <a:defRPr sz="18000" b="0" i="0" cap="none" spc="-300">
                <a:solidFill>
                  <a:srgbClr val="004D44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23850" y="1608755"/>
            <a:ext cx="15208950" cy="748365"/>
          </a:xfrm>
          <a:prstGeom prst="rect">
            <a:avLst/>
          </a:prstGeom>
        </p:spPr>
        <p:txBody>
          <a:bodyPr/>
          <a:lstStyle>
            <a:lvl1pPr algn="l">
              <a:defRPr sz="2800" b="0" i="0" spc="-10" baseline="0">
                <a:solidFill>
                  <a:srgbClr val="004D44"/>
                </a:solidFill>
                <a:latin typeface="+mn-lt"/>
                <a:ea typeface="Calibri Light" charset="0"/>
                <a:cs typeface="Calibri Light" charset="0"/>
              </a:defRPr>
            </a:lvl1pPr>
          </a:lstStyle>
          <a:p>
            <a:pPr marL="0" marR="0" lvl="0" indent="0" algn="l" defTabSz="8255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Running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55700" y="2706371"/>
            <a:ext cx="3708400" cy="9140724"/>
          </a:xfrm>
          <a:prstGeom prst="rect">
            <a:avLst/>
          </a:prstGeom>
        </p:spPr>
        <p:txBody>
          <a:bodyPr anchor="t"/>
          <a:lstStyle>
            <a:lvl1pPr>
              <a:defRPr sz="41000">
                <a:solidFill>
                  <a:srgbClr val="A3916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6" name="Rialtas na hÉireann | Government of Ireland"/>
          <p:cNvSpPr txBox="1"/>
          <p:nvPr userDrawn="1"/>
        </p:nvSpPr>
        <p:spPr>
          <a:xfrm>
            <a:off x="5923850" y="12611805"/>
            <a:ext cx="4329711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r>
              <a:rPr lang="en-GB" b="1" dirty="0">
                <a:latin typeface="+mn-lt"/>
              </a:rPr>
              <a:t>An Roinn Sláinte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Health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290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(with Harp) - Green">
    <p:bg>
      <p:bgPr>
        <a:gradFill>
          <a:gsLst>
            <a:gs pos="0">
              <a:srgbClr val="004039"/>
            </a:gs>
            <a:gs pos="100000">
              <a:srgbClr val="005A52"/>
            </a:gs>
          </a:gsLst>
          <a:lin ang="17054404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441451" y="3556000"/>
            <a:ext cx="19770224" cy="8752305"/>
          </a:xfrm>
          <a:prstGeom prst="rect">
            <a:avLst/>
          </a:prstGeom>
        </p:spPr>
        <p:txBody>
          <a:bodyPr numCol="1" spcCol="1039079">
            <a:normAutofit/>
          </a:bodyPr>
          <a:lstStyle>
            <a:lvl1pPr algn="l">
              <a:defRPr sz="18000" b="0" i="0" spc="-85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defRPr>
            </a:lvl1pPr>
            <a:lvl2pPr marL="0" indent="0" algn="l">
              <a:buClr>
                <a:schemeClr val="accent2">
                  <a:lumMod val="50000"/>
                </a:schemeClr>
              </a:buClr>
              <a:buFont typeface="Arial" charset="0"/>
              <a:buNone/>
              <a:defRPr sz="4400" b="0" i="0" spc="-85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2pPr>
            <a:lvl3pPr marL="1219200" indent="-609600" algn="l">
              <a:buClr>
                <a:schemeClr val="accent4">
                  <a:hueOff val="-1081314"/>
                  <a:satOff val="4338"/>
                  <a:lumOff val="-8931"/>
                </a:schemeClr>
              </a:buClr>
              <a:buSzPct val="100000"/>
              <a:buChar char="—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828800" indent="-609600" algn="l">
              <a:buClr>
                <a:srgbClr val="83BE41"/>
              </a:buClr>
              <a:buSzPct val="100000"/>
              <a:buFont typeface=".AppleSystemUIFont" charset="-120"/>
              <a:buChar char="—"/>
              <a:defRPr sz="4400" b="0" i="0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2413000" indent="-609600" algn="l">
              <a:buClr>
                <a:srgbClr val="929292"/>
              </a:buClr>
              <a:buSzPct val="100000"/>
              <a:buChar char="–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r>
              <a:rPr lang="en-US" dirty="0"/>
              <a:t>Title Text</a:t>
            </a:r>
            <a:endParaRPr lang="en-US" sz="4800" spc="0" dirty="0">
              <a:latin typeface="+mn-lt"/>
            </a:endParaRPr>
          </a:p>
        </p:txBody>
      </p:sp>
      <p:sp>
        <p:nvSpPr>
          <p:cNvPr id="12" name="Rialtas na hÉireann | Government of Ireland"/>
          <p:cNvSpPr txBox="1"/>
          <p:nvPr userDrawn="1"/>
        </p:nvSpPr>
        <p:spPr>
          <a:xfrm>
            <a:off x="1441447" y="12611805"/>
            <a:ext cx="474008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solidFill>
                  <a:schemeClr val="bg1">
                    <a:alpha val="45000"/>
                  </a:schemeClr>
                </a:solidFill>
                <a:latin typeface="+mn-lt"/>
              </a:rPr>
              <a:pPr/>
              <a:t>‹#›</a:t>
            </a:fld>
            <a:r>
              <a:rPr lang="en-GB" b="1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 An Roinn Sláinte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|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Department of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Health</a:t>
            </a:r>
            <a:endParaRPr dirty="0">
              <a:solidFill>
                <a:schemeClr val="bg1">
                  <a:alpha val="4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096557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(with Harp) -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sp>
        <p:nvSpPr>
          <p:cNvPr id="4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441451" y="3556000"/>
            <a:ext cx="19770224" cy="8752305"/>
          </a:xfrm>
          <a:prstGeom prst="rect">
            <a:avLst/>
          </a:prstGeom>
        </p:spPr>
        <p:txBody>
          <a:bodyPr numCol="1" spcCol="1039079">
            <a:normAutofit/>
          </a:bodyPr>
          <a:lstStyle>
            <a:lvl1pPr algn="l">
              <a:defRPr sz="18000" b="0" i="0" spc="-85">
                <a:solidFill>
                  <a:srgbClr val="004D44"/>
                </a:solidFill>
                <a:latin typeface="+mn-lt"/>
                <a:ea typeface="Calibri" charset="0"/>
                <a:cs typeface="Calibri" charset="0"/>
              </a:defRPr>
            </a:lvl1pPr>
            <a:lvl2pPr marL="0" indent="0" algn="l">
              <a:buClr>
                <a:schemeClr val="accent2">
                  <a:lumMod val="50000"/>
                </a:schemeClr>
              </a:buClr>
              <a:buFont typeface="Arial" charset="0"/>
              <a:buNone/>
              <a:defRPr sz="4400" b="0" i="0" spc="-85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2pPr>
            <a:lvl3pPr marL="1219200" indent="-609600" algn="l">
              <a:buClr>
                <a:schemeClr val="accent4">
                  <a:hueOff val="-1081314"/>
                  <a:satOff val="4338"/>
                  <a:lumOff val="-8931"/>
                </a:schemeClr>
              </a:buClr>
              <a:buSzPct val="100000"/>
              <a:buChar char="—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828800" indent="-609600" algn="l">
              <a:buClr>
                <a:srgbClr val="83BE41"/>
              </a:buClr>
              <a:buSzPct val="100000"/>
              <a:buFont typeface=".AppleSystemUIFont" charset="-120"/>
              <a:buChar char="—"/>
              <a:defRPr sz="4400" b="0" i="0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2413000" indent="-609600" algn="l">
              <a:buClr>
                <a:srgbClr val="929292"/>
              </a:buClr>
              <a:buSzPct val="100000"/>
              <a:buChar char="–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r>
              <a:rPr lang="en-US" dirty="0"/>
              <a:t>Title Text</a:t>
            </a:r>
            <a:endParaRPr lang="en-US" sz="4800" spc="0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12" name="Rialtas na hÉireann | Government of Ireland"/>
          <p:cNvSpPr txBox="1"/>
          <p:nvPr userDrawn="1"/>
        </p:nvSpPr>
        <p:spPr>
          <a:xfrm>
            <a:off x="1441447" y="12611805"/>
            <a:ext cx="474008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Sláinte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Health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244091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(with Harp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441451" y="3556000"/>
            <a:ext cx="19770224" cy="8752305"/>
          </a:xfrm>
          <a:prstGeom prst="rect">
            <a:avLst/>
          </a:prstGeom>
        </p:spPr>
        <p:txBody>
          <a:bodyPr numCol="1" spcCol="1039079">
            <a:normAutofit/>
          </a:bodyPr>
          <a:lstStyle>
            <a:lvl1pPr algn="l">
              <a:defRPr sz="18000" b="0" i="0" spc="-85">
                <a:solidFill>
                  <a:srgbClr val="004D44"/>
                </a:solidFill>
                <a:latin typeface="+mn-lt"/>
                <a:ea typeface="Calibri" charset="0"/>
                <a:cs typeface="Calibri" charset="0"/>
              </a:defRPr>
            </a:lvl1pPr>
            <a:lvl2pPr marL="0" indent="0" algn="l">
              <a:buClr>
                <a:schemeClr val="accent2">
                  <a:lumMod val="50000"/>
                </a:schemeClr>
              </a:buClr>
              <a:buFont typeface="Arial" charset="0"/>
              <a:buNone/>
              <a:defRPr sz="4400" b="0" i="0" spc="-85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2pPr>
            <a:lvl3pPr marL="1219200" indent="-609600" algn="l">
              <a:buClr>
                <a:schemeClr val="accent4">
                  <a:hueOff val="-1081314"/>
                  <a:satOff val="4338"/>
                  <a:lumOff val="-8931"/>
                </a:schemeClr>
              </a:buClr>
              <a:buSzPct val="100000"/>
              <a:buChar char="—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828800" indent="-609600" algn="l">
              <a:buClr>
                <a:srgbClr val="83BE41"/>
              </a:buClr>
              <a:buSzPct val="100000"/>
              <a:buFont typeface=".AppleSystemUIFont" charset="-120"/>
              <a:buChar char="—"/>
              <a:defRPr sz="4400" b="0" i="0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2413000" indent="-609600" algn="l">
              <a:buClr>
                <a:srgbClr val="929292"/>
              </a:buClr>
              <a:buSzPct val="100000"/>
              <a:buChar char="–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r>
              <a:rPr lang="en-US" dirty="0"/>
              <a:t>Title Text</a:t>
            </a:r>
            <a:endParaRPr lang="en-US" sz="4800" spc="0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9" name="Rialtas na hÉireann | Government of Ireland"/>
          <p:cNvSpPr txBox="1"/>
          <p:nvPr userDrawn="1"/>
        </p:nvSpPr>
        <p:spPr>
          <a:xfrm>
            <a:off x="1441447" y="12611805"/>
            <a:ext cx="474008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Sláinte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Health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035007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1441450" y="946150"/>
            <a:ext cx="19325056" cy="2286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9600" b="1" cap="none" spc="-180" baseline="0">
                <a:solidFill>
                  <a:srgbClr val="004E46"/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Title Text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007850" y="3556000"/>
            <a:ext cx="11233150" cy="8644021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462298" y="3555999"/>
            <a:ext cx="9856787" cy="8644021"/>
          </a:xfrm>
          <a:prstGeom prst="rect">
            <a:avLst/>
          </a:prstGeom>
        </p:spPr>
        <p:txBody>
          <a:bodyPr/>
          <a:lstStyle>
            <a:lvl1pPr algn="l">
              <a:defRPr sz="6000" spc="-160" baseline="0">
                <a:solidFill>
                  <a:srgbClr val="5E5E5E"/>
                </a:solidFill>
                <a:latin typeface="+mn-lt"/>
              </a:defRPr>
            </a:lvl1pPr>
            <a:lvl2pPr marL="0" indent="-857250" algn="l">
              <a:buClr>
                <a:srgbClr val="83BE41"/>
              </a:buClr>
              <a:buFont typeface=".AppleSystemUIFont" charset="-120"/>
              <a:buChar char="—"/>
              <a:defRPr sz="6000" spc="-160" baseline="0">
                <a:solidFill>
                  <a:srgbClr val="5E5E5E"/>
                </a:solidFill>
                <a:latin typeface="+mn-lt"/>
              </a:defRPr>
            </a:lvl2pPr>
            <a:lvl3pPr marL="1440000" indent="-857250" algn="l">
              <a:buClr>
                <a:srgbClr val="83BE41"/>
              </a:buClr>
              <a:buFont typeface=".AppleSystemUIFont" charset="-120"/>
              <a:buChar char="—"/>
              <a:defRPr sz="6000" i="1" spc="-160" baseline="0">
                <a:solidFill>
                  <a:srgbClr val="5E5E5E"/>
                </a:solidFill>
                <a:latin typeface="+mn-lt"/>
              </a:defRPr>
            </a:lvl3pPr>
            <a:lvl4pPr marL="2160000" indent="-685800" algn="l">
              <a:buClr>
                <a:srgbClr val="83BE41"/>
              </a:buClr>
              <a:buFont typeface=".AppleSystemUIFont" charset="-120"/>
              <a:buChar char="—"/>
              <a:defRPr sz="4800" spc="-160" baseline="0">
                <a:solidFill>
                  <a:srgbClr val="5E5E5E"/>
                </a:solidFill>
                <a:latin typeface="+mn-lt"/>
              </a:defRPr>
            </a:lvl4pPr>
            <a:lvl5pPr marL="3060000" indent="-685800" algn="l">
              <a:buClr>
                <a:srgbClr val="83BE41"/>
              </a:buClr>
              <a:buFont typeface=".AppleSystemUIFont" charset="-120"/>
              <a:buChar char="–"/>
              <a:defRPr sz="4800" i="1" spc="-160" baseline="0">
                <a:solidFill>
                  <a:srgbClr val="5E5E5E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ialtas na hÉireann | Government of Ireland"/>
          <p:cNvSpPr txBox="1"/>
          <p:nvPr userDrawn="1"/>
        </p:nvSpPr>
        <p:spPr>
          <a:xfrm>
            <a:off x="1441447" y="12611805"/>
            <a:ext cx="474008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Sláinte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Health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827598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Image (Alt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1441450" y="2157112"/>
            <a:ext cx="9877339" cy="29012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000" b="1" cap="none" spc="0">
                <a:solidFill>
                  <a:srgbClr val="004E46"/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Title Text</a:t>
            </a:r>
            <a:endParaRPr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007850" y="835377"/>
            <a:ext cx="11642982" cy="11397898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41450" y="946150"/>
            <a:ext cx="9877258" cy="808509"/>
          </a:xfrm>
          <a:prstGeom prst="rect">
            <a:avLst/>
          </a:prstGeom>
        </p:spPr>
        <p:txBody>
          <a:bodyPr/>
          <a:lstStyle>
            <a:lvl1pPr algn="l">
              <a:defRPr sz="3500" b="1">
                <a:solidFill>
                  <a:srgbClr val="B3B6A7"/>
                </a:solidFill>
                <a:latin typeface="+mn-lt"/>
              </a:defRPr>
            </a:lvl1pPr>
            <a:lvl2pPr algn="l">
              <a:defRPr sz="3500" b="1">
                <a:latin typeface="+mn-lt"/>
              </a:defRPr>
            </a:lvl2pPr>
            <a:lvl3pPr algn="l">
              <a:defRPr sz="3500" b="1">
                <a:latin typeface="+mn-lt"/>
              </a:defRPr>
            </a:lvl3pPr>
            <a:lvl4pPr algn="l">
              <a:defRPr sz="3500" b="1">
                <a:latin typeface="+mn-lt"/>
              </a:defRPr>
            </a:lvl4pPr>
            <a:lvl5pPr algn="l">
              <a:defRPr sz="3500" b="1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462088" y="5362575"/>
            <a:ext cx="9856787" cy="6870700"/>
          </a:xfrm>
          <a:prstGeom prst="rect">
            <a:avLst/>
          </a:prstGeom>
        </p:spPr>
        <p:txBody>
          <a:bodyPr/>
          <a:lstStyle>
            <a:lvl1pPr algn="l">
              <a:defRPr sz="6000" spc="-160" baseline="0">
                <a:solidFill>
                  <a:srgbClr val="5E5E5E"/>
                </a:solidFill>
                <a:latin typeface="+mn-lt"/>
              </a:defRPr>
            </a:lvl1pPr>
            <a:lvl2pPr marL="0" indent="-857250" algn="l">
              <a:buClr>
                <a:srgbClr val="83BE41"/>
              </a:buClr>
              <a:buFont typeface=".AppleSystemUIFont" charset="-120"/>
              <a:buChar char="—"/>
              <a:defRPr sz="6000" spc="-160" baseline="0">
                <a:solidFill>
                  <a:srgbClr val="5E5E5E"/>
                </a:solidFill>
                <a:latin typeface="+mn-lt"/>
              </a:defRPr>
            </a:lvl2pPr>
            <a:lvl3pPr marL="1440000" indent="-857250" algn="l">
              <a:buClr>
                <a:srgbClr val="83BE41"/>
              </a:buClr>
              <a:buFont typeface=".AppleSystemUIFont" charset="-120"/>
              <a:buChar char="—"/>
              <a:defRPr sz="6000" i="1" spc="-160" baseline="0">
                <a:solidFill>
                  <a:srgbClr val="5E5E5E"/>
                </a:solidFill>
                <a:latin typeface="+mn-lt"/>
              </a:defRPr>
            </a:lvl3pPr>
            <a:lvl4pPr marL="2160000" indent="-685800" algn="l">
              <a:buClr>
                <a:srgbClr val="83BE41"/>
              </a:buClr>
              <a:buFont typeface=".AppleSystemUIFont" charset="-120"/>
              <a:buChar char="—"/>
              <a:defRPr sz="4800" spc="-160" baseline="0">
                <a:solidFill>
                  <a:srgbClr val="5E5E5E"/>
                </a:solidFill>
                <a:latin typeface="+mn-lt"/>
              </a:defRPr>
            </a:lvl4pPr>
            <a:lvl5pPr marL="3060000" indent="-685800" algn="l">
              <a:buClr>
                <a:srgbClr val="83BE41"/>
              </a:buClr>
              <a:buFont typeface=".AppleSystemUIFont" charset="-120"/>
              <a:buChar char="–"/>
              <a:defRPr sz="4800" i="1" spc="-160" baseline="0">
                <a:solidFill>
                  <a:srgbClr val="5E5E5E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ialtas na hÉireann | Government of Ireland"/>
          <p:cNvSpPr txBox="1"/>
          <p:nvPr userDrawn="1"/>
        </p:nvSpPr>
        <p:spPr>
          <a:xfrm>
            <a:off x="1441447" y="12611805"/>
            <a:ext cx="474008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Sláinte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Health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144309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/>
        </p:nvSpPr>
        <p:spPr>
          <a:xfrm>
            <a:off x="3708970" y="9482323"/>
            <a:ext cx="18897030" cy="300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00735">
              <a:lnSpc>
                <a:spcPct val="120000"/>
              </a:lnSpc>
              <a:defRPr sz="3104">
                <a:solidFill>
                  <a:srgbClr val="FFFFFF"/>
                </a:solidFill>
              </a:defRPr>
            </a:lvl1pPr>
            <a:lvl2pPr indent="0" algn="l" defTabSz="800735">
              <a:lnSpc>
                <a:spcPct val="120000"/>
              </a:lnSpc>
              <a:buClr>
                <a:srgbClr val="FFFFFF"/>
              </a:buClr>
              <a:defRPr sz="3104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443484" algn="l" defTabSz="800735">
              <a:lnSpc>
                <a:spcPct val="120000"/>
              </a:lnSpc>
              <a:defRPr sz="3104" i="1">
                <a:solidFill>
                  <a:srgbClr val="FFFFFF"/>
                </a:solidFill>
              </a:defRPr>
            </a:lvl3pPr>
            <a:lvl4pPr indent="665226" algn="l" defTabSz="800735">
              <a:lnSpc>
                <a:spcPct val="120000"/>
              </a:lnSpc>
              <a:defRPr sz="3104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886968" algn="l" defTabSz="800735">
              <a:lnSpc>
                <a:spcPct val="120000"/>
              </a:lnSpc>
              <a:defRPr sz="3104" i="1">
                <a:solidFill>
                  <a:srgbClr val="FFFFFF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Rialtas na hÉireann | Government of Ireland"/>
          <p:cNvSpPr txBox="1"/>
          <p:nvPr/>
        </p:nvSpPr>
        <p:spPr>
          <a:xfrm>
            <a:off x="1441447" y="12611805"/>
            <a:ext cx="474008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Sláinte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Health</a:t>
            </a:r>
            <a:endParaRPr dirty="0"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1449" y="3651250"/>
            <a:ext cx="19252867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411042" y="742245"/>
            <a:ext cx="19283274" cy="2286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Title Text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8" r:id="rId3"/>
    <p:sldLayoutId id="2147483663" r:id="rId4"/>
    <p:sldLayoutId id="2147483665" r:id="rId5"/>
    <p:sldLayoutId id="2147483664" r:id="rId6"/>
    <p:sldLayoutId id="2147483666" r:id="rId7"/>
    <p:sldLayoutId id="2147483660" r:id="rId8"/>
    <p:sldLayoutId id="2147483669" r:id="rId9"/>
    <p:sldLayoutId id="2147483668" r:id="rId10"/>
    <p:sldLayoutId id="2147483659" r:id="rId11"/>
    <p:sldLayoutId id="2147483667" r:id="rId12"/>
  </p:sldLayoutIdLst>
  <p:transition spd="med"/>
  <p:txStyles>
    <p:titleStyle>
      <a:lvl1pPr marL="0" marR="0" indent="0" algn="l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600" b="1" i="0" u="none" strike="noStrike" cap="none" spc="-180" baseline="0">
          <a:ln>
            <a:noFill/>
          </a:ln>
          <a:solidFill>
            <a:srgbClr val="004D44"/>
          </a:solidFill>
          <a:uFillTx/>
          <a:latin typeface="+mn-lt"/>
          <a:ea typeface="Open Sans"/>
          <a:cs typeface="Open Sans"/>
          <a:sym typeface="Open Sans"/>
        </a:defRPr>
      </a:lvl1pPr>
      <a:lvl2pPr marL="0" marR="0" indent="2286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4572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6858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9144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11430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13716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16002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18288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0" marR="0" indent="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1pPr>
      <a:lvl2pPr marL="0" marR="0" indent="22860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2pPr>
      <a:lvl3pPr marL="1440000" marR="0" indent="-85725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>
          <a:srgbClr val="83BE41"/>
        </a:buClr>
        <a:buSzTx/>
        <a:buFont typeface=".AppleSystemUIFont" charset="-120"/>
        <a:buChar char="—"/>
        <a:tabLst/>
        <a:defRPr sz="6000" b="0" i="1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3pPr>
      <a:lvl4pPr marL="2160000" marR="0" indent="-68580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>
          <a:srgbClr val="83BE41"/>
        </a:buClr>
        <a:buSzTx/>
        <a:buFont typeface=".AppleSystemUIFont" charset="-120"/>
        <a:buChar char="—"/>
        <a:tabLst/>
        <a:defRPr sz="4800" b="0" i="0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4pPr>
      <a:lvl5pPr marL="2880000" marR="0" indent="-68580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>
          <a:srgbClr val="83BE41"/>
        </a:buClr>
        <a:buSzTx/>
        <a:buFont typeface=".AppleSystemUIFont" charset="-120"/>
        <a:buChar char="–"/>
        <a:tabLst/>
        <a:defRPr sz="4800" b="0" i="1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5pPr>
      <a:lvl6pPr marL="0" marR="0" indent="1143000" algn="ctr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300" b="0" i="0" u="none" strike="noStrike" cap="none" spc="-206" baseline="0">
          <a:ln>
            <a:noFill/>
          </a:ln>
          <a:solidFill>
            <a:srgbClr val="004E46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1371600" algn="ctr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300" b="0" i="0" u="none" strike="noStrike" cap="none" spc="-206" baseline="0">
          <a:ln>
            <a:noFill/>
          </a:ln>
          <a:solidFill>
            <a:srgbClr val="004E46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1600200" algn="ctr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300" b="0" i="0" u="none" strike="noStrike" cap="none" spc="-206" baseline="0">
          <a:ln>
            <a:noFill/>
          </a:ln>
          <a:solidFill>
            <a:srgbClr val="004E46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1828800" algn="ctr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300" b="0" i="0" u="none" strike="noStrike" cap="none" spc="-206" baseline="0">
          <a:ln>
            <a:noFill/>
          </a:ln>
          <a:solidFill>
            <a:srgbClr val="004E46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1pPr>
      <a:lvl2pPr marL="0" marR="0" indent="2286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2pPr>
      <a:lvl3pPr marL="0" marR="0" indent="4572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3pPr>
      <a:lvl4pPr marL="0" marR="0" indent="6858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4pPr>
      <a:lvl5pPr marL="0" marR="0" indent="9144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5pPr>
      <a:lvl6pPr marL="0" marR="0" indent="11430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6pPr>
      <a:lvl7pPr marL="0" marR="0" indent="13716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7pPr>
      <a:lvl8pPr marL="0" marR="0" indent="16002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8pPr>
      <a:lvl9pPr marL="0" marR="0" indent="18288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RoinnSlaint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linkedin.com/company/department-of-health-ireland" TargetMode="External"/><Relationship Id="rId5" Type="http://schemas.openxmlformats.org/officeDocument/2006/relationships/hyperlink" Target="https://twitter.com/roinnslainte" TargetMode="External"/><Relationship Id="rId4" Type="http://schemas.openxmlformats.org/officeDocument/2006/relationships/hyperlink" Target="https://www.instagram.com/roinnslaint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8970" y="3814011"/>
            <a:ext cx="18897030" cy="5239142"/>
          </a:xfrm>
        </p:spPr>
        <p:txBody>
          <a:bodyPr>
            <a:normAutofit/>
          </a:bodyPr>
          <a:lstStyle/>
          <a:p>
            <a:r>
              <a:rPr lang="en-US" dirty="0"/>
              <a:t>Menopause, </a:t>
            </a:r>
            <a:br>
              <a:rPr lang="en-US" dirty="0"/>
            </a:br>
            <a:r>
              <a:rPr lang="en-US" dirty="0"/>
              <a:t>Let’s Talk About It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Partner Pack</a:t>
            </a:r>
          </a:p>
          <a:p>
            <a:r>
              <a:rPr lang="en-US" sz="4800" dirty="0"/>
              <a:t>Mar 2023</a:t>
            </a:r>
          </a:p>
        </p:txBody>
      </p:sp>
    </p:spTree>
    <p:extLst>
      <p:ext uri="{BB962C8B-B14F-4D97-AF65-F5344CB8AC3E}">
        <p14:creationId xmlns:p14="http://schemas.microsoft.com/office/powerpoint/2010/main" val="51389868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811C3-0AEE-4E09-90F3-602F4759E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sz="9600" dirty="0">
                <a:solidFill>
                  <a:srgbClr val="A39161"/>
                </a:solidFill>
                <a:latin typeface="Lato Black" panose="020F0A02020204030203" pitchFamily="34" charset="0"/>
              </a:rPr>
              <a:t>“It’s time to change the way we think and talk about menopause”</a:t>
            </a:r>
            <a:endParaRPr lang="en-IE" dirty="0">
              <a:solidFill>
                <a:srgbClr val="A3916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ABE76A-355E-48E0-ADC6-337B82C351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1449" y="3555997"/>
            <a:ext cx="21561426" cy="864402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IE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is a </a:t>
            </a:r>
            <a:r>
              <a:rPr lang="en-IE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second </a:t>
            </a:r>
            <a:r>
              <a:rPr lang="en-IE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of the Government-led drive to inform and educate everyone about menopause following on from the first campaign in Oct-Nov 2022.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IE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77% who saw the first campaign said it increased their awareness of menopause, 69% said it increased their understanding, and 60% said it make them more comfortable talking about menopause. 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IE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However, 64% of women still say the impact of menopause is not recognised and 77% welcome more communications about menopause.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dirty="0">
              <a:solidFill>
                <a:srgbClr val="005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dirty="0">
              <a:solidFill>
                <a:srgbClr val="005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dirty="0">
              <a:solidFill>
                <a:srgbClr val="005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dirty="0">
              <a:solidFill>
                <a:srgbClr val="005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en-IE" dirty="0">
              <a:solidFill>
                <a:srgbClr val="005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8707275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811C3-0AEE-4E09-90F3-602F4759E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sz="9600" dirty="0">
                <a:solidFill>
                  <a:srgbClr val="A89561"/>
                </a:solidFill>
                <a:latin typeface="Lato Black" panose="020F0A02020204030203" pitchFamily="34" charset="0"/>
              </a:rPr>
              <a:t>Irish Women’s Menopause Experience</a:t>
            </a:r>
            <a:endParaRPr lang="en-I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ABE76A-355E-48E0-ADC6-337B82C351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1449" y="3555997"/>
            <a:ext cx="20989926" cy="864402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solidFill>
                  <a:srgbClr val="A391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Nov 2022 – Women Experiencing Menopause</a:t>
            </a:r>
          </a:p>
          <a:p>
            <a:pPr marL="857250" indent="-8572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 Positive 19% / Negative 52%</a:t>
            </a:r>
          </a:p>
          <a:p>
            <a:pPr marL="857250" indent="-8572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Symptoms Constant 36% / Occasional 47% </a:t>
            </a:r>
          </a:p>
          <a:p>
            <a:pPr marL="857250" indent="-8572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Symptoms Severe 17% / Moderate 46% / Mild 30%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IE" sz="1100" dirty="0">
              <a:solidFill>
                <a:srgbClr val="0058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solidFill>
                  <a:srgbClr val="A391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Nov 2022 – All Adults</a:t>
            </a:r>
          </a:p>
          <a:p>
            <a:pPr marL="857250" indent="-8572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62% can’t name any symptom except Hot Flushes</a:t>
            </a:r>
          </a:p>
          <a:p>
            <a:pPr marL="857250" indent="-8572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46% are not comfortable talking about menopause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dirty="0">
              <a:solidFill>
                <a:srgbClr val="005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indent="-8572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IE" dirty="0">
              <a:solidFill>
                <a:srgbClr val="005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dirty="0">
              <a:solidFill>
                <a:srgbClr val="005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en-IE" dirty="0">
              <a:solidFill>
                <a:srgbClr val="005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2073349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B14B80-E8A1-4029-9B00-F31E054F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A39161"/>
                </a:solidFill>
              </a:rPr>
              <a:t>The Campaign – The Message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2C411C-A438-4BAA-920F-85324AE5BB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43" t="25772" r="25050" b="13786"/>
          <a:stretch/>
        </p:blipFill>
        <p:spPr bwMode="auto">
          <a:xfrm>
            <a:off x="1441450" y="2740988"/>
            <a:ext cx="7814476" cy="46091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710119-CA19-4483-80B9-99E4BB8AF1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18" t="27920" r="25715" b="13479"/>
          <a:stretch/>
        </p:blipFill>
        <p:spPr bwMode="auto">
          <a:xfrm>
            <a:off x="7071059" y="3688812"/>
            <a:ext cx="8301271" cy="4609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1ADE84-880C-4884-ABA9-4AED7B8BF3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443" t="27613" r="23388" b="14093"/>
          <a:stretch/>
        </p:blipFill>
        <p:spPr bwMode="auto">
          <a:xfrm>
            <a:off x="15372330" y="4305868"/>
            <a:ext cx="8344962" cy="4609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744B55-4A73-4236-A44E-12031C681DC8}"/>
              </a:ext>
            </a:extLst>
          </p:cNvPr>
          <p:cNvSpPr txBox="1"/>
          <p:nvPr/>
        </p:nvSpPr>
        <p:spPr>
          <a:xfrm>
            <a:off x="1441450" y="9144963"/>
            <a:ext cx="21189950" cy="3217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IE" sz="6000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Creative features diverse vibrant women talking about menopause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IE" sz="6000" i="1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“Let’s take the mystery out of </a:t>
            </a:r>
            <a:r>
              <a:rPr lang="en-IE" sz="6000" i="1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menopause. </a:t>
            </a:r>
            <a:r>
              <a:rPr lang="en-IE" sz="6000" i="1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Let’s</a:t>
            </a:r>
            <a:r>
              <a:rPr lang="en-IE" sz="6000" i="1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talk about it.”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IE" sz="6000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#TalkAboutMenopause</a:t>
            </a:r>
          </a:p>
        </p:txBody>
      </p:sp>
    </p:spTree>
    <p:extLst>
      <p:ext uri="{BB962C8B-B14F-4D97-AF65-F5344CB8AC3E}">
        <p14:creationId xmlns:p14="http://schemas.microsoft.com/office/powerpoint/2010/main" val="336879737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B14B80-E8A1-4029-9B00-F31E054F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A39161"/>
                </a:solidFill>
              </a:rPr>
              <a:t>The Campaign – The Channels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1ADE84-880C-4884-ABA9-4AED7B8BF3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43" t="27613" r="23388" b="14093"/>
          <a:stretch/>
        </p:blipFill>
        <p:spPr bwMode="auto">
          <a:xfrm>
            <a:off x="1966246" y="4236572"/>
            <a:ext cx="9492329" cy="52428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744B55-4A73-4236-A44E-12031C681DC8}"/>
              </a:ext>
            </a:extLst>
          </p:cNvPr>
          <p:cNvSpPr txBox="1"/>
          <p:nvPr/>
        </p:nvSpPr>
        <p:spPr>
          <a:xfrm>
            <a:off x="12192000" y="3504534"/>
            <a:ext cx="11639550" cy="85420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IE" sz="6000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campaign will run 11 March – 16 April 2023 across: </a:t>
            </a:r>
          </a:p>
          <a:p>
            <a:pPr marL="857250" indent="-8572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</a:t>
            </a:r>
          </a:p>
          <a:p>
            <a:pPr marL="857250" indent="-8572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&amp; Regional Radio</a:t>
            </a:r>
          </a:p>
          <a:p>
            <a:pPr marL="857250" indent="-8572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Streaming</a:t>
            </a:r>
          </a:p>
          <a:p>
            <a:pPr marL="857250" indent="-8572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Media </a:t>
            </a:r>
          </a:p>
          <a:p>
            <a:pPr marL="857250" indent="-8572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Online</a:t>
            </a:r>
          </a:p>
          <a:p>
            <a:pPr marL="857250" indent="-8572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Search</a:t>
            </a:r>
            <a:endParaRPr lang="en-IE" sz="6000" dirty="0">
              <a:solidFill>
                <a:srgbClr val="0058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66511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B14B80-E8A1-4029-9B00-F31E054F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How To Support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744B55-4A73-4236-A44E-12031C681DC8}"/>
              </a:ext>
            </a:extLst>
          </p:cNvPr>
          <p:cNvSpPr txBox="1"/>
          <p:nvPr/>
        </p:nvSpPr>
        <p:spPr>
          <a:xfrm>
            <a:off x="1599399" y="2731210"/>
            <a:ext cx="21189950" cy="81510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200"/>
              </a:spcAft>
            </a:pPr>
            <a:r>
              <a:rPr lang="en-IE" sz="6000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help us get the message out to as many people as possible</a:t>
            </a:r>
          </a:p>
          <a:p>
            <a:pPr algn="l">
              <a:lnSpc>
                <a:spcPct val="107000"/>
              </a:lnSpc>
              <a:spcAft>
                <a:spcPts val="1200"/>
              </a:spcAft>
            </a:pPr>
            <a:endParaRPr lang="en-IE" sz="1100" dirty="0">
              <a:solidFill>
                <a:srgbClr val="0058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1200"/>
              </a:spcAft>
            </a:pPr>
            <a:r>
              <a:rPr lang="en-IE" sz="6000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 DOH on Social Media and share some of our posts:</a:t>
            </a:r>
          </a:p>
          <a:p>
            <a:pPr marL="685800" lvl="6" indent="-685800" algn="l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Facebook – </a:t>
            </a:r>
            <a:r>
              <a:rPr lang="en-IE" sz="6000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https://www.facebook.com/RoinnSlainte/</a:t>
            </a:r>
            <a:endParaRPr lang="en-IE" sz="6000" dirty="0">
              <a:solidFill>
                <a:srgbClr val="0058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3" indent="-685800" algn="l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Instagram – </a:t>
            </a:r>
            <a:r>
              <a:rPr lang="en-IE" sz="6000" dirty="0">
                <a:solidFill>
                  <a:srgbClr val="0058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https://www.instagram.com/roinnslainte/</a:t>
            </a:r>
            <a:endParaRPr lang="en-IE" sz="6000" dirty="0">
              <a:solidFill>
                <a:srgbClr val="0058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3" indent="-685800" algn="l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Twitter: </a:t>
            </a:r>
            <a:r>
              <a:rPr lang="en-IE" sz="6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https://twitter.com/roinnslainte</a:t>
            </a:r>
            <a:endParaRPr lang="en-IE" sz="60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lvl="3" indent="-685800" algn="l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6000" dirty="0">
                <a:solidFill>
                  <a:srgbClr val="0058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LinkedIn – </a:t>
            </a:r>
            <a:r>
              <a:rPr lang="en-IE" sz="6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https://www.linkedin.com/company/department-of-health-ireland</a:t>
            </a:r>
            <a:r>
              <a:rPr lang="en-IE" sz="6000" dirty="0">
                <a:solidFill>
                  <a:srgbClr val="8080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E" dirty="0">
                <a:solidFill>
                  <a:srgbClr val="005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074116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tandard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Open Sans"/>
            <a:ea typeface="Open Sans"/>
            <a:cs typeface="Open Sans"/>
            <a:sym typeface="Open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Health_Dept_PPT-Template" id="{2A2E632D-3582-E042-94F0-D7D8DD74486A}" vid="{66DFFEF6-DE43-F248-AD31-30AC971D3D21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Open Sans"/>
            <a:ea typeface="Open Sans"/>
            <a:cs typeface="Open Sans"/>
            <a:sym typeface="Open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Docs_SeriesSubSeriesTaxHTField0 xmlns="30c03057-aaec-44a2-be16-454ac3672bb8">
      <Terms xmlns="http://schemas.microsoft.com/office/infopath/2007/PartnerControls">
        <TermInfo xmlns="http://schemas.microsoft.com/office/infopath/2007/PartnerControls">
          <TermName xmlns="http://schemas.microsoft.com/office/infopath/2007/PartnerControls">363</TermName>
          <TermId xmlns="http://schemas.microsoft.com/office/infopath/2007/PartnerControls">1a213663-b200-4082-bb3f-46d045b06a16</TermId>
        </TermInfo>
      </Terms>
    </eDocs_SeriesSubSeriesTaxHTField0>
    <eDocs_FileStatus xmlns="http://schemas.microsoft.com/sharepoint/v3">Live</eDocs_FileStatus>
    <eDocs_FileTopicsTaxHTField0 xmlns="30c03057-aaec-44a2-be16-454ac3672bb8">
      <Terms xmlns="http://schemas.microsoft.com/office/infopath/2007/PartnerControls">
        <TermInfo xmlns="http://schemas.microsoft.com/office/infopath/2007/PartnerControls">
          <TermName xmlns="http://schemas.microsoft.com/office/infopath/2007/PartnerControls">Women's Health</TermName>
          <TermId xmlns="http://schemas.microsoft.com/office/infopath/2007/PartnerControls">6dbc01c9-2f50-4b4d-a216-980d151606a5</TermId>
        </TermInfo>
        <TermInfo xmlns="http://schemas.microsoft.com/office/infopath/2007/PartnerControls">
          <TermName xmlns="http://schemas.microsoft.com/office/infopath/2007/PartnerControls">Menopause</TermName>
          <TermId xmlns="http://schemas.microsoft.com/office/infopath/2007/PartnerControls">e208b236-ebe2-4550-9007-0318f58cd839</TermId>
        </TermInfo>
        <TermInfo xmlns="http://schemas.microsoft.com/office/infopath/2007/PartnerControls">
          <TermName xmlns="http://schemas.microsoft.com/office/infopath/2007/PartnerControls">Communications plan</TermName>
          <TermId xmlns="http://schemas.microsoft.com/office/infopath/2007/PartnerControls">af33a966-31f7-465a-8272-c932a2177ed2</TermId>
        </TermInfo>
      </Terms>
    </eDocs_FileTopicsTaxHTField0>
    <eDocs_FileName xmlns="http://schemas.microsoft.com/sharepoint/v3">H363-017-2022</eDocs_FileName>
    <eDocs_SecurityClassificationTaxHTField0 xmlns="30c03057-aaec-44a2-be16-454ac3672bb8">
      <Terms xmlns="http://schemas.microsoft.com/office/infopath/2007/PartnerControls">
        <TermInfo xmlns="http://schemas.microsoft.com/office/infopath/2007/PartnerControls">
          <TermName xmlns="http://schemas.microsoft.com/office/infopath/2007/PartnerControls">Unclassified</TermName>
          <TermId xmlns="http://schemas.microsoft.com/office/infopath/2007/PartnerControls">c9f4c94a-1915-4f20-a131-4366bb1313cc</TermId>
        </TermInfo>
      </Terms>
    </eDocs_SecurityClassificationTaxHTField0>
    <TaxCatchAll xmlns="2c53f8e8-f8a9-405e-b877-87aa1d13fe96">
      <Value>16</Value>
      <Value>6</Value>
      <Value>5</Value>
      <Value>4</Value>
      <Value>2</Value>
      <Value>1</Value>
    </TaxCatchAll>
    <_dlc_ExpireDate xmlns="http://schemas.microsoft.com/sharepoint/v3" xsi:nil="true"/>
    <eDocs_YearTaxHTField0 xmlns="30c03057-aaec-44a2-be16-454ac3672bb8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2022</TermName>
          <TermId xmlns="http://schemas.microsoft.com/office/infopath/2007/PartnerControls">d122632a-b532-4f63-bc5e-e59a1be8f015</TermId>
        </TermInfo>
      </Terms>
    </eDocs_YearTaxHTField0>
    <eDocs_DocumentTopicsTaxHTField0 xmlns="30c03057-aaec-44a2-be16-454ac3672bb8">
      <Terms xmlns="http://schemas.microsoft.com/office/infopath/2007/PartnerControls"/>
    </eDocs_DocumentTopicsTaxHTField0>
    <_dlc_ExpireDateSaved xmlns="http://schemas.microsoft.com/sharepoint/v3" xsi:nil="true"/>
  </documentManagement>
</p:properties>
</file>

<file path=customXml/item2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Version=15.0.0.0, Culture=neutral, PublicKeyToken=71e9bce111e9429c</Assembly>
    <Class>Microsoft.Office.RecordsManagement.Internal.UpdateExpireDate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eDocument" ma:contentTypeID="0x0101000BC94875665D404BB1351B53C41FD2C0003CFD88D39322CB4D9D28C0ACDAFB8116" ma:contentTypeVersion="15" ma:contentTypeDescription="Create a new document for eDocs" ma:contentTypeScope="" ma:versionID="ece1f3ca168ce98c6548b60f41dd6694">
  <xsd:schema xmlns:xsd="http://www.w3.org/2001/XMLSchema" xmlns:xs="http://www.w3.org/2001/XMLSchema" xmlns:p="http://schemas.microsoft.com/office/2006/metadata/properties" xmlns:ns1="http://schemas.microsoft.com/sharepoint/v3" xmlns:ns2="30c03057-aaec-44a2-be16-454ac3672bb8" xmlns:ns3="2c53f8e8-f8a9-405e-b877-87aa1d13fe96" targetNamespace="http://schemas.microsoft.com/office/2006/metadata/properties" ma:root="true" ma:fieldsID="e1874b1dde3228f3eb3ff1f34dcb3d86" ns1:_="" ns2:_="" ns3:_="">
    <xsd:import namespace="http://schemas.microsoft.com/sharepoint/v3"/>
    <xsd:import namespace="30c03057-aaec-44a2-be16-454ac3672bb8"/>
    <xsd:import namespace="2c53f8e8-f8a9-405e-b877-87aa1d13fe96"/>
    <xsd:element name="properties">
      <xsd:complexType>
        <xsd:sequence>
          <xsd:element name="documentManagement">
            <xsd:complexType>
              <xsd:all>
                <xsd:element ref="ns2:eDocs_DocumentTopicsTaxHTField0" minOccurs="0"/>
                <xsd:element ref="ns1:_vti_ItemDeclaredRecord" minOccurs="0"/>
                <xsd:element ref="ns1:_dlc_Exempt" minOccurs="0"/>
                <xsd:element ref="ns1:_dlc_ExpireDateSaved" minOccurs="0"/>
                <xsd:element ref="ns1:_dlc_ExpireDate" minOccurs="0"/>
                <xsd:element ref="ns3:TaxCatchAll" minOccurs="0"/>
                <xsd:element ref="ns2:eDocs_SeriesSubSeriesTaxHTField0" minOccurs="0"/>
                <xsd:element ref="ns2:eDocs_YearTaxHTField0" minOccurs="0"/>
                <xsd:element ref="ns1:eDocs_FileName" minOccurs="0"/>
                <xsd:element ref="ns1:eDocs_FileStatus"/>
                <xsd:element ref="ns2:eDocs_FileTopicsTaxHTField0" minOccurs="0"/>
                <xsd:element ref="ns2:eDocs_SecurityClassificationTaxHTField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10" nillable="true" ma:displayName="Declared Record" ma:hidden="true" ma:internalName="_vti_ItemDeclaredRecord" ma:readOnly="true">
      <xsd:simpleType>
        <xsd:restriction base="dms:DateTime"/>
      </xsd:simpleType>
    </xsd:element>
    <xsd:element name="_dlc_Exempt" ma:index="11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12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13" nillable="true" ma:displayName="Expiration Date" ma:description="" ma:hidden="true" ma:indexed="true" ma:internalName="_dlc_ExpireDate" ma:readOnly="true">
      <xsd:simpleType>
        <xsd:restriction base="dms:DateTime"/>
      </xsd:simpleType>
    </xsd:element>
    <xsd:element name="eDocs_FileName" ma:index="19" nillable="true" ma:displayName="File Name" ma:default="0" ma:description="File Number" ma:indexed="true" ma:internalName="eDocs_FileName">
      <xsd:simpleType>
        <xsd:restriction base="dms:Text">
          <xsd:maxLength value="100"/>
        </xsd:restriction>
      </xsd:simpleType>
    </xsd:element>
    <xsd:element name="eDocs_FileStatus" ma:index="20" ma:displayName="Status" ma:default="Live" ma:description="Current Status of the File. This is set to Live, Archived or sent to National Archives" ma:format="Dropdown" ma:indexed="true" ma:internalName="eDocs_FileStatus">
      <xsd:simpleType>
        <xsd:restriction base="dms:Choice">
          <xsd:enumeration value="Live"/>
          <xsd:enumeration value="Archived"/>
          <xsd:enumeration value="Cancelled"/>
          <xsd:enumeration value="Sent to National Archive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c03057-aaec-44a2-be16-454ac3672bb8" elementFormDefault="qualified">
    <xsd:import namespace="http://schemas.microsoft.com/office/2006/documentManagement/types"/>
    <xsd:import namespace="http://schemas.microsoft.com/office/infopath/2007/PartnerControls"/>
    <xsd:element name="eDocs_DocumentTopicsTaxHTField0" ma:index="9" nillable="true" ma:taxonomy="true" ma:internalName="eDocs_DocumentTopicsTaxHTField0" ma:taxonomyFieldName="eDocs_DocumentTopics" ma:displayName="Document Topics" ma:fieldId="{fbaa881f-c4ae-443f-9fda-fbdd527793df}" ma:taxonomyMulti="true" ma:sspId="10dad2a3-3129-4b46-ab27-45ef9b9bad6b" ma:termSetId="48d16681-0ac9-492e-96e0-482fb66359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ocs_SeriesSubSeriesTaxHTField0" ma:index="15" nillable="true" ma:taxonomy="true" ma:internalName="eDocs_SeriesSubSeriesTaxHTField0" ma:taxonomyFieldName="eDocs_SeriesSubSeries" ma:displayName="Sub Series" ma:fieldId="{11f8bb48-43d6-459a-8b80-9123185593c7}" ma:sspId="10dad2a3-3129-4b46-ab27-45ef9b9bad6b" ma:termSetId="2aa124d1-1f41-4a68-8ba7-9b80e695abb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ocs_YearTaxHTField0" ma:index="17" nillable="true" ma:taxonomy="true" ma:internalName="eDocs_YearTaxHTField0" ma:taxonomyFieldName="eDocs_Year" ma:displayName="Year" ma:indexed="true" ma:fieldId="{7b1b8a72-8553-41e1-8dd7-5ce464e281f2}" ma:sspId="10dad2a3-3129-4b46-ab27-45ef9b9bad6b" ma:termSetId="c3ff63bd-aa26-461b-bcbc-fe20728d10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ocs_FileTopicsTaxHTField0" ma:index="21" nillable="true" ma:taxonomy="true" ma:internalName="eDocs_FileTopicsTaxHTField0" ma:taxonomyFieldName="eDocs_FileTopics" ma:displayName="File Topics" ma:fieldId="{602c691f-3efa-402d-ab5c-baa8c240a9e7}" ma:taxonomyMulti="true" ma:sspId="10dad2a3-3129-4b46-ab27-45ef9b9bad6b" ma:termSetId="48d16681-0ac9-492e-96e0-482fb66359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ocs_SecurityClassificationTaxHTField0" ma:index="23" nillable="true" ma:taxonomy="true" ma:internalName="eDocs_SecurityClassificationTaxHTField0" ma:taxonomyFieldName="eDocs_SecurityClassification" ma:displayName="Security Classification" ma:default="1;#Unclassified|c9f4c94a-1915-4f20-a131-4366bb1313cc" ma:fieldId="{6bbd3faf-a5ab-4e5e-b8a6-a5e099cef439}" ma:sspId="10dad2a3-3129-4b46-ab27-45ef9b9bad6b" ma:termSetId="5a409d14-2540-463b-a7a5-0fda4d7091a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53f8e8-f8a9-405e-b877-87aa1d13fe9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a1a1302-3156-4aa8-9728-32b528c1280d}" ma:internalName="TaxCatchAll" ma:showField="CatchAllData" ma:web="2c53f8e8-f8a9-405e-b877-87aa1d13fe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p:Policy xmlns:p="office.server.policy" id="" local="true">
  <p:Name>eDocument</p:Name>
  <p:Description/>
  <p:Statement/>
  <p:PolicyItems/>
</p:Policy>
</file>

<file path=customXml/itemProps1.xml><?xml version="1.0" encoding="utf-8"?>
<ds:datastoreItem xmlns:ds="http://schemas.openxmlformats.org/officeDocument/2006/customXml" ds:itemID="{96E76FD3-45B2-43FF-A2A7-9376D80ABD5E}">
  <ds:schemaRefs>
    <ds:schemaRef ds:uri="2c53f8e8-f8a9-405e-b877-87aa1d13fe96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schemas.microsoft.com/office/infopath/2007/PartnerControls"/>
    <ds:schemaRef ds:uri="30c03057-aaec-44a2-be16-454ac3672bb8"/>
  </ds:schemaRefs>
</ds:datastoreItem>
</file>

<file path=customXml/itemProps2.xml><?xml version="1.0" encoding="utf-8"?>
<ds:datastoreItem xmlns:ds="http://schemas.openxmlformats.org/officeDocument/2006/customXml" ds:itemID="{DC84D49F-2010-4713-B28F-C5E1A41F3D0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ED513B5-C882-40AF-830B-CAD59A69662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6E7AC03-1CFB-4554-97E3-F3F07EC0CF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0c03057-aaec-44a2-be16-454ac3672bb8"/>
    <ds:schemaRef ds:uri="2c53f8e8-f8a9-405e-b877-87aa1d13fe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291DBB62-9F78-493B-93F0-D65B60899F52}">
  <ds:schemaRefs>
    <ds:schemaRef ds:uri="office.server.policy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Health_Dept_PPT-Template</Template>
  <TotalTime>1151</TotalTime>
  <Words>303</Words>
  <Application>Microsoft Office PowerPoint</Application>
  <PresentationFormat>Custom</PresentationFormat>
  <Paragraphs>43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.AppleSystemUIFont</vt:lpstr>
      <vt:lpstr>Arial</vt:lpstr>
      <vt:lpstr>Calibri</vt:lpstr>
      <vt:lpstr>Georgia</vt:lpstr>
      <vt:lpstr>Helvetica Neue</vt:lpstr>
      <vt:lpstr>Lato Black</vt:lpstr>
      <vt:lpstr>Open Sans</vt:lpstr>
      <vt:lpstr>Standard</vt:lpstr>
      <vt:lpstr>Menopause,  Let’s Talk About It</vt:lpstr>
      <vt:lpstr>“It’s time to change the way we think and talk about menopause”</vt:lpstr>
      <vt:lpstr>Irish Women’s Menopause Experience</vt:lpstr>
      <vt:lpstr>The Campaign – The Message</vt:lpstr>
      <vt:lpstr>The Campaign – The Channels</vt:lpstr>
      <vt:lpstr>How To 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Slide</dc:title>
  <dc:creator>Cara Moloney</dc:creator>
  <cp:lastModifiedBy>Aoife Finneran</cp:lastModifiedBy>
  <cp:revision>76</cp:revision>
  <cp:lastPrinted>2018-01-09T06:39:09Z</cp:lastPrinted>
  <dcterms:created xsi:type="dcterms:W3CDTF">2022-09-14T09:05:39Z</dcterms:created>
  <dcterms:modified xsi:type="dcterms:W3CDTF">2023-03-09T13:34:01Z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_SecurityClassification">
    <vt:lpwstr>1;#Unclassified|c9f4c94a-1915-4f20-a131-4366bb1313cc</vt:lpwstr>
  </property>
  <property fmtid="{D5CDD505-2E9C-101B-9397-08002B2CF9AE}" pid="3" name="_dlc_policyId">
    <vt:lpwstr/>
  </property>
  <property fmtid="{D5CDD505-2E9C-101B-9397-08002B2CF9AE}" pid="4" name="eDocs_Year">
    <vt:lpwstr>4;#2022|d122632a-b532-4f63-bc5e-e59a1be8f015</vt:lpwstr>
  </property>
  <property fmtid="{D5CDD505-2E9C-101B-9397-08002B2CF9AE}" pid="5" name="ContentTypeId">
    <vt:lpwstr>0x0101000BC94875665D404BB1351B53C41FD2C0003CFD88D39322CB4D9D28C0ACDAFB8116</vt:lpwstr>
  </property>
  <property fmtid="{D5CDD505-2E9C-101B-9397-08002B2CF9AE}" pid="6" name="eDocs_SeriesSubSeries">
    <vt:lpwstr>5;#363|1a213663-b200-4082-bb3f-46d045b06a16</vt:lpwstr>
  </property>
  <property fmtid="{D5CDD505-2E9C-101B-9397-08002B2CF9AE}" pid="7" name="eDocs_FileTopics">
    <vt:lpwstr>2;#Women's Health|6dbc01c9-2f50-4b4d-a216-980d151606a5;#16;#Menopause|e208b236-ebe2-4550-9007-0318f58cd839;#6;#Communications plan|af33a966-31f7-465a-8272-c932a2177ed2</vt:lpwstr>
  </property>
  <property fmtid="{D5CDD505-2E9C-101B-9397-08002B2CF9AE}" pid="8" name="ItemRetentionFormula">
    <vt:lpwstr/>
  </property>
  <property fmtid="{D5CDD505-2E9C-101B-9397-08002B2CF9AE}" pid="9" name="eDocs_DocumentTopics">
    <vt:lpwstr/>
  </property>
  <property fmtid="{D5CDD505-2E9C-101B-9397-08002B2CF9AE}" pid="10" name="_docset_NoMedatataSyncRequired">
    <vt:lpwstr>False</vt:lpwstr>
  </property>
</Properties>
</file>