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3"/>
  </p:notesMasterIdLst>
  <p:handoutMasterIdLst>
    <p:handoutMasterId r:id="rId14"/>
  </p:handoutMasterIdLst>
  <p:sldIdLst>
    <p:sldId id="309" r:id="rId7"/>
    <p:sldId id="317" r:id="rId8"/>
    <p:sldId id="333" r:id="rId9"/>
    <p:sldId id="334" r:id="rId10"/>
    <p:sldId id="332" r:id="rId11"/>
    <p:sldId id="33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161"/>
    <a:srgbClr val="005850"/>
    <a:srgbClr val="5E5E5E"/>
    <a:srgbClr val="004D44"/>
    <a:srgbClr val="B3B6A7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9109" autoAdjust="0"/>
  </p:normalViewPr>
  <p:slideViewPr>
    <p:cSldViewPr snapToGrid="0" snapToObjects="1" showGuides="1">
      <p:cViewPr varScale="1">
        <p:scale>
          <a:sx n="20" d="100"/>
          <a:sy n="20" d="100"/>
        </p:scale>
        <p:origin x="1672" y="3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269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534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766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67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274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7656475" cy="3099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ialtas na hÉireann | Government of Ireland"/>
          <p:cNvSpPr txBox="1"/>
          <p:nvPr userDrawn="1"/>
        </p:nvSpPr>
        <p:spPr>
          <a:xfrm>
            <a:off x="1441447" y="12611805"/>
            <a:ext cx="47400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Sláinte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Health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7652619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Rialtas na hÉireann | Government of Ireland"/>
          <p:cNvSpPr txBox="1"/>
          <p:nvPr userDrawn="1"/>
        </p:nvSpPr>
        <p:spPr>
          <a:xfrm>
            <a:off x="5923850" y="12611805"/>
            <a:ext cx="432971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Roinn Sláinte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Health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ialtas na hÉireann | Government of Ireland"/>
          <p:cNvSpPr txBox="1"/>
          <p:nvPr userDrawn="1"/>
        </p:nvSpPr>
        <p:spPr>
          <a:xfrm>
            <a:off x="5923850" y="12611805"/>
            <a:ext cx="432971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Roinn Sláinte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Health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1441447" y="12611805"/>
            <a:ext cx="47400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/>
              <a:t>‹#›</a:t>
            </a:fld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An Roinn Sláinte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Health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2" name="Rialtas na hÉireann | Government of Ireland"/>
          <p:cNvSpPr txBox="1"/>
          <p:nvPr userDrawn="1"/>
        </p:nvSpPr>
        <p:spPr>
          <a:xfrm>
            <a:off x="1441447" y="12611805"/>
            <a:ext cx="47400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Sláinte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Health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Rialtas na hÉireann | Government of Ireland"/>
          <p:cNvSpPr txBox="1"/>
          <p:nvPr userDrawn="1"/>
        </p:nvSpPr>
        <p:spPr>
          <a:xfrm>
            <a:off x="1441447" y="12611805"/>
            <a:ext cx="47400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Sláinte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Health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1441447" y="12611805"/>
            <a:ext cx="47400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Sláinte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Health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altas na hÉireann | Government of Ireland"/>
          <p:cNvSpPr txBox="1"/>
          <p:nvPr userDrawn="1"/>
        </p:nvSpPr>
        <p:spPr>
          <a:xfrm>
            <a:off x="1441447" y="12611805"/>
            <a:ext cx="47400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Sláinte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Health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47400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Sláinte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Health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oinnSlaint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nkedin.com/company/department-of-health-ireland" TargetMode="External"/><Relationship Id="rId5" Type="http://schemas.openxmlformats.org/officeDocument/2006/relationships/hyperlink" Target="https://twitter.com/roinnslainte" TargetMode="External"/><Relationship Id="rId4" Type="http://schemas.openxmlformats.org/officeDocument/2006/relationships/hyperlink" Target="https://www.instagram.com/roinnslain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</p:spPr>
        <p:txBody>
          <a:bodyPr>
            <a:normAutofit/>
          </a:bodyPr>
          <a:lstStyle/>
          <a:p>
            <a:r>
              <a:rPr lang="en-US" dirty="0"/>
              <a:t>Menopause, </a:t>
            </a:r>
            <a:br>
              <a:rPr lang="en-US" dirty="0"/>
            </a:br>
            <a:r>
              <a:rPr lang="en-US" dirty="0"/>
              <a:t>Let’s Talk About 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Partner Pack</a:t>
            </a:r>
          </a:p>
          <a:p>
            <a:r>
              <a:rPr lang="en-US" sz="4800" dirty="0"/>
              <a:t>Mar 2023</a:t>
            </a:r>
          </a:p>
        </p:txBody>
      </p:sp>
    </p:spTree>
    <p:extLst>
      <p:ext uri="{BB962C8B-B14F-4D97-AF65-F5344CB8AC3E}">
        <p14:creationId xmlns:p14="http://schemas.microsoft.com/office/powerpoint/2010/main" val="5138986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11C3-0AEE-4E09-90F3-602F4759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9600" dirty="0">
                <a:solidFill>
                  <a:srgbClr val="A39161"/>
                </a:solidFill>
                <a:latin typeface="Lato Black" panose="020F0A02020204030203" pitchFamily="34" charset="0"/>
              </a:rPr>
              <a:t>“It’s time to change the way we think and talk about menopause”</a:t>
            </a:r>
            <a:endParaRPr lang="en-IE" dirty="0">
              <a:solidFill>
                <a:srgbClr val="A3916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ABE76A-355E-48E0-ADC6-337B82C35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1449" y="3555997"/>
            <a:ext cx="21561426" cy="864402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IE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</a:t>
            </a:r>
            <a:r>
              <a:rPr lang="en-IE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en-IE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of the Government-led drive to inform and educate everyone about menopause following on from the first campaign in Oct-Nov 2022.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IE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77% who saw the first campaign said it increased their awareness of menopause, 69% said it increased their understanding, and 60% said it make them more comfortable talking about menopause.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IE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64% of women still say the impact of menopause is not recognised and 77% welcome more communications about menopause.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5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5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5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5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5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70727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11C3-0AEE-4E09-90F3-602F4759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9600" dirty="0">
                <a:solidFill>
                  <a:srgbClr val="A89561"/>
                </a:solidFill>
                <a:latin typeface="Lato Black" panose="020F0A02020204030203" pitchFamily="34" charset="0"/>
              </a:rPr>
              <a:t>Irish Women’s Menopause Experience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ABE76A-355E-48E0-ADC6-337B82C35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1449" y="3555997"/>
            <a:ext cx="20989926" cy="864402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b="1" dirty="0">
                <a:solidFill>
                  <a:srgbClr val="A391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Nov 2022 – Women Experiencing Menopause</a:t>
            </a:r>
          </a:p>
          <a:p>
            <a:pPr marL="857250" indent="-8572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Positive 19% / Negative 52%</a:t>
            </a:r>
          </a:p>
          <a:p>
            <a:pPr marL="857250" indent="-8572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 Constant 36% / Occasional 47% </a:t>
            </a:r>
          </a:p>
          <a:p>
            <a:pPr marL="857250" indent="-8572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 Severe 17% / Moderate 46% / Mild 30%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IE" sz="1100" dirty="0">
              <a:solidFill>
                <a:srgbClr val="0058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b="1" dirty="0">
                <a:solidFill>
                  <a:srgbClr val="A391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Nov 2022 – All Adults</a:t>
            </a:r>
          </a:p>
          <a:p>
            <a:pPr marL="857250" indent="-8572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62% can’t name any symptom except Hot Flushes</a:t>
            </a:r>
          </a:p>
          <a:p>
            <a:pPr marL="857250" indent="-8572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46% are not comfortable talking about menopause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5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dirty="0">
              <a:solidFill>
                <a:srgbClr val="005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5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IE" dirty="0">
              <a:solidFill>
                <a:srgbClr val="005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07334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B14B80-E8A1-4029-9B00-F31E054F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A39161"/>
                </a:solidFill>
              </a:rPr>
              <a:t>The Campaign – The Message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C411C-A438-4BAA-920F-85324AE5B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3" t="25772" r="25050" b="13786"/>
          <a:stretch/>
        </p:blipFill>
        <p:spPr bwMode="auto">
          <a:xfrm>
            <a:off x="1441450" y="2740988"/>
            <a:ext cx="7814476" cy="4609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10119-CA19-4483-80B9-99E4BB8AF1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18" t="27920" r="25715" b="13479"/>
          <a:stretch/>
        </p:blipFill>
        <p:spPr bwMode="auto">
          <a:xfrm>
            <a:off x="7071059" y="3688812"/>
            <a:ext cx="8301271" cy="4609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ADE84-880C-4884-ABA9-4AED7B8BF3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43" t="27613" r="23388" b="14093"/>
          <a:stretch/>
        </p:blipFill>
        <p:spPr bwMode="auto">
          <a:xfrm>
            <a:off x="15372330" y="4305868"/>
            <a:ext cx="8344962" cy="4609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44B55-4A73-4236-A44E-12031C681DC8}"/>
              </a:ext>
            </a:extLst>
          </p:cNvPr>
          <p:cNvSpPr txBox="1"/>
          <p:nvPr/>
        </p:nvSpPr>
        <p:spPr>
          <a:xfrm>
            <a:off x="1441450" y="9144963"/>
            <a:ext cx="21189950" cy="3217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E" sz="6000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features diverse vibrant women talking about menopause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E" sz="6000" i="1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“Let’s take the mystery out of </a:t>
            </a:r>
            <a:r>
              <a:rPr lang="en-IE" sz="6000" i="1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menopause. </a:t>
            </a:r>
            <a:r>
              <a:rPr lang="en-IE" sz="6000" i="1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</a:t>
            </a:r>
            <a:r>
              <a:rPr lang="en-IE" sz="6000" i="1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talk about it.”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E" sz="6000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#TalkAboutMenopause</a:t>
            </a:r>
          </a:p>
        </p:txBody>
      </p:sp>
    </p:spTree>
    <p:extLst>
      <p:ext uri="{BB962C8B-B14F-4D97-AF65-F5344CB8AC3E}">
        <p14:creationId xmlns:p14="http://schemas.microsoft.com/office/powerpoint/2010/main" val="33687973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B14B80-E8A1-4029-9B00-F31E054F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A39161"/>
                </a:solidFill>
              </a:rPr>
              <a:t>The Campaign – The Channels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ADE84-880C-4884-ABA9-4AED7B8BF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3" t="27613" r="23388" b="14093"/>
          <a:stretch/>
        </p:blipFill>
        <p:spPr bwMode="auto">
          <a:xfrm>
            <a:off x="1966246" y="4236572"/>
            <a:ext cx="9492329" cy="524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44B55-4A73-4236-A44E-12031C681DC8}"/>
              </a:ext>
            </a:extLst>
          </p:cNvPr>
          <p:cNvSpPr txBox="1"/>
          <p:nvPr/>
        </p:nvSpPr>
        <p:spPr>
          <a:xfrm>
            <a:off x="12192000" y="3504534"/>
            <a:ext cx="11639550" cy="85420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campaign will run 11 March – 16 April 2023 across: </a:t>
            </a:r>
          </a:p>
          <a:p>
            <a:pPr marL="857250" indent="-8572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</a:p>
          <a:p>
            <a:pPr marL="857250" indent="-8572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&amp; Regional Radio</a:t>
            </a:r>
          </a:p>
          <a:p>
            <a:pPr marL="857250" indent="-8572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</a:p>
          <a:p>
            <a:pPr marL="857250" indent="-8572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</a:t>
            </a:r>
          </a:p>
          <a:p>
            <a:pPr marL="857250" indent="-8572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</a:p>
          <a:p>
            <a:pPr marL="857250" indent="-8572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endParaRPr lang="en-IE" sz="6000" dirty="0">
              <a:solidFill>
                <a:srgbClr val="0058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651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B14B80-E8A1-4029-9B00-F31E054F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To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44B55-4A73-4236-A44E-12031C681DC8}"/>
              </a:ext>
            </a:extLst>
          </p:cNvPr>
          <p:cNvSpPr txBox="1"/>
          <p:nvPr/>
        </p:nvSpPr>
        <p:spPr>
          <a:xfrm>
            <a:off x="1599399" y="2731210"/>
            <a:ext cx="21189950" cy="8151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help us get the message out to as many people as possible</a:t>
            </a: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endParaRPr lang="en-IE" sz="1100" dirty="0">
              <a:solidFill>
                <a:srgbClr val="0058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1200"/>
              </a:spcAft>
            </a:pPr>
            <a:r>
              <a:rPr lang="en-IE" sz="6000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DOH on Social Media and share some of our posts:</a:t>
            </a:r>
          </a:p>
          <a:p>
            <a:pPr marL="685800" lvl="6" indent="-6858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Facebook – </a:t>
            </a: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https://www.facebook.com/RoinnSlainte/</a:t>
            </a:r>
            <a:endParaRPr lang="en-IE" sz="6000" dirty="0">
              <a:solidFill>
                <a:srgbClr val="0058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-6858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Instagram – </a:t>
            </a:r>
            <a:r>
              <a:rPr lang="en-IE" sz="6000" dirty="0">
                <a:solidFill>
                  <a:srgbClr val="0058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https://www.instagram.com/roinnslainte/</a:t>
            </a:r>
            <a:endParaRPr lang="en-IE" sz="6000" dirty="0">
              <a:solidFill>
                <a:srgbClr val="0058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-6858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Twitter: </a:t>
            </a:r>
            <a:r>
              <a:rPr lang="en-IE" sz="6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https://twitter.com/roinnslainte</a:t>
            </a:r>
            <a:endParaRPr lang="en-IE" sz="60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3" indent="-685800" algn="l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6000" dirty="0">
                <a:solidFill>
                  <a:srgbClr val="0058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LinkedIn – </a:t>
            </a:r>
            <a:r>
              <a:rPr lang="en-IE" sz="6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https://www.linkedin.com/company/department-of-health-ireland</a:t>
            </a:r>
            <a:r>
              <a:rPr lang="en-IE" sz="60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dirty="0">
                <a:solidFill>
                  <a:srgbClr val="005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7411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Health_Dept_PPT-Template" id="{2A2E632D-3582-E042-94F0-D7D8DD74486A}" vid="{66DFFEF6-DE43-F248-AD31-30AC971D3D2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SeriesSubSeriesTaxHTField0 xmlns="30c03057-aaec-44a2-be16-454ac3672b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363</TermName>
          <TermId xmlns="http://schemas.microsoft.com/office/infopath/2007/PartnerControls">1a213663-b200-4082-bb3f-46d045b06a16</TermId>
        </TermInfo>
      </Terms>
    </eDocs_SeriesSubSeriesTaxHTField0>
    <eDocs_FileStatus xmlns="http://schemas.microsoft.com/sharepoint/v3">Live</eDocs_FileStatus>
    <eDocs_FileTopicsTaxHTField0 xmlns="30c03057-aaec-44a2-be16-454ac3672b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Women's Health</TermName>
          <TermId xmlns="http://schemas.microsoft.com/office/infopath/2007/PartnerControls">6dbc01c9-2f50-4b4d-a216-980d151606a5</TermId>
        </TermInfo>
        <TermInfo xmlns="http://schemas.microsoft.com/office/infopath/2007/PartnerControls">
          <TermName xmlns="http://schemas.microsoft.com/office/infopath/2007/PartnerControls">Menopause</TermName>
          <TermId xmlns="http://schemas.microsoft.com/office/infopath/2007/PartnerControls">e208b236-ebe2-4550-9007-0318f58cd839</TermId>
        </TermInfo>
        <TermInfo xmlns="http://schemas.microsoft.com/office/infopath/2007/PartnerControls">
          <TermName xmlns="http://schemas.microsoft.com/office/infopath/2007/PartnerControls">Communications plan</TermName>
          <TermId xmlns="http://schemas.microsoft.com/office/infopath/2007/PartnerControls">af33a966-31f7-465a-8272-c932a2177ed2</TermId>
        </TermInfo>
      </Terms>
    </eDocs_FileTopicsTaxHTField0>
    <eDocs_FileName xmlns="http://schemas.microsoft.com/sharepoint/v3">H363-017-2022</eDocs_FileName>
    <eDocs_SecurityClassificationTaxHTField0 xmlns="30c03057-aaec-44a2-be16-454ac3672b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c9f4c94a-1915-4f20-a131-4366bb1313cc</TermId>
        </TermInfo>
      </Terms>
    </eDocs_SecurityClassificationTaxHTField0>
    <TaxCatchAll xmlns="2c53f8e8-f8a9-405e-b877-87aa1d13fe96">
      <Value>16</Value>
      <Value>6</Value>
      <Value>5</Value>
      <Value>4</Value>
      <Value>2</Value>
      <Value>1</Value>
    </TaxCatchAll>
    <_dlc_ExpireDate xmlns="http://schemas.microsoft.com/sharepoint/v3" xsi:nil="true"/>
    <eDocs_YearTaxHTField0 xmlns="30c03057-aaec-44a2-be16-454ac3672b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d122632a-b532-4f63-bc5e-e59a1be8f015</TermId>
        </TermInfo>
      </Terms>
    </eDocs_YearTaxHTField0>
    <eDocs_DocumentTopicsTaxHTField0 xmlns="30c03057-aaec-44a2-be16-454ac3672bb8">
      <Terms xmlns="http://schemas.microsoft.com/office/infopath/2007/PartnerControls"/>
    </eDocs_DocumentTopicsTaxHTField0>
    <_dlc_ExpireDateSaved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3CFD88D39322CB4D9D28C0ACDAFB8116" ma:contentTypeVersion="15" ma:contentTypeDescription="Create a new document for eDocs" ma:contentTypeScope="" ma:versionID="ece1f3ca168ce98c6548b60f41dd6694">
  <xsd:schema xmlns:xsd="http://www.w3.org/2001/XMLSchema" xmlns:xs="http://www.w3.org/2001/XMLSchema" xmlns:p="http://schemas.microsoft.com/office/2006/metadata/properties" xmlns:ns1="http://schemas.microsoft.com/sharepoint/v3" xmlns:ns2="30c03057-aaec-44a2-be16-454ac3672bb8" xmlns:ns3="2c53f8e8-f8a9-405e-b877-87aa1d13fe96" targetNamespace="http://schemas.microsoft.com/office/2006/metadata/properties" ma:root="true" ma:fieldsID="e1874b1dde3228f3eb3ff1f34dcb3d86" ns1:_="" ns2:_="" ns3:_="">
    <xsd:import namespace="http://schemas.microsoft.com/sharepoint/v3"/>
    <xsd:import namespace="30c03057-aaec-44a2-be16-454ac3672bb8"/>
    <xsd:import namespace="2c53f8e8-f8a9-405e-b877-87aa1d13fe96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2:eDocs_SeriesSubSeriesTaxHTField0" minOccurs="0"/>
                <xsd:element ref="ns2:eDocs_YearTaxHTField0" minOccurs="0"/>
                <xsd:element ref="ns1:eDocs_FileName" minOccurs="0"/>
                <xsd:element ref="ns1:eDocs_FileStatus"/>
                <xsd:element ref="ns2:eDocs_FileTopicsTaxHTField0" minOccurs="0"/>
                <xsd:element ref="ns2:eDocs_SecurityClassific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eDocs_FileName" ma:index="19" nillable="true" ma:displayName="File Name" ma:default="0" ma:description="File Number" ma:indexed="true" ma:internalName="eDocs_FileName">
      <xsd:simpleType>
        <xsd:restriction base="dms:Text">
          <xsd:maxLength value="100"/>
        </xsd:restriction>
      </xsd:simpleType>
    </xsd:element>
    <xsd:element name="eDocs_FileStatus" ma:index="20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03057-aaec-44a2-be16-454ac3672bb8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fieldId="{fbaa881f-c4ae-443f-9fda-fbdd527793df}" ma:taxonomyMulti="true" ma:sspId="10dad2a3-3129-4b46-ab27-45ef9b9bad6b" ma:termSetId="48d16681-0ac9-492e-96e0-482fb66359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15" nillable="true" ma:taxonomy="true" ma:internalName="eDocs_SeriesSubSeriesTaxHTField0" ma:taxonomyFieldName="eDocs_SeriesSubSeries" ma:displayName="Sub Series" ma:fieldId="{11f8bb48-43d6-459a-8b80-9123185593c7}" ma:sspId="10dad2a3-3129-4b46-ab27-45ef9b9bad6b" ma:termSetId="2aa124d1-1f41-4a68-8ba7-9b80e695ab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7" nillable="true" ma:taxonomy="true" ma:internalName="eDocs_YearTaxHTField0" ma:taxonomyFieldName="eDocs_Year" ma:displayName="Year" ma:indexed="true" ma:fieldId="{7b1b8a72-8553-41e1-8dd7-5ce464e281f2}" ma:sspId="10dad2a3-3129-4b46-ab27-45ef9b9bad6b" ma:termSetId="c3ff63bd-aa26-461b-bcbc-fe20728d10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1" nillable="true" ma:taxonomy="true" ma:internalName="eDocs_FileTopicsTaxHTField0" ma:taxonomyFieldName="eDocs_FileTopics" ma:displayName="File Topics" ma:fieldId="{602c691f-3efa-402d-ab5c-baa8c240a9e7}" ma:taxonomyMulti="true" ma:sspId="10dad2a3-3129-4b46-ab27-45ef9b9bad6b" ma:termSetId="48d16681-0ac9-492e-96e0-482fb66359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curityClassificationTaxHTField0" ma:index="23" nillable="true" ma:taxonomy="true" ma:internalName="eDocs_SecurityClassificationTaxHTField0" ma:taxonomyFieldName="eDocs_SecurityClassification" ma:displayName="Security Classification" ma:default="1;#Unclassified|c9f4c94a-1915-4f20-a131-4366bb1313cc" ma:fieldId="{6bbd3faf-a5ab-4e5e-b8a6-a5e099cef439}" ma:sspId="10dad2a3-3129-4b46-ab27-45ef9b9bad6b" ma:termSetId="5a409d14-2540-463b-a7a5-0fda4d7091a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3f8e8-f8a9-405e-b877-87aa1d13fe9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a1a1302-3156-4aa8-9728-32b528c1280d}" ma:internalName="TaxCatchAll" ma:showField="CatchAllData" ma:web="2c53f8e8-f8a9-405e-b877-87aa1d13fe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p:Policy xmlns:p="office.server.policy" id="" local="true">
  <p:Name>eDocument</p:Name>
  <p:Description/>
  <p:Statement/>
  <p:PolicyItems/>
</p:Policy>
</file>

<file path=customXml/itemProps1.xml><?xml version="1.0" encoding="utf-8"?>
<ds:datastoreItem xmlns:ds="http://schemas.openxmlformats.org/officeDocument/2006/customXml" ds:itemID="{96E76FD3-45B2-43FF-A2A7-9376D80ABD5E}">
  <ds:schemaRefs>
    <ds:schemaRef ds:uri="2c53f8e8-f8a9-405e-b877-87aa1d13fe96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30c03057-aaec-44a2-be16-454ac3672bb8"/>
  </ds:schemaRefs>
</ds:datastoreItem>
</file>

<file path=customXml/itemProps2.xml><?xml version="1.0" encoding="utf-8"?>
<ds:datastoreItem xmlns:ds="http://schemas.openxmlformats.org/officeDocument/2006/customXml" ds:itemID="{DC84D49F-2010-4713-B28F-C5E1A41F3D0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ED513B5-C882-40AF-830B-CAD59A69662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6E7AC03-1CFB-4554-97E3-F3F07EC0CF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c03057-aaec-44a2-be16-454ac3672bb8"/>
    <ds:schemaRef ds:uri="2c53f8e8-f8a9-405e-b877-87aa1d13fe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91DBB62-9F78-493B-93F0-D65B60899F52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Health_Dept_PPT-Template</Template>
  <TotalTime>1151</TotalTime>
  <Words>303</Words>
  <Application>Microsoft Office PowerPoint</Application>
  <PresentationFormat>Custom</PresentationFormat>
  <Paragraphs>43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.AppleSystemUIFont</vt:lpstr>
      <vt:lpstr>Arial</vt:lpstr>
      <vt:lpstr>Calibri</vt:lpstr>
      <vt:lpstr>Georgia</vt:lpstr>
      <vt:lpstr>Helvetica Neue</vt:lpstr>
      <vt:lpstr>Lato Black</vt:lpstr>
      <vt:lpstr>Open Sans</vt:lpstr>
      <vt:lpstr>Standard</vt:lpstr>
      <vt:lpstr>Menopause,  Let’s Talk About It</vt:lpstr>
      <vt:lpstr>“It’s time to change the way we think and talk about menopause”</vt:lpstr>
      <vt:lpstr>Irish Women’s Menopause Experience</vt:lpstr>
      <vt:lpstr>The Campaign – The Message</vt:lpstr>
      <vt:lpstr>The Campaign – The Channels</vt:lpstr>
      <vt:lpstr>How To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Cara Moloney</dc:creator>
  <cp:lastModifiedBy>Aoife Finneran</cp:lastModifiedBy>
  <cp:revision>76</cp:revision>
  <cp:lastPrinted>2018-01-09T06:39:09Z</cp:lastPrinted>
  <dcterms:created xsi:type="dcterms:W3CDTF">2022-09-14T09:05:39Z</dcterms:created>
  <dcterms:modified xsi:type="dcterms:W3CDTF">2023-03-09T13:34:01Z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_SecurityClassification">
    <vt:lpwstr>1;#Unclassified|c9f4c94a-1915-4f20-a131-4366bb1313cc</vt:lpwstr>
  </property>
  <property fmtid="{D5CDD505-2E9C-101B-9397-08002B2CF9AE}" pid="3" name="_dlc_policyId">
    <vt:lpwstr/>
  </property>
  <property fmtid="{D5CDD505-2E9C-101B-9397-08002B2CF9AE}" pid="4" name="eDocs_Year">
    <vt:lpwstr>4;#2022|d122632a-b532-4f63-bc5e-e59a1be8f015</vt:lpwstr>
  </property>
  <property fmtid="{D5CDD505-2E9C-101B-9397-08002B2CF9AE}" pid="5" name="ContentTypeId">
    <vt:lpwstr>0x0101000BC94875665D404BB1351B53C41FD2C0003CFD88D39322CB4D9D28C0ACDAFB8116</vt:lpwstr>
  </property>
  <property fmtid="{D5CDD505-2E9C-101B-9397-08002B2CF9AE}" pid="6" name="eDocs_SeriesSubSeries">
    <vt:lpwstr>5;#363|1a213663-b200-4082-bb3f-46d045b06a16</vt:lpwstr>
  </property>
  <property fmtid="{D5CDD505-2E9C-101B-9397-08002B2CF9AE}" pid="7" name="eDocs_FileTopics">
    <vt:lpwstr>2;#Women's Health|6dbc01c9-2f50-4b4d-a216-980d151606a5;#16;#Menopause|e208b236-ebe2-4550-9007-0318f58cd839;#6;#Communications plan|af33a966-31f7-465a-8272-c932a2177ed2</vt:lpwstr>
  </property>
  <property fmtid="{D5CDD505-2E9C-101B-9397-08002B2CF9AE}" pid="8" name="ItemRetentionFormula">
    <vt:lpwstr/>
  </property>
  <property fmtid="{D5CDD505-2E9C-101B-9397-08002B2CF9AE}" pid="9" name="eDocs_DocumentTopics">
    <vt:lpwstr/>
  </property>
  <property fmtid="{D5CDD505-2E9C-101B-9397-08002B2CF9AE}" pid="10" name="_docset_NoMedatataSyncRequired">
    <vt:lpwstr>False</vt:lpwstr>
  </property>
</Properties>
</file>