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0"/>
  </p:notesMasterIdLst>
  <p:sldIdLst>
    <p:sldId id="283" r:id="rId2"/>
    <p:sldId id="257" r:id="rId3"/>
    <p:sldId id="288" r:id="rId4"/>
    <p:sldId id="293" r:id="rId5"/>
    <p:sldId id="265" r:id="rId6"/>
    <p:sldId id="291" r:id="rId7"/>
    <p:sldId id="260" r:id="rId8"/>
    <p:sldId id="298" r:id="rId9"/>
    <p:sldId id="297" r:id="rId10"/>
    <p:sldId id="299" r:id="rId11"/>
    <p:sldId id="290" r:id="rId12"/>
    <p:sldId id="289" r:id="rId13"/>
    <p:sldId id="296" r:id="rId14"/>
    <p:sldId id="301" r:id="rId15"/>
    <p:sldId id="302" r:id="rId16"/>
    <p:sldId id="303" r:id="rId17"/>
    <p:sldId id="300" r:id="rId18"/>
    <p:sldId id="295" r:id="rId19"/>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isin Guiry" initials="RG" lastIdx="5" clrIdx="0">
    <p:extLst>
      <p:ext uri="{19B8F6BF-5375-455C-9EA6-DF929625EA0E}">
        <p15:presenceInfo xmlns:p15="http://schemas.microsoft.com/office/powerpoint/2012/main" userId="S-1-5-21-3741593784-2899681647-1123851950-3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5B8"/>
    <a:srgbClr val="56B4E6"/>
    <a:srgbClr val="009999"/>
    <a:srgbClr val="33CCCC"/>
    <a:srgbClr val="F6A81C"/>
    <a:srgbClr val="005999"/>
    <a:srgbClr val="F69246"/>
    <a:srgbClr val="005E52"/>
    <a:srgbClr val="CACC27"/>
    <a:srgbClr val="F669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2"/>
    <p:restoredTop sz="94694"/>
  </p:normalViewPr>
  <p:slideViewPr>
    <p:cSldViewPr snapToGrid="0" snapToObjects="1" showGuides="1">
      <p:cViewPr varScale="1">
        <p:scale>
          <a:sx n="86" d="100"/>
          <a:sy n="86" d="100"/>
        </p:scale>
        <p:origin x="336"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87FC8D2-3868-D24B-AF37-F3EF3317FB96}" type="datetimeFigureOut">
              <a:rPr lang="en-US" smtClean="0"/>
              <a:t>3/24/2023</a:t>
            </a:fld>
            <a:endParaRPr lang="en-US"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A7D2E095-0B35-D043-AC1A-1D3F91071AF2}" type="slidenum">
              <a:rPr lang="en-US" smtClean="0"/>
              <a:t>‹#›</a:t>
            </a:fld>
            <a:endParaRPr lang="en-US" dirty="0"/>
          </a:p>
        </p:txBody>
      </p:sp>
    </p:spTree>
    <p:extLst>
      <p:ext uri="{BB962C8B-B14F-4D97-AF65-F5344CB8AC3E}">
        <p14:creationId xmlns:p14="http://schemas.microsoft.com/office/powerpoint/2010/main" val="312716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Update with final adverts</a:t>
            </a:r>
            <a:endParaRPr lang="en-IE" dirty="0"/>
          </a:p>
        </p:txBody>
      </p:sp>
      <p:sp>
        <p:nvSpPr>
          <p:cNvPr id="4" name="Slide Number Placeholder 3"/>
          <p:cNvSpPr>
            <a:spLocks noGrp="1"/>
          </p:cNvSpPr>
          <p:nvPr>
            <p:ph type="sldNum" sz="quarter" idx="10"/>
          </p:nvPr>
        </p:nvSpPr>
        <p:spPr/>
        <p:txBody>
          <a:bodyPr/>
          <a:lstStyle/>
          <a:p>
            <a:fld id="{A7D2E095-0B35-D043-AC1A-1D3F91071AF2}" type="slidenum">
              <a:rPr lang="en-US" smtClean="0"/>
              <a:t>11</a:t>
            </a:fld>
            <a:endParaRPr lang="en-US" dirty="0"/>
          </a:p>
        </p:txBody>
      </p:sp>
    </p:spTree>
    <p:extLst>
      <p:ext uri="{BB962C8B-B14F-4D97-AF65-F5344CB8AC3E}">
        <p14:creationId xmlns:p14="http://schemas.microsoft.com/office/powerpoint/2010/main" val="221454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Add higher</a:t>
            </a:r>
            <a:r>
              <a:rPr lang="en-IE" baseline="0" dirty="0" smtClean="0"/>
              <a:t> res options, we page, folder</a:t>
            </a:r>
            <a:endParaRPr lang="en-IE" dirty="0"/>
          </a:p>
        </p:txBody>
      </p:sp>
      <p:sp>
        <p:nvSpPr>
          <p:cNvPr id="4" name="Slide Number Placeholder 3"/>
          <p:cNvSpPr>
            <a:spLocks noGrp="1"/>
          </p:cNvSpPr>
          <p:nvPr>
            <p:ph type="sldNum" sz="quarter" idx="10"/>
          </p:nvPr>
        </p:nvSpPr>
        <p:spPr/>
        <p:txBody>
          <a:bodyPr/>
          <a:lstStyle/>
          <a:p>
            <a:fld id="{A7D2E095-0B35-D043-AC1A-1D3F91071AF2}" type="slidenum">
              <a:rPr lang="en-US" smtClean="0"/>
              <a:t>12</a:t>
            </a:fld>
            <a:endParaRPr lang="en-US" dirty="0"/>
          </a:p>
        </p:txBody>
      </p:sp>
    </p:spTree>
    <p:extLst>
      <p:ext uri="{BB962C8B-B14F-4D97-AF65-F5344CB8AC3E}">
        <p14:creationId xmlns:p14="http://schemas.microsoft.com/office/powerpoint/2010/main" val="230232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Add higher</a:t>
            </a:r>
            <a:r>
              <a:rPr lang="en-IE" baseline="0" dirty="0" smtClean="0"/>
              <a:t> res options, we page, folder</a:t>
            </a:r>
            <a:endParaRPr lang="en-IE" dirty="0"/>
          </a:p>
        </p:txBody>
      </p:sp>
      <p:sp>
        <p:nvSpPr>
          <p:cNvPr id="4" name="Slide Number Placeholder 3"/>
          <p:cNvSpPr>
            <a:spLocks noGrp="1"/>
          </p:cNvSpPr>
          <p:nvPr>
            <p:ph type="sldNum" sz="quarter" idx="10"/>
          </p:nvPr>
        </p:nvSpPr>
        <p:spPr/>
        <p:txBody>
          <a:bodyPr/>
          <a:lstStyle/>
          <a:p>
            <a:fld id="{A7D2E095-0B35-D043-AC1A-1D3F91071AF2}" type="slidenum">
              <a:rPr lang="en-US" smtClean="0"/>
              <a:t>13</a:t>
            </a:fld>
            <a:endParaRPr lang="en-US" dirty="0"/>
          </a:p>
        </p:txBody>
      </p:sp>
    </p:spTree>
    <p:extLst>
      <p:ext uri="{BB962C8B-B14F-4D97-AF65-F5344CB8AC3E}">
        <p14:creationId xmlns:p14="http://schemas.microsoft.com/office/powerpoint/2010/main" val="411396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Add higher</a:t>
            </a:r>
            <a:r>
              <a:rPr lang="en-IE" baseline="0" dirty="0" smtClean="0"/>
              <a:t> res options, we page, folder</a:t>
            </a:r>
            <a:endParaRPr lang="en-IE" dirty="0"/>
          </a:p>
        </p:txBody>
      </p:sp>
      <p:sp>
        <p:nvSpPr>
          <p:cNvPr id="4" name="Slide Number Placeholder 3"/>
          <p:cNvSpPr>
            <a:spLocks noGrp="1"/>
          </p:cNvSpPr>
          <p:nvPr>
            <p:ph type="sldNum" sz="quarter" idx="10"/>
          </p:nvPr>
        </p:nvSpPr>
        <p:spPr/>
        <p:txBody>
          <a:bodyPr/>
          <a:lstStyle/>
          <a:p>
            <a:fld id="{A7D2E095-0B35-D043-AC1A-1D3F91071AF2}" type="slidenum">
              <a:rPr lang="en-US" smtClean="0"/>
              <a:t>14</a:t>
            </a:fld>
            <a:endParaRPr lang="en-US" dirty="0"/>
          </a:p>
        </p:txBody>
      </p:sp>
    </p:spTree>
    <p:extLst>
      <p:ext uri="{BB962C8B-B14F-4D97-AF65-F5344CB8AC3E}">
        <p14:creationId xmlns:p14="http://schemas.microsoft.com/office/powerpoint/2010/main" val="130006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Add higher</a:t>
            </a:r>
            <a:r>
              <a:rPr lang="en-IE" baseline="0" dirty="0" smtClean="0"/>
              <a:t> res options, we page, folder</a:t>
            </a:r>
            <a:endParaRPr lang="en-IE" dirty="0"/>
          </a:p>
        </p:txBody>
      </p:sp>
      <p:sp>
        <p:nvSpPr>
          <p:cNvPr id="4" name="Slide Number Placeholder 3"/>
          <p:cNvSpPr>
            <a:spLocks noGrp="1"/>
          </p:cNvSpPr>
          <p:nvPr>
            <p:ph type="sldNum" sz="quarter" idx="10"/>
          </p:nvPr>
        </p:nvSpPr>
        <p:spPr/>
        <p:txBody>
          <a:bodyPr/>
          <a:lstStyle/>
          <a:p>
            <a:fld id="{A7D2E095-0B35-D043-AC1A-1D3F91071AF2}" type="slidenum">
              <a:rPr lang="en-US" smtClean="0"/>
              <a:t>15</a:t>
            </a:fld>
            <a:endParaRPr lang="en-US" dirty="0"/>
          </a:p>
        </p:txBody>
      </p:sp>
    </p:spTree>
    <p:extLst>
      <p:ext uri="{BB962C8B-B14F-4D97-AF65-F5344CB8AC3E}">
        <p14:creationId xmlns:p14="http://schemas.microsoft.com/office/powerpoint/2010/main" val="13062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Add higher</a:t>
            </a:r>
            <a:r>
              <a:rPr lang="en-IE" baseline="0" dirty="0" smtClean="0"/>
              <a:t> res options, we page, folder</a:t>
            </a:r>
            <a:endParaRPr lang="en-IE" dirty="0"/>
          </a:p>
        </p:txBody>
      </p:sp>
      <p:sp>
        <p:nvSpPr>
          <p:cNvPr id="4" name="Slide Number Placeholder 3"/>
          <p:cNvSpPr>
            <a:spLocks noGrp="1"/>
          </p:cNvSpPr>
          <p:nvPr>
            <p:ph type="sldNum" sz="quarter" idx="10"/>
          </p:nvPr>
        </p:nvSpPr>
        <p:spPr/>
        <p:txBody>
          <a:bodyPr/>
          <a:lstStyle/>
          <a:p>
            <a:fld id="{A7D2E095-0B35-D043-AC1A-1D3F91071AF2}" type="slidenum">
              <a:rPr lang="en-US" smtClean="0"/>
              <a:t>16</a:t>
            </a:fld>
            <a:endParaRPr lang="en-US" dirty="0"/>
          </a:p>
        </p:txBody>
      </p:sp>
    </p:spTree>
    <p:extLst>
      <p:ext uri="{BB962C8B-B14F-4D97-AF65-F5344CB8AC3E}">
        <p14:creationId xmlns:p14="http://schemas.microsoft.com/office/powerpoint/2010/main" val="253008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Add higher</a:t>
            </a:r>
            <a:r>
              <a:rPr lang="en-IE" baseline="0" dirty="0" smtClean="0"/>
              <a:t> res options, we page, folder</a:t>
            </a:r>
            <a:endParaRPr lang="en-IE" dirty="0"/>
          </a:p>
        </p:txBody>
      </p:sp>
      <p:sp>
        <p:nvSpPr>
          <p:cNvPr id="4" name="Slide Number Placeholder 3"/>
          <p:cNvSpPr>
            <a:spLocks noGrp="1"/>
          </p:cNvSpPr>
          <p:nvPr>
            <p:ph type="sldNum" sz="quarter" idx="10"/>
          </p:nvPr>
        </p:nvSpPr>
        <p:spPr/>
        <p:txBody>
          <a:bodyPr/>
          <a:lstStyle/>
          <a:p>
            <a:fld id="{A7D2E095-0B35-D043-AC1A-1D3F91071AF2}" type="slidenum">
              <a:rPr lang="en-US" smtClean="0"/>
              <a:t>17</a:t>
            </a:fld>
            <a:endParaRPr lang="en-US" dirty="0"/>
          </a:p>
        </p:txBody>
      </p:sp>
    </p:spTree>
    <p:extLst>
      <p:ext uri="{BB962C8B-B14F-4D97-AF65-F5344CB8AC3E}">
        <p14:creationId xmlns:p14="http://schemas.microsoft.com/office/powerpoint/2010/main" val="3052249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a:stretch>
            <a:fillRect/>
          </a:stretch>
        </p:blipFill>
        <p:spPr>
          <a:xfrm>
            <a:off x="1116000" y="612000"/>
            <a:ext cx="1555889" cy="1198800"/>
          </a:xfrm>
          <a:prstGeom prst="rect">
            <a:avLst/>
          </a:prstGeom>
        </p:spPr>
      </p:pic>
    </p:spTree>
    <p:extLst>
      <p:ext uri="{BB962C8B-B14F-4D97-AF65-F5344CB8AC3E}">
        <p14:creationId xmlns:p14="http://schemas.microsoft.com/office/powerpoint/2010/main" val="3365215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0" y="324000"/>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95EBD74-0306-1243-BD61-BBF9878D1E58}"/>
              </a:ext>
            </a:extLst>
          </p:cNvPr>
          <p:cNvSpPr>
            <a:spLocks noGrp="1"/>
          </p:cNvSpPr>
          <p:nvPr>
            <p:ph type="body" sz="quarter" idx="10"/>
          </p:nvPr>
        </p:nvSpPr>
        <p:spPr>
          <a:xfrm>
            <a:off x="1224000" y="1547999"/>
            <a:ext cx="6118910" cy="2940873"/>
          </a:xfrm>
        </p:spPr>
        <p:txBody>
          <a:bodyPr lIns="0" tIns="0" rIns="0" bIns="0">
            <a:normAutofit/>
          </a:bodyPr>
          <a:lstStyle>
            <a:lvl1pPr>
              <a:lnSpc>
                <a:spcPct val="120000"/>
              </a:lnSpc>
              <a:defRPr sz="1200">
                <a:latin typeface="Arial" panose="020B0604020202020204" pitchFamily="34" charset="0"/>
                <a:cs typeface="Arial" panose="020B0604020202020204" pitchFamily="34" charset="0"/>
              </a:defRPr>
            </a:lvl1pPr>
            <a:lvl2pPr>
              <a:lnSpc>
                <a:spcPct val="120000"/>
              </a:lnSpc>
              <a:defRPr sz="1200">
                <a:latin typeface="Arial" panose="020B0604020202020204" pitchFamily="34" charset="0"/>
                <a:cs typeface="Arial" panose="020B0604020202020204" pitchFamily="34" charset="0"/>
              </a:defRPr>
            </a:lvl2pPr>
            <a:lvl3pPr>
              <a:lnSpc>
                <a:spcPct val="120000"/>
              </a:lnSpc>
              <a:defRPr sz="1200">
                <a:latin typeface="Arial" panose="020B0604020202020204" pitchFamily="34" charset="0"/>
                <a:cs typeface="Arial" panose="020B0604020202020204" pitchFamily="34" charset="0"/>
              </a:defRPr>
            </a:lvl3pPr>
            <a:lvl4pPr>
              <a:lnSpc>
                <a:spcPct val="120000"/>
              </a:lnSpc>
              <a:defRPr sz="1200">
                <a:latin typeface="Arial" panose="020B0604020202020204" pitchFamily="34" charset="0"/>
                <a:cs typeface="Arial" panose="020B0604020202020204" pitchFamily="34" charset="0"/>
              </a:defRPr>
            </a:lvl4pPr>
            <a:lvl5pPr>
              <a:lnSpc>
                <a:spcPct val="120000"/>
              </a:lnSpc>
              <a:defRPr sz="12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0" y="301090"/>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2176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8001" y="288001"/>
            <a:ext cx="612000" cy="47154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080000" y="1080001"/>
            <a:ext cx="3240000" cy="813599"/>
          </a:xfrm>
        </p:spPr>
        <p:txBody>
          <a:bodyPr lIns="0" tIns="0" rIns="0" bIns="0">
            <a:no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342900" indent="0">
              <a:buNone/>
              <a:defRPr sz="2400" b="1">
                <a:solidFill>
                  <a:schemeClr val="bg1"/>
                </a:solidFill>
                <a:latin typeface="Arial" panose="020B0604020202020204" pitchFamily="34" charset="0"/>
                <a:cs typeface="Arial" panose="020B0604020202020204" pitchFamily="34" charset="0"/>
              </a:defRPr>
            </a:lvl2pPr>
            <a:lvl3pPr marL="685800" indent="0">
              <a:buNone/>
              <a:defRPr sz="2400" b="1">
                <a:solidFill>
                  <a:schemeClr val="bg1"/>
                </a:solidFill>
                <a:latin typeface="Arial" panose="020B0604020202020204" pitchFamily="34" charset="0"/>
                <a:cs typeface="Arial" panose="020B0604020202020204" pitchFamily="34" charset="0"/>
              </a:defRPr>
            </a:lvl3pPr>
            <a:lvl4pPr marL="1028700" indent="0">
              <a:buNone/>
              <a:defRPr sz="2400" b="1">
                <a:solidFill>
                  <a:schemeClr val="bg1"/>
                </a:solidFill>
                <a:latin typeface="Arial" panose="020B0604020202020204" pitchFamily="34" charset="0"/>
                <a:cs typeface="Arial" panose="020B0604020202020204" pitchFamily="34" charset="0"/>
              </a:defRPr>
            </a:lvl4pPr>
            <a:lvl5pPr marL="1371600" indent="0">
              <a:buNone/>
              <a:defRPr sz="24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080000" y="2016000"/>
            <a:ext cx="3240000" cy="2047499"/>
          </a:xfrm>
        </p:spPr>
        <p:txBody>
          <a:bodyPr lIns="0" tIns="0" rIns="0" bIns="0">
            <a:noAutofit/>
          </a:bodyPr>
          <a:lstStyle>
            <a:lvl1pPr marL="0" indent="0">
              <a:lnSpc>
                <a:spcPct val="120000"/>
              </a:lnSpc>
              <a:buNone/>
              <a:defRPr sz="1200" b="0">
                <a:solidFill>
                  <a:schemeClr val="bg1"/>
                </a:solidFill>
                <a:latin typeface="Arial" panose="020B0604020202020204" pitchFamily="34" charset="0"/>
                <a:cs typeface="Arial" panose="020B0604020202020204" pitchFamily="34" charset="0"/>
              </a:defRPr>
            </a:lvl1pPr>
            <a:lvl2pPr marL="342900" indent="0">
              <a:buNone/>
              <a:defRPr sz="2400" b="1">
                <a:solidFill>
                  <a:schemeClr val="bg1"/>
                </a:solidFill>
                <a:latin typeface="Arial" panose="020B0604020202020204" pitchFamily="34" charset="0"/>
                <a:cs typeface="Arial" panose="020B0604020202020204" pitchFamily="34" charset="0"/>
              </a:defRPr>
            </a:lvl2pPr>
            <a:lvl3pPr marL="685800" indent="0">
              <a:buNone/>
              <a:defRPr sz="2400" b="1">
                <a:solidFill>
                  <a:schemeClr val="bg1"/>
                </a:solidFill>
                <a:latin typeface="Arial" panose="020B0604020202020204" pitchFamily="34" charset="0"/>
                <a:cs typeface="Arial" panose="020B0604020202020204" pitchFamily="34" charset="0"/>
              </a:defRPr>
            </a:lvl3pPr>
            <a:lvl4pPr marL="1028700" indent="0">
              <a:buNone/>
              <a:defRPr sz="2400" b="1">
                <a:solidFill>
                  <a:schemeClr val="bg1"/>
                </a:solidFill>
                <a:latin typeface="Arial" panose="020B0604020202020204" pitchFamily="34" charset="0"/>
                <a:cs typeface="Arial" panose="020B0604020202020204" pitchFamily="34" charset="0"/>
              </a:defRPr>
            </a:lvl4pPr>
            <a:lvl5pPr marL="1371600" indent="0">
              <a:buNone/>
              <a:defRPr sz="24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76496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0" y="324000"/>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2E45DFE3-643A-E048-8280-7CBBA6EDA009}"/>
              </a:ext>
            </a:extLst>
          </p:cNvPr>
          <p:cNvSpPr>
            <a:spLocks noGrp="1"/>
          </p:cNvSpPr>
          <p:nvPr>
            <p:ph type="body" sz="quarter" idx="10"/>
          </p:nvPr>
        </p:nvSpPr>
        <p:spPr>
          <a:xfrm>
            <a:off x="1080000" y="1080001"/>
            <a:ext cx="3240000" cy="813599"/>
          </a:xfrm>
        </p:spPr>
        <p:txBody>
          <a:bodyPr lIns="0" tIns="0" rIns="0" bIns="0">
            <a:noAutofit/>
          </a:bodyPr>
          <a:lstStyle>
            <a:lvl1pPr marL="0" indent="0">
              <a:buNone/>
              <a:defRPr sz="2400" b="1">
                <a:solidFill>
                  <a:srgbClr val="75B5B8"/>
                </a:solidFill>
                <a:latin typeface="Arial" panose="020B0604020202020204" pitchFamily="34" charset="0"/>
                <a:cs typeface="Arial" panose="020B0604020202020204" pitchFamily="34" charset="0"/>
              </a:defRPr>
            </a:lvl1pPr>
            <a:lvl2pPr marL="342900" indent="0">
              <a:buNone/>
              <a:defRPr sz="2400" b="1">
                <a:solidFill>
                  <a:schemeClr val="bg1"/>
                </a:solidFill>
                <a:latin typeface="Arial" panose="020B0604020202020204" pitchFamily="34" charset="0"/>
                <a:cs typeface="Arial" panose="020B0604020202020204" pitchFamily="34" charset="0"/>
              </a:defRPr>
            </a:lvl2pPr>
            <a:lvl3pPr marL="685800" indent="0">
              <a:buNone/>
              <a:defRPr sz="2400" b="1">
                <a:solidFill>
                  <a:schemeClr val="bg1"/>
                </a:solidFill>
                <a:latin typeface="Arial" panose="020B0604020202020204" pitchFamily="34" charset="0"/>
                <a:cs typeface="Arial" panose="020B0604020202020204" pitchFamily="34" charset="0"/>
              </a:defRPr>
            </a:lvl3pPr>
            <a:lvl4pPr marL="1028700" indent="0">
              <a:buNone/>
              <a:defRPr sz="2400" b="1">
                <a:solidFill>
                  <a:schemeClr val="bg1"/>
                </a:solidFill>
                <a:latin typeface="Arial" panose="020B0604020202020204" pitchFamily="34" charset="0"/>
                <a:cs typeface="Arial" panose="020B0604020202020204" pitchFamily="34" charset="0"/>
              </a:defRPr>
            </a:lvl4pPr>
            <a:lvl5pPr marL="1371600" indent="0">
              <a:buNone/>
              <a:defRPr sz="24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6" name="Text Placeholder 1">
            <a:extLst>
              <a:ext uri="{FF2B5EF4-FFF2-40B4-BE49-F238E27FC236}">
                <a16:creationId xmlns:a16="http://schemas.microsoft.com/office/drawing/2014/main" id="{59DBE519-C078-6146-84E7-3C6EC3706FDF}"/>
              </a:ext>
            </a:extLst>
          </p:cNvPr>
          <p:cNvSpPr>
            <a:spLocks noGrp="1"/>
          </p:cNvSpPr>
          <p:nvPr>
            <p:ph type="body" sz="quarter" idx="11"/>
          </p:nvPr>
        </p:nvSpPr>
        <p:spPr>
          <a:xfrm>
            <a:off x="1080000" y="2016000"/>
            <a:ext cx="3240000" cy="2047499"/>
          </a:xfrm>
        </p:spPr>
        <p:txBody>
          <a:bodyPr lIns="0" tIns="0" rIns="0" bIns="0">
            <a:noAutofit/>
          </a:bodyPr>
          <a:lstStyle>
            <a:lvl1pPr marL="0" indent="0">
              <a:lnSpc>
                <a:spcPct val="120000"/>
              </a:lnSpc>
              <a:buNone/>
              <a:defRPr sz="1200" b="0">
                <a:solidFill>
                  <a:schemeClr val="tx1"/>
                </a:solidFill>
                <a:latin typeface="Arial" panose="020B0604020202020204" pitchFamily="34" charset="0"/>
                <a:cs typeface="Arial" panose="020B0604020202020204" pitchFamily="34" charset="0"/>
              </a:defRPr>
            </a:lvl1pPr>
            <a:lvl2pPr marL="342900" indent="0">
              <a:buNone/>
              <a:defRPr sz="2400" b="1">
                <a:solidFill>
                  <a:schemeClr val="bg1"/>
                </a:solidFill>
                <a:latin typeface="Arial" panose="020B0604020202020204" pitchFamily="34" charset="0"/>
                <a:cs typeface="Arial" panose="020B0604020202020204" pitchFamily="34" charset="0"/>
              </a:defRPr>
            </a:lvl2pPr>
            <a:lvl3pPr marL="685800" indent="0">
              <a:buNone/>
              <a:defRPr sz="2400" b="1">
                <a:solidFill>
                  <a:schemeClr val="bg1"/>
                </a:solidFill>
                <a:latin typeface="Arial" panose="020B0604020202020204" pitchFamily="34" charset="0"/>
                <a:cs typeface="Arial" panose="020B0604020202020204" pitchFamily="34" charset="0"/>
              </a:defRPr>
            </a:lvl3pPr>
            <a:lvl4pPr marL="1028700" indent="0">
              <a:buNone/>
              <a:defRPr sz="2400" b="1">
                <a:solidFill>
                  <a:schemeClr val="bg1"/>
                </a:solidFill>
                <a:latin typeface="Arial" panose="020B0604020202020204" pitchFamily="34" charset="0"/>
                <a:cs typeface="Arial" panose="020B0604020202020204" pitchFamily="34" charset="0"/>
              </a:defRPr>
            </a:lvl4pPr>
            <a:lvl5pPr marL="1371600" indent="0">
              <a:buNone/>
              <a:defRPr sz="24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77849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0" y="324000"/>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0" y="301090"/>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0" y="909601"/>
            <a:ext cx="9110700" cy="4087701"/>
          </a:xfrm>
        </p:spPr>
        <p:txBody>
          <a:bodyPr/>
          <a:lstStyle/>
          <a:p>
            <a:endParaRPr lang="en-US" dirty="0"/>
          </a:p>
        </p:txBody>
      </p:sp>
    </p:spTree>
    <p:extLst>
      <p:ext uri="{BB962C8B-B14F-4D97-AF65-F5344CB8AC3E}">
        <p14:creationId xmlns:p14="http://schemas.microsoft.com/office/powerpoint/2010/main" val="358045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C718E-795A-3549-A4EB-086641A424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8001" y="288001"/>
            <a:ext cx="612000" cy="471541"/>
          </a:xfrm>
          <a:prstGeom prst="rect">
            <a:avLst/>
          </a:prstGeom>
        </p:spPr>
      </p:pic>
      <p:sp>
        <p:nvSpPr>
          <p:cNvPr id="2" name="Text Placeholder 1">
            <a:extLst>
              <a:ext uri="{FF2B5EF4-FFF2-40B4-BE49-F238E27FC236}">
                <a16:creationId xmlns:a16="http://schemas.microsoft.com/office/drawing/2014/main" id="{CDF9BBB2-C674-474E-93E6-764D688DF3FE}"/>
              </a:ext>
            </a:extLst>
          </p:cNvPr>
          <p:cNvSpPr>
            <a:spLocks noGrp="1"/>
          </p:cNvSpPr>
          <p:nvPr>
            <p:ph type="body" sz="quarter" idx="10"/>
          </p:nvPr>
        </p:nvSpPr>
        <p:spPr>
          <a:xfrm>
            <a:off x="1080000" y="2376000"/>
            <a:ext cx="4068000" cy="914400"/>
          </a:xfrm>
        </p:spPr>
        <p:txBody>
          <a:bodyPr lIns="0" tIns="0" rIns="0" bIns="0">
            <a:noAutofit/>
          </a:bodyPr>
          <a:lstStyle>
            <a:lvl1pPr marL="0" indent="0">
              <a:buNone/>
              <a:defRPr sz="3300">
                <a:solidFill>
                  <a:schemeClr val="bg1"/>
                </a:solidFill>
                <a:latin typeface="Arial" panose="020B0604020202020204" pitchFamily="34" charset="0"/>
                <a:cs typeface="Arial" panose="020B0604020202020204" pitchFamily="34" charset="0"/>
              </a:defRPr>
            </a:lvl1pPr>
            <a:lvl2pPr marL="342900" indent="0">
              <a:buNone/>
              <a:defRPr sz="3300">
                <a:latin typeface="Arial" panose="020B0604020202020204" pitchFamily="34" charset="0"/>
                <a:cs typeface="Arial" panose="020B0604020202020204" pitchFamily="34" charset="0"/>
              </a:defRPr>
            </a:lvl2pPr>
            <a:lvl3pPr>
              <a:defRPr sz="3300">
                <a:latin typeface="Arial" panose="020B0604020202020204" pitchFamily="34" charset="0"/>
                <a:cs typeface="Arial" panose="020B0604020202020204" pitchFamily="34" charset="0"/>
              </a:defRPr>
            </a:lvl3pPr>
            <a:lvl4pPr>
              <a:defRPr sz="3300">
                <a:latin typeface="Arial" panose="020B0604020202020204" pitchFamily="34" charset="0"/>
                <a:cs typeface="Arial" panose="020B0604020202020204" pitchFamily="34" charset="0"/>
              </a:defRPr>
            </a:lvl4pPr>
            <a:lvl5pPr>
              <a:defRPr sz="3300">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48862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0" y="324000"/>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C04DDE1A-E884-F54B-9ABE-9B72B811B93A}"/>
              </a:ext>
            </a:extLst>
          </p:cNvPr>
          <p:cNvSpPr>
            <a:spLocks noGrp="1"/>
          </p:cNvSpPr>
          <p:nvPr>
            <p:ph type="body" sz="quarter" idx="10"/>
          </p:nvPr>
        </p:nvSpPr>
        <p:spPr>
          <a:xfrm>
            <a:off x="1080000" y="269136"/>
            <a:ext cx="3240000" cy="813599"/>
          </a:xfrm>
        </p:spPr>
        <p:txBody>
          <a:bodyPr lIns="0" tIns="0" rIns="0" bIns="0">
            <a:noAutofit/>
          </a:bodyPr>
          <a:lstStyle>
            <a:lvl1pPr marL="0" indent="0">
              <a:buNone/>
              <a:defRPr sz="2400" b="1">
                <a:solidFill>
                  <a:srgbClr val="75B5B8"/>
                </a:solidFill>
                <a:latin typeface="Arial" panose="020B0604020202020204" pitchFamily="34" charset="0"/>
                <a:cs typeface="Arial" panose="020B0604020202020204" pitchFamily="34" charset="0"/>
              </a:defRPr>
            </a:lvl1pPr>
            <a:lvl2pPr marL="342900" indent="0">
              <a:buNone/>
              <a:defRPr sz="2400" b="1">
                <a:solidFill>
                  <a:schemeClr val="bg1"/>
                </a:solidFill>
                <a:latin typeface="Arial" panose="020B0604020202020204" pitchFamily="34" charset="0"/>
                <a:cs typeface="Arial" panose="020B0604020202020204" pitchFamily="34" charset="0"/>
              </a:defRPr>
            </a:lvl2pPr>
            <a:lvl3pPr marL="685800" indent="0">
              <a:buNone/>
              <a:defRPr sz="2400" b="1">
                <a:solidFill>
                  <a:schemeClr val="bg1"/>
                </a:solidFill>
                <a:latin typeface="Arial" panose="020B0604020202020204" pitchFamily="34" charset="0"/>
                <a:cs typeface="Arial" panose="020B0604020202020204" pitchFamily="34" charset="0"/>
              </a:defRPr>
            </a:lvl3pPr>
            <a:lvl4pPr marL="1028700" indent="0">
              <a:buNone/>
              <a:defRPr sz="2400" b="1">
                <a:solidFill>
                  <a:schemeClr val="bg1"/>
                </a:solidFill>
                <a:latin typeface="Arial" panose="020B0604020202020204" pitchFamily="34" charset="0"/>
                <a:cs typeface="Arial" panose="020B0604020202020204" pitchFamily="34" charset="0"/>
              </a:defRPr>
            </a:lvl4pPr>
            <a:lvl5pPr marL="1371600" indent="0">
              <a:buNone/>
              <a:defRPr sz="24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8" name="Text Placeholder 1">
            <a:extLst>
              <a:ext uri="{FF2B5EF4-FFF2-40B4-BE49-F238E27FC236}">
                <a16:creationId xmlns:a16="http://schemas.microsoft.com/office/drawing/2014/main" id="{7A9FE75D-36C0-1945-A37C-47A803FCDB02}"/>
              </a:ext>
            </a:extLst>
          </p:cNvPr>
          <p:cNvSpPr>
            <a:spLocks noGrp="1"/>
          </p:cNvSpPr>
          <p:nvPr>
            <p:ph type="body" sz="quarter" idx="11"/>
          </p:nvPr>
        </p:nvSpPr>
        <p:spPr>
          <a:xfrm>
            <a:off x="1080000" y="1224000"/>
            <a:ext cx="3240000" cy="2047499"/>
          </a:xfrm>
        </p:spPr>
        <p:txBody>
          <a:bodyPr lIns="0" tIns="0" rIns="0" bIns="0">
            <a:noAutofit/>
          </a:bodyPr>
          <a:lstStyle>
            <a:lvl1pPr marL="0" indent="0">
              <a:lnSpc>
                <a:spcPct val="120000"/>
              </a:lnSpc>
              <a:buNone/>
              <a:defRPr sz="1200" b="0">
                <a:solidFill>
                  <a:schemeClr val="tx1"/>
                </a:solidFill>
                <a:latin typeface="Arial" panose="020B0604020202020204" pitchFamily="34" charset="0"/>
                <a:cs typeface="Arial" panose="020B0604020202020204" pitchFamily="34" charset="0"/>
              </a:defRPr>
            </a:lvl1pPr>
            <a:lvl2pPr marL="342900" indent="0">
              <a:buNone/>
              <a:defRPr sz="2400" b="1">
                <a:solidFill>
                  <a:schemeClr val="bg1"/>
                </a:solidFill>
                <a:latin typeface="Arial" panose="020B0604020202020204" pitchFamily="34" charset="0"/>
                <a:cs typeface="Arial" panose="020B0604020202020204" pitchFamily="34" charset="0"/>
              </a:defRPr>
            </a:lvl2pPr>
            <a:lvl3pPr marL="685800" indent="0">
              <a:buNone/>
              <a:defRPr sz="2400" b="1">
                <a:solidFill>
                  <a:schemeClr val="bg1"/>
                </a:solidFill>
                <a:latin typeface="Arial" panose="020B0604020202020204" pitchFamily="34" charset="0"/>
                <a:cs typeface="Arial" panose="020B0604020202020204" pitchFamily="34" charset="0"/>
              </a:defRPr>
            </a:lvl3pPr>
            <a:lvl4pPr marL="1028700" indent="0">
              <a:buNone/>
              <a:defRPr sz="2400" b="1">
                <a:solidFill>
                  <a:schemeClr val="bg1"/>
                </a:solidFill>
                <a:latin typeface="Arial" panose="020B0604020202020204" pitchFamily="34" charset="0"/>
                <a:cs typeface="Arial" panose="020B0604020202020204" pitchFamily="34" charset="0"/>
              </a:defRPr>
            </a:lvl4pPr>
            <a:lvl5pPr marL="1371600" indent="0">
              <a:buNone/>
              <a:defRPr sz="24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382909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71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D1C968-F5CD-3E40-A9A3-6EB2C1A3277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152ED5-7AD4-0B4E-902A-D2B136ADFA4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CFD5-6609-EE4E-8863-B909A5E8556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06DA08C-A74B-A145-AFA3-38D8EFF614F0}" type="datetimeFigureOut">
              <a:rPr lang="en-US" smtClean="0"/>
              <a:t>3/24/2023</a:t>
            </a:fld>
            <a:endParaRPr lang="en-US" dirty="0"/>
          </a:p>
        </p:txBody>
      </p:sp>
      <p:sp>
        <p:nvSpPr>
          <p:cNvPr id="5" name="Footer Placeholder 4">
            <a:extLst>
              <a:ext uri="{FF2B5EF4-FFF2-40B4-BE49-F238E27FC236}">
                <a16:creationId xmlns:a16="http://schemas.microsoft.com/office/drawing/2014/main" id="{F4BA5016-35CB-1A4B-BDA3-D8234ACCEEE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6E6C519-C538-234D-9C0B-0A79DB6109B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0DE1FF6-98FB-4D41-B247-AE8B38D2C4DA}" type="slidenum">
              <a:rPr lang="en-US" smtClean="0"/>
              <a:t>‹#›</a:t>
            </a:fld>
            <a:endParaRPr lang="en-US" dirty="0"/>
          </a:p>
        </p:txBody>
      </p:sp>
    </p:spTree>
    <p:extLst>
      <p:ext uri="{BB962C8B-B14F-4D97-AF65-F5344CB8AC3E}">
        <p14:creationId xmlns:p14="http://schemas.microsoft.com/office/powerpoint/2010/main" val="26830684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understandtogether@hse.ie" TargetMode="External"/><Relationship Id="rId5" Type="http://schemas.openxmlformats.org/officeDocument/2006/relationships/hyperlink" Target="http://www.understandstandtogether.ie/" TargetMode="External"/><Relationship Id="rId4" Type="http://schemas.openxmlformats.org/officeDocument/2006/relationships/hyperlink" Target="https://www.healthpromotion.i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understandtogether@hse.ie" TargetMode="External"/><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www.understandtogether.ie/get-involve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www.understandtogether.ie/get-involve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www.understandtogether.ie/get-involve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ine.Hutcherson@hse.ie" TargetMode="External"/><Relationship Id="rId2" Type="http://schemas.openxmlformats.org/officeDocument/2006/relationships/hyperlink" Target="mailto:fiona.foley1@hse.ie" TargetMode="Externa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mailto:roisin.guiry@hse.i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477B3B0-DF6B-1C48-BFE4-FC8E783CC637}"/>
              </a:ext>
            </a:extLst>
          </p:cNvPr>
          <p:cNvSpPr txBox="1">
            <a:spLocks/>
          </p:cNvSpPr>
          <p:nvPr/>
        </p:nvSpPr>
        <p:spPr>
          <a:xfrm>
            <a:off x="1116000" y="2484000"/>
            <a:ext cx="4398392" cy="914400"/>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4600" kern="120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dirty="0" smtClean="0"/>
              <a:t>Dementia: Understand Together in Communities</a:t>
            </a:r>
          </a:p>
          <a:p>
            <a:r>
              <a:rPr lang="en-GB" sz="1800" dirty="0" smtClean="0"/>
              <a:t>Launch of new inclusive community symbol</a:t>
            </a:r>
            <a:endParaRPr lang="en-GB" sz="1800" dirty="0"/>
          </a:p>
        </p:txBody>
      </p:sp>
      <p:sp>
        <p:nvSpPr>
          <p:cNvPr id="8" name="Oval 7">
            <a:extLst>
              <a:ext uri="{FF2B5EF4-FFF2-40B4-BE49-F238E27FC236}">
                <a16:creationId xmlns:a16="http://schemas.microsoft.com/office/drawing/2014/main" id="{48DB9E92-C9D9-AA44-BF53-23FF6D766957}"/>
              </a:ext>
            </a:extLst>
          </p:cNvPr>
          <p:cNvSpPr>
            <a:spLocks/>
          </p:cNvSpPr>
          <p:nvPr/>
        </p:nvSpPr>
        <p:spPr>
          <a:xfrm>
            <a:off x="5625036" y="-694800"/>
            <a:ext cx="6480000" cy="6480000"/>
          </a:xfrm>
          <a:prstGeom prst="ellipse">
            <a:avLst/>
          </a:prstGeom>
          <a:blipFill>
            <a:blip r:embed="rId2" cstate="email">
              <a:extLst>
                <a:ext uri="{28A0092B-C50C-407E-A947-70E740481C1C}">
                  <a14:useLocalDpi xmlns:a14="http://schemas.microsoft.com/office/drawing/2010/main"/>
                </a:ext>
              </a:extLst>
            </a:blip>
            <a:srcRect/>
            <a:stretch>
              <a:fillRect t="10723" r="21794" b="95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Tree>
    <p:extLst>
      <p:ext uri="{BB962C8B-B14F-4D97-AF65-F5344CB8AC3E}">
        <p14:creationId xmlns:p14="http://schemas.microsoft.com/office/powerpoint/2010/main" val="3749479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353915" y="520185"/>
            <a:ext cx="7292494" cy="451827"/>
          </a:xfrm>
        </p:spPr>
        <p:txBody>
          <a:bodyPr/>
          <a:lstStyle/>
          <a:p>
            <a:r>
              <a:rPr lang="en-US" dirty="0" smtClean="0"/>
              <a:t>How are we launching the symbol?</a:t>
            </a:r>
            <a:endParaRPr lang="en-US" dirty="0"/>
          </a:p>
        </p:txBody>
      </p:sp>
      <p:sp>
        <p:nvSpPr>
          <p:cNvPr id="11" name="Text Placeholder 2">
            <a:extLst>
              <a:ext uri="{FF2B5EF4-FFF2-40B4-BE49-F238E27FC236}">
                <a16:creationId xmlns:a16="http://schemas.microsoft.com/office/drawing/2014/main" id="{009A22B6-DED1-4342-886D-A9D70F9242EB}"/>
              </a:ext>
            </a:extLst>
          </p:cNvPr>
          <p:cNvSpPr>
            <a:spLocks noGrp="1"/>
          </p:cNvSpPr>
          <p:nvPr>
            <p:ph type="body" sz="quarter" idx="11"/>
          </p:nvPr>
        </p:nvSpPr>
        <p:spPr>
          <a:xfrm>
            <a:off x="1080000" y="900000"/>
            <a:ext cx="5351536" cy="369333"/>
          </a:xfrm>
        </p:spPr>
        <p:txBody>
          <a:bodyPr/>
          <a:lstStyle/>
          <a:p>
            <a:r>
              <a:rPr lang="en-IE" dirty="0"/>
              <a:t/>
            </a:r>
            <a:br>
              <a:rPr lang="en-IE" dirty="0"/>
            </a:br>
            <a:endParaRPr lang="en-IE" dirty="0"/>
          </a:p>
        </p:txBody>
      </p:sp>
      <p:sp>
        <p:nvSpPr>
          <p:cNvPr id="12" name="Rectangle 11">
            <a:extLst>
              <a:ext uri="{FF2B5EF4-FFF2-40B4-BE49-F238E27FC236}">
                <a16:creationId xmlns:a16="http://schemas.microsoft.com/office/drawing/2014/main" id="{6DA8F1F8-7462-6440-98C7-50AC6798335E}"/>
              </a:ext>
            </a:extLst>
          </p:cNvPr>
          <p:cNvSpPr/>
          <p:nvPr/>
        </p:nvSpPr>
        <p:spPr>
          <a:xfrm>
            <a:off x="4320000" y="1040510"/>
            <a:ext cx="4824000" cy="3963490"/>
          </a:xfrm>
          <a:prstGeom prst="rect">
            <a:avLst/>
          </a:prstGeom>
          <a:solidFill>
            <a:srgbClr val="75B5B8">
              <a:alpha val="14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1194A4-E26E-F642-8456-DE4513C42E2A}"/>
              </a:ext>
            </a:extLst>
          </p:cNvPr>
          <p:cNvSpPr/>
          <p:nvPr/>
        </p:nvSpPr>
        <p:spPr>
          <a:xfrm>
            <a:off x="2238455" y="1040510"/>
            <a:ext cx="2417627" cy="2018001"/>
          </a:xfrm>
          <a:prstGeom prst="rect">
            <a:avLst/>
          </a:prstGeom>
          <a:solidFill>
            <a:srgbClr val="56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Dementia Inclusive Community toolkits created and available to order online</a:t>
            </a:r>
            <a:endParaRPr lang="en-US" dirty="0"/>
          </a:p>
        </p:txBody>
      </p:sp>
      <p:sp>
        <p:nvSpPr>
          <p:cNvPr id="14" name="Rectangle 13">
            <a:extLst>
              <a:ext uri="{FF2B5EF4-FFF2-40B4-BE49-F238E27FC236}">
                <a16:creationId xmlns:a16="http://schemas.microsoft.com/office/drawing/2014/main" id="{D8CD32B0-F7C2-344C-A84E-C96A5D706A59}"/>
              </a:ext>
            </a:extLst>
          </p:cNvPr>
          <p:cNvSpPr/>
          <p:nvPr/>
        </p:nvSpPr>
        <p:spPr>
          <a:xfrm>
            <a:off x="-1309" y="1040510"/>
            <a:ext cx="2239764" cy="2091573"/>
          </a:xfrm>
          <a:prstGeom prst="rect">
            <a:avLst/>
          </a:prstGeom>
          <a:solidFill>
            <a:srgbClr val="56B4E6">
              <a:alpha val="695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National and local press releases</a:t>
            </a:r>
            <a:endParaRPr lang="en-US" dirty="0">
              <a:solidFill>
                <a:schemeClr val="bg1"/>
              </a:solidFill>
            </a:endParaRPr>
          </a:p>
        </p:txBody>
      </p:sp>
      <p:sp>
        <p:nvSpPr>
          <p:cNvPr id="16" name="Rectangle 15">
            <a:extLst>
              <a:ext uri="{FF2B5EF4-FFF2-40B4-BE49-F238E27FC236}">
                <a16:creationId xmlns:a16="http://schemas.microsoft.com/office/drawing/2014/main" id="{B696699B-3818-914E-99C0-D697B18CDFBB}"/>
              </a:ext>
            </a:extLst>
          </p:cNvPr>
          <p:cNvSpPr/>
          <p:nvPr/>
        </p:nvSpPr>
        <p:spPr>
          <a:xfrm>
            <a:off x="-1" y="3058511"/>
            <a:ext cx="4656083" cy="194549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Minister Butler </a:t>
            </a:r>
            <a:r>
              <a:rPr lang="en-IE" dirty="0" smtClean="0"/>
              <a:t>will officially launch </a:t>
            </a:r>
            <a:r>
              <a:rPr lang="en-IE" dirty="0"/>
              <a:t>the symbol on </a:t>
            </a:r>
            <a:r>
              <a:rPr lang="en-IE" dirty="0" smtClean="0"/>
              <a:t>28th </a:t>
            </a:r>
            <a:r>
              <a:rPr lang="en-IE" dirty="0"/>
              <a:t>March </a:t>
            </a:r>
            <a:r>
              <a:rPr lang="en-IE" dirty="0" smtClean="0"/>
              <a:t>at a celebration event in Smock Alley Theatre led by people with dementia and Community Champions </a:t>
            </a:r>
            <a:endParaRPr lang="en-IE" dirty="0"/>
          </a:p>
        </p:txBody>
      </p:sp>
      <p:sp>
        <p:nvSpPr>
          <p:cNvPr id="23" name="Rectangle 22">
            <a:extLst>
              <a:ext uri="{FF2B5EF4-FFF2-40B4-BE49-F238E27FC236}">
                <a16:creationId xmlns:a16="http://schemas.microsoft.com/office/drawing/2014/main" id="{44A5846A-23D0-6743-A92D-CB829151ED53}"/>
              </a:ext>
            </a:extLst>
          </p:cNvPr>
          <p:cNvSpPr/>
          <p:nvPr/>
        </p:nvSpPr>
        <p:spPr>
          <a:xfrm>
            <a:off x="4924096" y="1351827"/>
            <a:ext cx="3951889" cy="3416320"/>
          </a:xfrm>
          <a:prstGeom prst="rect">
            <a:avLst/>
          </a:prstGeom>
        </p:spPr>
        <p:txBody>
          <a:bodyPr wrap="square">
            <a:spAutoFit/>
          </a:bodyPr>
          <a:lstStyle/>
          <a:p>
            <a:pPr algn="ctr"/>
            <a:r>
              <a:rPr lang="en-IE" dirty="0">
                <a:solidFill>
                  <a:schemeClr val="tx1">
                    <a:lumMod val="75000"/>
                    <a:lumOff val="25000"/>
                  </a:schemeClr>
                </a:solidFill>
              </a:rPr>
              <a:t>A national </a:t>
            </a:r>
            <a:r>
              <a:rPr lang="en-IE" dirty="0" smtClean="0">
                <a:solidFill>
                  <a:schemeClr val="tx1">
                    <a:lumMod val="75000"/>
                    <a:lumOff val="25000"/>
                  </a:schemeClr>
                </a:solidFill>
              </a:rPr>
              <a:t>media </a:t>
            </a:r>
            <a:r>
              <a:rPr lang="en-IE" dirty="0">
                <a:solidFill>
                  <a:schemeClr val="tx1">
                    <a:lumMod val="75000"/>
                    <a:lumOff val="25000"/>
                  </a:schemeClr>
                </a:solidFill>
              </a:rPr>
              <a:t>campaign will run from 27th March-9th </a:t>
            </a:r>
            <a:r>
              <a:rPr lang="en-IE" dirty="0" smtClean="0">
                <a:solidFill>
                  <a:schemeClr val="tx1">
                    <a:lumMod val="75000"/>
                    <a:lumOff val="25000"/>
                  </a:schemeClr>
                </a:solidFill>
              </a:rPr>
              <a:t>April.</a:t>
            </a:r>
          </a:p>
          <a:p>
            <a:pPr algn="ctr"/>
            <a:endParaRPr lang="en-IE" dirty="0">
              <a:solidFill>
                <a:schemeClr val="tx1">
                  <a:lumMod val="75000"/>
                  <a:lumOff val="25000"/>
                </a:schemeClr>
              </a:solidFill>
            </a:endParaRPr>
          </a:p>
          <a:p>
            <a:pPr algn="ctr"/>
            <a:r>
              <a:rPr lang="en-IE" dirty="0" smtClean="0">
                <a:solidFill>
                  <a:schemeClr val="tx1">
                    <a:lumMod val="75000"/>
                    <a:lumOff val="25000"/>
                  </a:schemeClr>
                </a:solidFill>
              </a:rPr>
              <a:t>Print </a:t>
            </a:r>
            <a:r>
              <a:rPr lang="en-IE" dirty="0">
                <a:solidFill>
                  <a:schemeClr val="tx1">
                    <a:lumMod val="75000"/>
                    <a:lumOff val="25000"/>
                  </a:schemeClr>
                </a:solidFill>
              </a:rPr>
              <a:t>and digital </a:t>
            </a:r>
            <a:r>
              <a:rPr lang="en-IE" dirty="0" smtClean="0">
                <a:solidFill>
                  <a:schemeClr val="tx1">
                    <a:lumMod val="75000"/>
                    <a:lumOff val="25000"/>
                  </a:schemeClr>
                </a:solidFill>
              </a:rPr>
              <a:t>advertising will be shared across the National Transport Authority </a:t>
            </a:r>
            <a:r>
              <a:rPr lang="en-IE" dirty="0">
                <a:solidFill>
                  <a:schemeClr val="tx1">
                    <a:lumMod val="75000"/>
                    <a:lumOff val="25000"/>
                  </a:schemeClr>
                </a:solidFill>
              </a:rPr>
              <a:t>and Iarnród </a:t>
            </a:r>
            <a:r>
              <a:rPr lang="en-IE" dirty="0" smtClean="0">
                <a:solidFill>
                  <a:schemeClr val="tx1">
                    <a:lumMod val="75000"/>
                    <a:lumOff val="25000"/>
                  </a:schemeClr>
                </a:solidFill>
              </a:rPr>
              <a:t>Éireann networks</a:t>
            </a:r>
            <a:r>
              <a:rPr lang="en-IE" dirty="0">
                <a:solidFill>
                  <a:schemeClr val="tx1">
                    <a:lumMod val="75000"/>
                    <a:lumOff val="25000"/>
                  </a:schemeClr>
                </a:solidFill>
              </a:rPr>
              <a:t>, </a:t>
            </a:r>
            <a:r>
              <a:rPr lang="en-IE" dirty="0" smtClean="0">
                <a:solidFill>
                  <a:schemeClr val="tx1">
                    <a:lumMod val="75000"/>
                    <a:lumOff val="25000"/>
                  </a:schemeClr>
                </a:solidFill>
              </a:rPr>
              <a:t>at bus </a:t>
            </a:r>
            <a:r>
              <a:rPr lang="en-IE" dirty="0">
                <a:solidFill>
                  <a:schemeClr val="tx1">
                    <a:lumMod val="75000"/>
                    <a:lumOff val="25000"/>
                  </a:schemeClr>
                </a:solidFill>
              </a:rPr>
              <a:t>shelters, shopping centres and on social media. </a:t>
            </a:r>
            <a:endParaRPr lang="en-IE" dirty="0" smtClean="0">
              <a:solidFill>
                <a:schemeClr val="tx1">
                  <a:lumMod val="75000"/>
                  <a:lumOff val="25000"/>
                </a:schemeClr>
              </a:solidFill>
            </a:endParaRPr>
          </a:p>
          <a:p>
            <a:pPr algn="ctr"/>
            <a:endParaRPr lang="en-IE" dirty="0">
              <a:solidFill>
                <a:schemeClr val="tx1">
                  <a:lumMod val="75000"/>
                  <a:lumOff val="25000"/>
                </a:schemeClr>
              </a:solidFill>
            </a:endParaRPr>
          </a:p>
          <a:p>
            <a:pPr algn="ctr"/>
            <a:r>
              <a:rPr lang="en-IE" dirty="0" smtClean="0">
                <a:solidFill>
                  <a:schemeClr val="tx1">
                    <a:lumMod val="75000"/>
                    <a:lumOff val="25000"/>
                  </a:schemeClr>
                </a:solidFill>
              </a:rPr>
              <a:t>A short </a:t>
            </a:r>
            <a:r>
              <a:rPr lang="en-IE" dirty="0">
                <a:solidFill>
                  <a:schemeClr val="tx1">
                    <a:lumMod val="75000"/>
                    <a:lumOff val="25000"/>
                  </a:schemeClr>
                </a:solidFill>
              </a:rPr>
              <a:t>video clip promoting the symbol will be shown on Virgin </a:t>
            </a:r>
            <a:r>
              <a:rPr lang="en-IE" dirty="0" smtClean="0">
                <a:solidFill>
                  <a:schemeClr val="tx1">
                    <a:lumMod val="75000"/>
                    <a:lumOff val="25000"/>
                  </a:schemeClr>
                </a:solidFill>
              </a:rPr>
              <a:t>Media for one week.</a:t>
            </a:r>
          </a:p>
        </p:txBody>
      </p:sp>
    </p:spTree>
    <p:extLst>
      <p:ext uri="{BB962C8B-B14F-4D97-AF65-F5344CB8AC3E}">
        <p14:creationId xmlns:p14="http://schemas.microsoft.com/office/powerpoint/2010/main" val="3484606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24000" y="206928"/>
            <a:ext cx="8064855" cy="585601"/>
          </a:xfrm>
        </p:spPr>
        <p:txBody>
          <a:bodyPr>
            <a:noAutofit/>
          </a:bodyPr>
          <a:lstStyle/>
          <a:p>
            <a:r>
              <a:rPr lang="en-IE" dirty="0" smtClean="0"/>
              <a:t>Gerry, Marguerite and Kathleen – the people of our campaign</a:t>
            </a:r>
            <a:endParaRPr lang="en-IE"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688" y="1300116"/>
            <a:ext cx="2151515" cy="334680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4251" y="1300116"/>
            <a:ext cx="2143947" cy="3359917"/>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4246" y="1306675"/>
            <a:ext cx="2159226" cy="3346801"/>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9520" y="1306675"/>
            <a:ext cx="2135578" cy="3346801"/>
          </a:xfrm>
          <a:prstGeom prst="rect">
            <a:avLst/>
          </a:prstGeom>
        </p:spPr>
      </p:pic>
    </p:spTree>
    <p:extLst>
      <p:ext uri="{BB962C8B-B14F-4D97-AF65-F5344CB8AC3E}">
        <p14:creationId xmlns:p14="http://schemas.microsoft.com/office/powerpoint/2010/main" val="2423794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929" y="963038"/>
            <a:ext cx="2463823" cy="3495585"/>
          </a:xfrm>
          <a:prstGeom prst="rect">
            <a:avLst/>
          </a:prstGeom>
        </p:spPr>
      </p:pic>
      <p:sp>
        <p:nvSpPr>
          <p:cNvPr id="2" name="Text Placeholder 1"/>
          <p:cNvSpPr>
            <a:spLocks noGrp="1"/>
          </p:cNvSpPr>
          <p:nvPr>
            <p:ph type="body" sz="quarter" idx="10"/>
          </p:nvPr>
        </p:nvSpPr>
        <p:spPr>
          <a:xfrm>
            <a:off x="5906814" y="963038"/>
            <a:ext cx="3068031" cy="3871609"/>
          </a:xfrm>
        </p:spPr>
        <p:txBody>
          <a:bodyPr>
            <a:noAutofit/>
          </a:bodyPr>
          <a:lstStyle/>
          <a:p>
            <a:pPr marL="0" indent="0">
              <a:buNone/>
            </a:pPr>
            <a:r>
              <a:rPr lang="en-IE" b="1" dirty="0" smtClean="0">
                <a:solidFill>
                  <a:schemeClr val="tx1">
                    <a:lumMod val="85000"/>
                    <a:lumOff val="15000"/>
                  </a:schemeClr>
                </a:solidFill>
              </a:rPr>
              <a:t>Your dementia </a:t>
            </a:r>
            <a:r>
              <a:rPr lang="en-IE" b="1" dirty="0">
                <a:solidFill>
                  <a:schemeClr val="tx1">
                    <a:lumMod val="85000"/>
                    <a:lumOff val="15000"/>
                  </a:schemeClr>
                </a:solidFill>
              </a:rPr>
              <a:t>i</a:t>
            </a:r>
            <a:r>
              <a:rPr lang="en-IE" b="1" dirty="0" smtClean="0">
                <a:solidFill>
                  <a:schemeClr val="tx1">
                    <a:lumMod val="85000"/>
                    <a:lumOff val="15000"/>
                  </a:schemeClr>
                </a:solidFill>
              </a:rPr>
              <a:t>nclusive </a:t>
            </a:r>
            <a:r>
              <a:rPr lang="en-IE" b="1" dirty="0">
                <a:solidFill>
                  <a:schemeClr val="tx1">
                    <a:lumMod val="85000"/>
                    <a:lumOff val="15000"/>
                  </a:schemeClr>
                </a:solidFill>
              </a:rPr>
              <a:t>c</a:t>
            </a:r>
            <a:r>
              <a:rPr lang="en-IE" b="1" dirty="0" smtClean="0">
                <a:solidFill>
                  <a:schemeClr val="tx1">
                    <a:lumMod val="85000"/>
                    <a:lumOff val="15000"/>
                  </a:schemeClr>
                </a:solidFill>
              </a:rPr>
              <a:t>ommunity toolkit includes:</a:t>
            </a:r>
          </a:p>
          <a:p>
            <a:pPr>
              <a:lnSpc>
                <a:spcPct val="100000"/>
              </a:lnSpc>
            </a:pPr>
            <a:r>
              <a:rPr lang="en-IE" dirty="0" smtClean="0">
                <a:solidFill>
                  <a:schemeClr val="tx1">
                    <a:lumMod val="85000"/>
                    <a:lumOff val="15000"/>
                  </a:schemeClr>
                </a:solidFill>
              </a:rPr>
              <a:t>How to get involved guidance</a:t>
            </a:r>
          </a:p>
          <a:p>
            <a:pPr>
              <a:lnSpc>
                <a:spcPct val="100000"/>
              </a:lnSpc>
            </a:pPr>
            <a:r>
              <a:rPr lang="en-IE" dirty="0" smtClean="0">
                <a:solidFill>
                  <a:schemeClr val="tx1">
                    <a:lumMod val="85000"/>
                    <a:lumOff val="15000"/>
                  </a:schemeClr>
                </a:solidFill>
              </a:rPr>
              <a:t>Leaflets</a:t>
            </a:r>
          </a:p>
          <a:p>
            <a:pPr>
              <a:lnSpc>
                <a:spcPct val="100000"/>
              </a:lnSpc>
            </a:pPr>
            <a:r>
              <a:rPr lang="en-IE" dirty="0" smtClean="0">
                <a:solidFill>
                  <a:schemeClr val="tx1">
                    <a:lumMod val="85000"/>
                    <a:lumOff val="15000"/>
                  </a:schemeClr>
                </a:solidFill>
              </a:rPr>
              <a:t>Posters</a:t>
            </a:r>
          </a:p>
          <a:p>
            <a:pPr>
              <a:lnSpc>
                <a:spcPct val="100000"/>
              </a:lnSpc>
            </a:pPr>
            <a:r>
              <a:rPr lang="en-IE" dirty="0" smtClean="0">
                <a:solidFill>
                  <a:schemeClr val="tx1">
                    <a:lumMod val="85000"/>
                    <a:lumOff val="15000"/>
                  </a:schemeClr>
                </a:solidFill>
              </a:rPr>
              <a:t>Window/Glass stickers – symbol</a:t>
            </a:r>
          </a:p>
          <a:p>
            <a:pPr>
              <a:lnSpc>
                <a:spcPct val="100000"/>
              </a:lnSpc>
            </a:pPr>
            <a:r>
              <a:rPr lang="en-IE" dirty="0" smtClean="0">
                <a:solidFill>
                  <a:schemeClr val="tx1">
                    <a:lumMod val="85000"/>
                    <a:lumOff val="15000"/>
                  </a:schemeClr>
                </a:solidFill>
              </a:rPr>
              <a:t>Badges </a:t>
            </a:r>
          </a:p>
          <a:p>
            <a:pPr marL="0" indent="0">
              <a:buNone/>
            </a:pPr>
            <a:r>
              <a:rPr lang="en-IE" dirty="0" smtClean="0">
                <a:solidFill>
                  <a:schemeClr val="tx1">
                    <a:lumMod val="85000"/>
                    <a:lumOff val="15000"/>
                  </a:schemeClr>
                </a:solidFill>
              </a:rPr>
              <a:t>Toolkits are being distributed to partners and champions</a:t>
            </a:r>
          </a:p>
          <a:p>
            <a:pPr marL="0" indent="0">
              <a:buNone/>
            </a:pPr>
            <a:r>
              <a:rPr lang="en-IE" dirty="0" smtClean="0">
                <a:solidFill>
                  <a:schemeClr val="tx1">
                    <a:lumMod val="85000"/>
                    <a:lumOff val="15000"/>
                  </a:schemeClr>
                </a:solidFill>
              </a:rPr>
              <a:t>Individual items will be available to order on </a:t>
            </a:r>
            <a:r>
              <a:rPr lang="en-IE" dirty="0" smtClean="0">
                <a:solidFill>
                  <a:schemeClr val="tx1">
                    <a:lumMod val="85000"/>
                    <a:lumOff val="15000"/>
                  </a:schemeClr>
                </a:solidFill>
                <a:hlinkClick r:id="rId4"/>
              </a:rPr>
              <a:t>healthpromotion.ie</a:t>
            </a:r>
            <a:r>
              <a:rPr lang="en-IE" dirty="0" smtClean="0">
                <a:solidFill>
                  <a:schemeClr val="tx1">
                    <a:lumMod val="85000"/>
                    <a:lumOff val="15000"/>
                  </a:schemeClr>
                </a:solidFill>
              </a:rPr>
              <a:t> </a:t>
            </a:r>
          </a:p>
          <a:p>
            <a:pPr marL="0" indent="0">
              <a:buNone/>
            </a:pPr>
            <a:r>
              <a:rPr lang="en-IE" dirty="0" smtClean="0">
                <a:solidFill>
                  <a:schemeClr val="tx1">
                    <a:lumMod val="85000"/>
                    <a:lumOff val="15000"/>
                  </a:schemeClr>
                </a:solidFill>
              </a:rPr>
              <a:t>You can register at </a:t>
            </a:r>
            <a:r>
              <a:rPr lang="en-IE" dirty="0" smtClean="0">
                <a:solidFill>
                  <a:schemeClr val="tx1">
                    <a:lumMod val="85000"/>
                    <a:lumOff val="15000"/>
                  </a:schemeClr>
                </a:solidFill>
                <a:hlinkClick r:id="rId5"/>
              </a:rPr>
              <a:t>understandtogether.ie </a:t>
            </a:r>
            <a:endParaRPr lang="en-IE" dirty="0" smtClean="0">
              <a:solidFill>
                <a:schemeClr val="tx1">
                  <a:lumMod val="85000"/>
                  <a:lumOff val="15000"/>
                </a:schemeClr>
              </a:solidFill>
            </a:endParaRPr>
          </a:p>
          <a:p>
            <a:pPr marL="0" indent="0">
              <a:buNone/>
            </a:pPr>
            <a:r>
              <a:rPr lang="en-IE" dirty="0" smtClean="0">
                <a:solidFill>
                  <a:schemeClr val="tx1">
                    <a:lumMod val="85000"/>
                    <a:lumOff val="15000"/>
                  </a:schemeClr>
                </a:solidFill>
              </a:rPr>
              <a:t>Request additional support by contacting </a:t>
            </a:r>
            <a:r>
              <a:rPr lang="en-IE" dirty="0" smtClean="0">
                <a:solidFill>
                  <a:schemeClr val="tx1">
                    <a:lumMod val="85000"/>
                    <a:lumOff val="15000"/>
                  </a:schemeClr>
                </a:solidFill>
                <a:hlinkClick r:id="rId6"/>
              </a:rPr>
              <a:t>understandtogether@hse.ie</a:t>
            </a:r>
            <a:r>
              <a:rPr lang="en-IE" dirty="0" smtClean="0">
                <a:solidFill>
                  <a:schemeClr val="tx1">
                    <a:lumMod val="85000"/>
                    <a:lumOff val="15000"/>
                  </a:schemeClr>
                </a:solidFill>
              </a:rPr>
              <a:t> </a:t>
            </a:r>
            <a:endParaRPr lang="en-IE" dirty="0">
              <a:solidFill>
                <a:schemeClr val="tx1">
                  <a:lumMod val="85000"/>
                  <a:lumOff val="15000"/>
                </a:schemeClr>
              </a:solidFill>
            </a:endParaRPr>
          </a:p>
        </p:txBody>
      </p:sp>
      <p:sp>
        <p:nvSpPr>
          <p:cNvPr id="3" name="Text Placeholder 2"/>
          <p:cNvSpPr>
            <a:spLocks noGrp="1"/>
          </p:cNvSpPr>
          <p:nvPr>
            <p:ph type="body" sz="quarter" idx="11"/>
          </p:nvPr>
        </p:nvSpPr>
        <p:spPr>
          <a:xfrm>
            <a:off x="1223999" y="301090"/>
            <a:ext cx="6353959" cy="585601"/>
          </a:xfrm>
        </p:spPr>
        <p:txBody>
          <a:bodyPr>
            <a:normAutofit/>
          </a:bodyPr>
          <a:lstStyle/>
          <a:p>
            <a:r>
              <a:rPr lang="en-IE" dirty="0" smtClean="0"/>
              <a:t>Your Dementia Inclusive Community toolkit</a:t>
            </a:r>
            <a:endParaRPr lang="en-IE"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6257">
            <a:off x="3747472" y="2092342"/>
            <a:ext cx="1841552" cy="2586297"/>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4517">
            <a:off x="283210" y="1780807"/>
            <a:ext cx="1982723" cy="2781733"/>
          </a:xfrm>
          <a:prstGeom prst="rect">
            <a:avLst/>
          </a:prstGeom>
        </p:spPr>
      </p:pic>
    </p:spTree>
    <p:extLst>
      <p:ext uri="{BB962C8B-B14F-4D97-AF65-F5344CB8AC3E}">
        <p14:creationId xmlns:p14="http://schemas.microsoft.com/office/powerpoint/2010/main" val="1870727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0819" y="984058"/>
            <a:ext cx="4956082" cy="3871609"/>
          </a:xfrm>
        </p:spPr>
        <p:txBody>
          <a:bodyPr>
            <a:noAutofit/>
          </a:bodyPr>
          <a:lstStyle/>
          <a:p>
            <a:pPr marL="0" indent="0">
              <a:buNone/>
            </a:pPr>
            <a:r>
              <a:rPr lang="en-IE" dirty="0" smtClean="0">
                <a:solidFill>
                  <a:schemeClr val="tx1">
                    <a:lumMod val="85000"/>
                    <a:lumOff val="15000"/>
                  </a:schemeClr>
                </a:solidFill>
              </a:rPr>
              <a:t>We need</a:t>
            </a:r>
            <a:r>
              <a:rPr lang="en-IE" b="1" dirty="0" smtClean="0">
                <a:solidFill>
                  <a:schemeClr val="tx1">
                    <a:lumMod val="85000"/>
                    <a:lumOff val="15000"/>
                  </a:schemeClr>
                </a:solidFill>
              </a:rPr>
              <a:t> our partners, champions and supporters to help us spread the word </a:t>
            </a:r>
            <a:r>
              <a:rPr lang="en-IE" dirty="0" smtClean="0">
                <a:solidFill>
                  <a:schemeClr val="tx1">
                    <a:lumMod val="85000"/>
                    <a:lumOff val="15000"/>
                  </a:schemeClr>
                </a:solidFill>
              </a:rPr>
              <a:t>so that the dementia inclusive community symbol can be seen across every parish, village, town and city in Ireland. </a:t>
            </a:r>
          </a:p>
          <a:p>
            <a:pPr marL="0" indent="0">
              <a:buNone/>
            </a:pPr>
            <a:r>
              <a:rPr lang="en-IE" dirty="0" smtClean="0">
                <a:solidFill>
                  <a:schemeClr val="tx1">
                    <a:lumMod val="85000"/>
                    <a:lumOff val="15000"/>
                  </a:schemeClr>
                </a:solidFill>
              </a:rPr>
              <a:t>As well as ordering your dementia </a:t>
            </a:r>
            <a:r>
              <a:rPr lang="en-IE" dirty="0">
                <a:solidFill>
                  <a:schemeClr val="tx1">
                    <a:lumMod val="85000"/>
                    <a:lumOff val="15000"/>
                  </a:schemeClr>
                </a:solidFill>
              </a:rPr>
              <a:t>i</a:t>
            </a:r>
            <a:r>
              <a:rPr lang="en-IE" dirty="0" smtClean="0">
                <a:solidFill>
                  <a:schemeClr val="tx1">
                    <a:lumMod val="85000"/>
                    <a:lumOff val="15000"/>
                  </a:schemeClr>
                </a:solidFill>
              </a:rPr>
              <a:t>nclusive </a:t>
            </a:r>
            <a:r>
              <a:rPr lang="en-IE" dirty="0">
                <a:solidFill>
                  <a:schemeClr val="tx1">
                    <a:lumMod val="85000"/>
                    <a:lumOff val="15000"/>
                  </a:schemeClr>
                </a:solidFill>
              </a:rPr>
              <a:t>c</a:t>
            </a:r>
            <a:r>
              <a:rPr lang="en-IE" dirty="0" smtClean="0">
                <a:solidFill>
                  <a:schemeClr val="tx1">
                    <a:lumMod val="85000"/>
                    <a:lumOff val="15000"/>
                  </a:schemeClr>
                </a:solidFill>
              </a:rPr>
              <a:t>ommunity toolkit and signing up to get involved, we’d be grateful if you could help by sharing our messages on your channels including social media. </a:t>
            </a:r>
          </a:p>
          <a:p>
            <a:pPr marL="0" indent="0">
              <a:buNone/>
            </a:pPr>
            <a:r>
              <a:rPr lang="en-IE" b="1" dirty="0" smtClean="0">
                <a:solidFill>
                  <a:schemeClr val="tx1">
                    <a:lumMod val="85000"/>
                    <a:lumOff val="15000"/>
                  </a:schemeClr>
                </a:solidFill>
              </a:rPr>
              <a:t>We’ve produced some editable templates to help you, including: </a:t>
            </a:r>
          </a:p>
          <a:p>
            <a:pPr>
              <a:lnSpc>
                <a:spcPct val="100000"/>
              </a:lnSpc>
            </a:pPr>
            <a:r>
              <a:rPr lang="en-IE" dirty="0" smtClean="0">
                <a:solidFill>
                  <a:schemeClr val="tx1">
                    <a:lumMod val="85000"/>
                    <a:lumOff val="15000"/>
                  </a:schemeClr>
                </a:solidFill>
              </a:rPr>
              <a:t>Facebook and Twitter posts</a:t>
            </a:r>
          </a:p>
          <a:p>
            <a:pPr>
              <a:lnSpc>
                <a:spcPct val="100000"/>
              </a:lnSpc>
            </a:pPr>
            <a:r>
              <a:rPr lang="en-IE" dirty="0" smtClean="0">
                <a:solidFill>
                  <a:schemeClr val="tx1">
                    <a:lumMod val="85000"/>
                    <a:lumOff val="15000"/>
                  </a:schemeClr>
                </a:solidFill>
              </a:rPr>
              <a:t>Images</a:t>
            </a:r>
          </a:p>
          <a:p>
            <a:pPr>
              <a:lnSpc>
                <a:spcPct val="100000"/>
              </a:lnSpc>
            </a:pPr>
            <a:r>
              <a:rPr lang="en-IE" dirty="0" smtClean="0">
                <a:solidFill>
                  <a:schemeClr val="tx1">
                    <a:lumMod val="85000"/>
                    <a:lumOff val="15000"/>
                  </a:schemeClr>
                </a:solidFill>
              </a:rPr>
              <a:t>Videos</a:t>
            </a:r>
            <a:endParaRPr lang="en-IE" dirty="0">
              <a:solidFill>
                <a:schemeClr val="tx1">
                  <a:lumMod val="85000"/>
                  <a:lumOff val="15000"/>
                </a:schemeClr>
              </a:solidFill>
            </a:endParaRPr>
          </a:p>
          <a:p>
            <a:pPr>
              <a:lnSpc>
                <a:spcPct val="100000"/>
              </a:lnSpc>
            </a:pPr>
            <a:r>
              <a:rPr lang="en-IE" dirty="0" smtClean="0">
                <a:solidFill>
                  <a:schemeClr val="tx1">
                    <a:lumMod val="85000"/>
                    <a:lumOff val="15000"/>
                  </a:schemeClr>
                </a:solidFill>
              </a:rPr>
              <a:t>Website copy</a:t>
            </a:r>
          </a:p>
          <a:p>
            <a:pPr>
              <a:lnSpc>
                <a:spcPct val="100000"/>
              </a:lnSpc>
            </a:pPr>
            <a:r>
              <a:rPr lang="en-IE" dirty="0" smtClean="0">
                <a:solidFill>
                  <a:schemeClr val="tx1">
                    <a:lumMod val="85000"/>
                    <a:lumOff val="15000"/>
                  </a:schemeClr>
                </a:solidFill>
              </a:rPr>
              <a:t>Newsletter copy</a:t>
            </a:r>
            <a:endParaRPr lang="en-IE" dirty="0">
              <a:solidFill>
                <a:schemeClr val="tx1">
                  <a:lumMod val="85000"/>
                  <a:lumOff val="15000"/>
                </a:schemeClr>
              </a:solidFill>
            </a:endParaRPr>
          </a:p>
          <a:p>
            <a:pPr marL="0" indent="0">
              <a:buNone/>
            </a:pPr>
            <a:r>
              <a:rPr lang="en-IE" dirty="0" smtClean="0">
                <a:solidFill>
                  <a:schemeClr val="tx1">
                    <a:lumMod val="85000"/>
                    <a:lumOff val="15000"/>
                  </a:schemeClr>
                </a:solidFill>
              </a:rPr>
              <a:t>Some of these templates are included in the next slides, you can request additional files and get further support for promotion, including jointly branded templates by contacting </a:t>
            </a:r>
            <a:r>
              <a:rPr lang="en-IE" dirty="0" smtClean="0">
                <a:solidFill>
                  <a:schemeClr val="tx1">
                    <a:lumMod val="85000"/>
                    <a:lumOff val="15000"/>
                  </a:schemeClr>
                </a:solidFill>
                <a:hlinkClick r:id="rId3"/>
              </a:rPr>
              <a:t>understandtogether@hse.ie</a:t>
            </a:r>
            <a:endParaRPr lang="en-IE" dirty="0">
              <a:solidFill>
                <a:schemeClr val="tx1">
                  <a:lumMod val="85000"/>
                  <a:lumOff val="15000"/>
                </a:schemeClr>
              </a:solidFill>
            </a:endParaRPr>
          </a:p>
        </p:txBody>
      </p:sp>
      <p:sp>
        <p:nvSpPr>
          <p:cNvPr id="3" name="Text Placeholder 2"/>
          <p:cNvSpPr>
            <a:spLocks noGrp="1"/>
          </p:cNvSpPr>
          <p:nvPr>
            <p:ph type="body" sz="quarter" idx="11"/>
          </p:nvPr>
        </p:nvSpPr>
        <p:spPr>
          <a:xfrm>
            <a:off x="1224000" y="301090"/>
            <a:ext cx="6391386" cy="585601"/>
          </a:xfrm>
        </p:spPr>
        <p:txBody>
          <a:bodyPr>
            <a:normAutofit/>
          </a:bodyPr>
          <a:lstStyle/>
          <a:p>
            <a:r>
              <a:rPr lang="en-IE" dirty="0" smtClean="0"/>
              <a:t>Growing the Dementia Inclusive Community </a:t>
            </a:r>
            <a:endParaRPr lang="en-IE" dirty="0"/>
          </a:p>
        </p:txBody>
      </p:sp>
      <p:pic>
        <p:nvPicPr>
          <p:cNvPr id="11" name="Picture 10"/>
          <p:cNvPicPr>
            <a:picLocks noChangeAspect="1"/>
          </p:cNvPicPr>
          <p:nvPr/>
        </p:nvPicPr>
        <p:blipFill>
          <a:blip r:embed="rId4"/>
          <a:stretch>
            <a:fillRect/>
          </a:stretch>
        </p:blipFill>
        <p:spPr>
          <a:xfrm>
            <a:off x="5784809" y="1110178"/>
            <a:ext cx="1830577" cy="1781369"/>
          </a:xfrm>
          <a:prstGeom prst="rect">
            <a:avLst/>
          </a:prstGeom>
        </p:spPr>
      </p:pic>
      <p:pic>
        <p:nvPicPr>
          <p:cNvPr id="4" name="Picture 3"/>
          <p:cNvPicPr>
            <a:picLocks noChangeAspect="1"/>
          </p:cNvPicPr>
          <p:nvPr/>
        </p:nvPicPr>
        <p:blipFill>
          <a:blip r:embed="rId5"/>
          <a:stretch>
            <a:fillRect/>
          </a:stretch>
        </p:blipFill>
        <p:spPr>
          <a:xfrm>
            <a:off x="7713808" y="1616634"/>
            <a:ext cx="1241006" cy="1274913"/>
          </a:xfrm>
          <a:prstGeom prst="rect">
            <a:avLst/>
          </a:prstGeom>
        </p:spPr>
      </p:pic>
      <p:pic>
        <p:nvPicPr>
          <p:cNvPr id="5" name="Picture 4"/>
          <p:cNvPicPr>
            <a:picLocks noChangeAspect="1"/>
          </p:cNvPicPr>
          <p:nvPr/>
        </p:nvPicPr>
        <p:blipFill>
          <a:blip r:embed="rId6"/>
          <a:stretch>
            <a:fillRect/>
          </a:stretch>
        </p:blipFill>
        <p:spPr>
          <a:xfrm>
            <a:off x="7518960" y="3001812"/>
            <a:ext cx="1500542" cy="1521250"/>
          </a:xfrm>
          <a:prstGeom prst="rect">
            <a:avLst/>
          </a:prstGeom>
        </p:spPr>
      </p:pic>
      <p:pic>
        <p:nvPicPr>
          <p:cNvPr id="7" name="Picture 6"/>
          <p:cNvPicPr>
            <a:picLocks noChangeAspect="1"/>
          </p:cNvPicPr>
          <p:nvPr/>
        </p:nvPicPr>
        <p:blipFill>
          <a:blip r:embed="rId7"/>
          <a:stretch>
            <a:fillRect/>
          </a:stretch>
        </p:blipFill>
        <p:spPr>
          <a:xfrm>
            <a:off x="5559700" y="2959207"/>
            <a:ext cx="1896460" cy="1896460"/>
          </a:xfrm>
          <a:prstGeom prst="rect">
            <a:avLst/>
          </a:prstGeom>
        </p:spPr>
      </p:pic>
    </p:spTree>
    <p:extLst>
      <p:ext uri="{BB962C8B-B14F-4D97-AF65-F5344CB8AC3E}">
        <p14:creationId xmlns:p14="http://schemas.microsoft.com/office/powerpoint/2010/main" val="269394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24000" y="301090"/>
            <a:ext cx="6391386" cy="585601"/>
          </a:xfrm>
        </p:spPr>
        <p:txBody>
          <a:bodyPr>
            <a:normAutofit/>
          </a:bodyPr>
          <a:lstStyle/>
          <a:p>
            <a:r>
              <a:rPr lang="en-IE" dirty="0" smtClean="0"/>
              <a:t>Social media templates </a:t>
            </a:r>
            <a:endParaRPr lang="en-IE" dirty="0"/>
          </a:p>
        </p:txBody>
      </p:sp>
      <p:graphicFrame>
        <p:nvGraphicFramePr>
          <p:cNvPr id="5" name="Table 4"/>
          <p:cNvGraphicFramePr>
            <a:graphicFrameLocks noGrp="1"/>
          </p:cNvGraphicFramePr>
          <p:nvPr>
            <p:extLst>
              <p:ext uri="{D42A27DB-BD31-4B8C-83A1-F6EECF244321}">
                <p14:modId xmlns:p14="http://schemas.microsoft.com/office/powerpoint/2010/main" val="3386069502"/>
              </p:ext>
            </p:extLst>
          </p:nvPr>
        </p:nvGraphicFramePr>
        <p:xfrm>
          <a:off x="134347" y="921740"/>
          <a:ext cx="8799445" cy="4076700"/>
        </p:xfrm>
        <a:graphic>
          <a:graphicData uri="http://schemas.openxmlformats.org/drawingml/2006/table">
            <a:tbl>
              <a:tblPr firstRow="1" firstCol="1" bandRow="1"/>
              <a:tblGrid>
                <a:gridCol w="1173107">
                  <a:extLst>
                    <a:ext uri="{9D8B030D-6E8A-4147-A177-3AD203B41FA5}">
                      <a16:colId xmlns:a16="http://schemas.microsoft.com/office/drawing/2014/main" val="3457547605"/>
                    </a:ext>
                  </a:extLst>
                </a:gridCol>
                <a:gridCol w="3220717">
                  <a:extLst>
                    <a:ext uri="{9D8B030D-6E8A-4147-A177-3AD203B41FA5}">
                      <a16:colId xmlns:a16="http://schemas.microsoft.com/office/drawing/2014/main" val="610635089"/>
                    </a:ext>
                  </a:extLst>
                </a:gridCol>
                <a:gridCol w="3220717">
                  <a:extLst>
                    <a:ext uri="{9D8B030D-6E8A-4147-A177-3AD203B41FA5}">
                      <a16:colId xmlns:a16="http://schemas.microsoft.com/office/drawing/2014/main" val="2632835339"/>
                    </a:ext>
                  </a:extLst>
                </a:gridCol>
                <a:gridCol w="1184904">
                  <a:extLst>
                    <a:ext uri="{9D8B030D-6E8A-4147-A177-3AD203B41FA5}">
                      <a16:colId xmlns:a16="http://schemas.microsoft.com/office/drawing/2014/main" val="2070024798"/>
                    </a:ext>
                  </a:extLst>
                </a:gridCol>
              </a:tblGrid>
              <a:tr h="105236">
                <a:tc rowSpan="2">
                  <a:txBody>
                    <a:bodyPr/>
                    <a:lstStyle/>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Date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07000"/>
                        </a:lnSpc>
                        <a:spcAft>
                          <a:spcPts val="0"/>
                        </a:spcAft>
                        <a:tabLst>
                          <a:tab pos="810260" algn="l"/>
                        </a:tabLst>
                      </a:pP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Post</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E"/>
                    </a:p>
                  </a:txBody>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Image/Video</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4989887"/>
                  </a:ext>
                </a:extLst>
              </a:tr>
              <a:tr h="105236">
                <a:tc vMerge="1">
                  <a:txBody>
                    <a:bodyPr/>
                    <a:lstStyle/>
                    <a:p>
                      <a:endParaRPr lang="en-IE"/>
                    </a:p>
                  </a:txBody>
                  <a:tcPr/>
                </a:tc>
                <a:tc>
                  <a:txBody>
                    <a:bodyPr/>
                    <a:lstStyle/>
                    <a:p>
                      <a:pPr>
                        <a:lnSpc>
                          <a:spcPct val="107000"/>
                        </a:lnSpc>
                        <a:spcAft>
                          <a:spcPts val="0"/>
                        </a:spcAft>
                        <a:tabLst>
                          <a:tab pos="810260" algn="l"/>
                        </a:tabLst>
                      </a:pP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Facebook/LinkedIn</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Twitter</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97714588"/>
                  </a:ext>
                </a:extLst>
              </a:tr>
              <a:tr h="1262830">
                <a:tc>
                  <a:txBody>
                    <a:bodyPr/>
                    <a:lstStyle/>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Pre 26 March</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We can't wait to share some really exciting news with you next week!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Stay tuned for updates and if you haven't already, why not sign up to become a community champion and be part of something special coming soon at: </a:t>
                      </a:r>
                      <a:r>
                        <a:rPr lang="en-IE" sz="10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www.understandtogether.ie/get-involved</a:t>
                      </a:r>
                      <a:r>
                        <a:rPr lang="en-IE" sz="1000" dirty="0">
                          <a:effectLst/>
                          <a:latin typeface="Arial" panose="020B0604020202020204" pitchFamily="34" charset="0"/>
                          <a:ea typeface="Times New Roman" panose="02020603050405020304" pitchFamily="18" charset="0"/>
                          <a:cs typeface="Arial" panose="020B0604020202020204" pitchFamily="34" charset="0"/>
                        </a:rPr>
                        <a:t>   </a:t>
                      </a:r>
                      <a:br>
                        <a:rPr lang="en-IE" sz="1000" dirty="0">
                          <a:effectLst/>
                          <a:latin typeface="Arial" panose="020B0604020202020204" pitchFamily="34" charset="0"/>
                          <a:ea typeface="Times New Roman" panose="02020603050405020304" pitchFamily="18" charset="0"/>
                          <a:cs typeface="Arial" panose="020B0604020202020204" pitchFamily="34" charset="0"/>
                        </a:rPr>
                      </a:br>
                      <a:r>
                        <a:rPr lang="en-IE" sz="1000" dirty="0">
                          <a:effectLst/>
                          <a:latin typeface="Arial" panose="020B0604020202020204" pitchFamily="34" charset="0"/>
                          <a:ea typeface="Times New Roman" panose="02020603050405020304" pitchFamily="18" charset="0"/>
                          <a:cs typeface="Arial" panose="020B0604020202020204" pitchFamily="34" charset="0"/>
                        </a:rPr>
                        <a:t/>
                      </a:r>
                      <a:br>
                        <a:rPr lang="en-IE" sz="1000" dirty="0">
                          <a:effectLst/>
                          <a:latin typeface="Arial" panose="020B0604020202020204" pitchFamily="34" charset="0"/>
                          <a:ea typeface="Times New Roman" panose="02020603050405020304" pitchFamily="18" charset="0"/>
                          <a:cs typeface="Arial" panose="020B0604020202020204" pitchFamily="34" charset="0"/>
                        </a:rPr>
                      </a:br>
                      <a:r>
                        <a:rPr lang="en-IE" sz="1000" dirty="0">
                          <a:effectLst/>
                          <a:latin typeface="Arial" panose="020B0604020202020204" pitchFamily="34" charset="0"/>
                          <a:ea typeface="Times New Roman" panose="02020603050405020304" pitchFamily="18" charset="0"/>
                          <a:cs typeface="Arial" panose="020B0604020202020204" pitchFamily="34" charset="0"/>
                        </a:rPr>
                        <a:t>#UnderstandTogether #DementiaInclusiveCommunities #ComingSoon</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can't wait to share some really exciting news with you next week!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Stay tuned for updates, you can sign up to become a community champion and be part of something special coming soon at: </a:t>
                      </a:r>
                      <a:r>
                        <a:rPr lang="en-IE" sz="10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www.understandtogether.ie/get-involved</a:t>
                      </a: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#UnderstandTogether #DementiaInclusiveCommunities</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9835507"/>
                  </a:ext>
                </a:extLst>
              </a:tr>
              <a:tr h="1789010">
                <a:tc>
                  <a:txBody>
                    <a:bodyPr/>
                    <a:lstStyle/>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Pre 26 March</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We can all help to create dementia inclusive communities by raising awareness and showing solidarity with people living with dementia, their families and friends. </a:t>
                      </a:r>
                      <a:endParaRPr lang="en-IE" sz="10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tabLst>
                          <a:tab pos="810260" algn="l"/>
                        </a:tabLst>
                      </a:pP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smtClean="0">
                          <a:effectLst/>
                          <a:latin typeface="Arial" panose="020B0604020202020204" pitchFamily="34" charset="0"/>
                          <a:ea typeface="Times New Roman" panose="02020603050405020304" pitchFamily="18" charset="0"/>
                          <a:cs typeface="Arial" panose="020B0604020202020204" pitchFamily="34" charset="0"/>
                        </a:rPr>
                        <a:t>Something </a:t>
                      </a:r>
                      <a:r>
                        <a:rPr lang="en-IE" sz="1000" dirty="0">
                          <a:effectLst/>
                          <a:latin typeface="Arial" panose="020B0604020202020204" pitchFamily="34" charset="0"/>
                          <a:ea typeface="Times New Roman" panose="02020603050405020304" pitchFamily="18" charset="0"/>
                          <a:cs typeface="Arial" panose="020B0604020202020204" pitchFamily="34" charset="0"/>
                        </a:rPr>
                        <a:t>very special is launching next Tuesday that will support us all to make a difference. For more information or to get involved, visit:</a:t>
                      </a:r>
                      <a:r>
                        <a:rPr lang="en-IE" sz="100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ENTER YOUR OWN WEBSITE ADDRESS or use </a:t>
                      </a:r>
                      <a:r>
                        <a:rPr lang="en-IE" sz="1000" u="sng" dirty="0">
                          <a:solidFill>
                            <a:srgbClr val="0563C1"/>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hlinkClick r:id="rId3"/>
                        </a:rPr>
                        <a:t>www.understandtogether.ie/get-involved</a:t>
                      </a:r>
                      <a:r>
                        <a:rPr lang="en-IE" sz="100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(edit/delete as needed</a:t>
                      </a:r>
                      <a:r>
                        <a:rPr lang="en-IE" sz="1000" dirty="0" smtClean="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#UnderstandTogether #DementiaInclusiveCommunities #ComingSoon</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effectLst/>
                          <a:latin typeface="Arial" panose="020B0604020202020204" pitchFamily="34" charset="0"/>
                          <a:ea typeface="Calibri" panose="020F0502020204030204" pitchFamily="34" charset="0"/>
                          <a:cs typeface="Arial" panose="020B0604020202020204" pitchFamily="34" charset="0"/>
                        </a:rPr>
                        <a:t>We can all help to create dementia inclusive communities by raising awareness. Something very special is launching next Tues that will support us all to make a difference. For more information or to get involved, visit: </a:t>
                      </a:r>
                      <a:r>
                        <a:rPr lang="en-IE" sz="1000" dirty="0">
                          <a:effectLst/>
                          <a:highlight>
                            <a:srgbClr val="FFFF00"/>
                          </a:highlight>
                          <a:latin typeface="Arial" panose="020B0604020202020204" pitchFamily="34" charset="0"/>
                          <a:ea typeface="Calibri" panose="020F0502020204030204" pitchFamily="34" charset="0"/>
                          <a:cs typeface="Arial" panose="020B0604020202020204" pitchFamily="34" charset="0"/>
                        </a:rPr>
                        <a:t>ENTER YOUR OWN WEBSITE ADDRESS or use </a:t>
                      </a:r>
                      <a:r>
                        <a:rPr lang="en-IE" sz="1000" u="sng" dirty="0">
                          <a:solidFill>
                            <a:srgbClr val="0563C1"/>
                          </a:solidFill>
                          <a:effectLst/>
                          <a:highlight>
                            <a:srgbClr val="FFFF00"/>
                          </a:highlight>
                          <a:latin typeface="Arial" panose="020B0604020202020204" pitchFamily="34" charset="0"/>
                          <a:ea typeface="Calibri" panose="020F0502020204030204" pitchFamily="34" charset="0"/>
                          <a:cs typeface="Arial" panose="020B0604020202020204" pitchFamily="34" charset="0"/>
                          <a:hlinkClick r:id="rId3"/>
                        </a:rPr>
                        <a:t>www.understandtogether.ie/get-involved</a:t>
                      </a:r>
                      <a:r>
                        <a:rPr lang="en-IE" sz="1000" dirty="0">
                          <a:effectLst/>
                          <a:highlight>
                            <a:srgbClr val="FFFF00"/>
                          </a:highlight>
                          <a:latin typeface="Arial" panose="020B0604020202020204" pitchFamily="34" charset="0"/>
                          <a:ea typeface="Calibri" panose="020F0502020204030204" pitchFamily="34" charset="0"/>
                          <a:cs typeface="Arial" panose="020B0604020202020204" pitchFamily="34" charset="0"/>
                        </a:rPr>
                        <a:t> (edit/delete as needed)</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6877" marR="3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810260" algn="l"/>
                        </a:tabLst>
                      </a:pPr>
                      <a:r>
                        <a:rPr lang="en-IE" sz="1000" dirty="0">
                          <a:effectLst/>
                          <a:latin typeface="Arial" panose="020B0604020202020204" pitchFamily="34" charset="0"/>
                          <a:ea typeface="Calibri" panose="020F0502020204030204" pitchFamily="34" charset="0"/>
                          <a:cs typeface="Arial" panose="020B0604020202020204" pitchFamily="34" charset="0"/>
                        </a:rPr>
                        <a:t> </a:t>
                      </a:r>
                    </a:p>
                  </a:txBody>
                  <a:tcPr marL="36877" marR="3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04970"/>
                  </a:ext>
                </a:extLst>
              </a:tr>
            </a:tbl>
          </a:graphicData>
        </a:graphic>
      </p:graphicFrame>
      <p:pic>
        <p:nvPicPr>
          <p:cNvPr id="6" name="Picture 5"/>
          <p:cNvPicPr>
            <a:picLocks noChangeAspect="1"/>
          </p:cNvPicPr>
          <p:nvPr/>
        </p:nvPicPr>
        <p:blipFill>
          <a:blip r:embed="rId4"/>
          <a:stretch>
            <a:fillRect/>
          </a:stretch>
        </p:blipFill>
        <p:spPr>
          <a:xfrm>
            <a:off x="7778818" y="3176152"/>
            <a:ext cx="1133954" cy="1103472"/>
          </a:xfrm>
          <a:prstGeom prst="rect">
            <a:avLst/>
          </a:prstGeom>
        </p:spPr>
      </p:pic>
      <p:pic>
        <p:nvPicPr>
          <p:cNvPr id="7" name="Picture 6"/>
          <p:cNvPicPr>
            <a:picLocks noChangeAspect="1"/>
          </p:cNvPicPr>
          <p:nvPr/>
        </p:nvPicPr>
        <p:blipFill>
          <a:blip r:embed="rId5"/>
          <a:stretch>
            <a:fillRect/>
          </a:stretch>
        </p:blipFill>
        <p:spPr>
          <a:xfrm>
            <a:off x="7776087" y="1425602"/>
            <a:ext cx="1115665" cy="1146147"/>
          </a:xfrm>
          <a:prstGeom prst="rect">
            <a:avLst/>
          </a:prstGeom>
        </p:spPr>
      </p:pic>
    </p:spTree>
    <p:extLst>
      <p:ext uri="{BB962C8B-B14F-4D97-AF65-F5344CB8AC3E}">
        <p14:creationId xmlns:p14="http://schemas.microsoft.com/office/powerpoint/2010/main" val="1310584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24000" y="301090"/>
            <a:ext cx="6391386" cy="585601"/>
          </a:xfrm>
        </p:spPr>
        <p:txBody>
          <a:bodyPr>
            <a:normAutofit/>
          </a:bodyPr>
          <a:lstStyle/>
          <a:p>
            <a:r>
              <a:rPr lang="en-IE" dirty="0" smtClean="0"/>
              <a:t>Social media accounts to tag</a:t>
            </a:r>
            <a:endParaRPr lang="en-IE" dirty="0"/>
          </a:p>
        </p:txBody>
      </p:sp>
      <p:graphicFrame>
        <p:nvGraphicFramePr>
          <p:cNvPr id="2" name="Table 1"/>
          <p:cNvGraphicFramePr>
            <a:graphicFrameLocks noGrp="1"/>
          </p:cNvGraphicFramePr>
          <p:nvPr>
            <p:extLst>
              <p:ext uri="{D42A27DB-BD31-4B8C-83A1-F6EECF244321}">
                <p14:modId xmlns:p14="http://schemas.microsoft.com/office/powerpoint/2010/main" val="3125332053"/>
              </p:ext>
            </p:extLst>
          </p:nvPr>
        </p:nvGraphicFramePr>
        <p:xfrm>
          <a:off x="115617" y="918937"/>
          <a:ext cx="8975834" cy="4105980"/>
        </p:xfrm>
        <a:graphic>
          <a:graphicData uri="http://schemas.openxmlformats.org/drawingml/2006/table">
            <a:tbl>
              <a:tblPr firstRow="1" firstCol="1" bandRow="1"/>
              <a:tblGrid>
                <a:gridCol w="1229707">
                  <a:extLst>
                    <a:ext uri="{9D8B030D-6E8A-4147-A177-3AD203B41FA5}">
                      <a16:colId xmlns:a16="http://schemas.microsoft.com/office/drawing/2014/main" val="1428651725"/>
                    </a:ext>
                  </a:extLst>
                </a:gridCol>
                <a:gridCol w="4082109">
                  <a:extLst>
                    <a:ext uri="{9D8B030D-6E8A-4147-A177-3AD203B41FA5}">
                      <a16:colId xmlns:a16="http://schemas.microsoft.com/office/drawing/2014/main" val="1087576490"/>
                    </a:ext>
                  </a:extLst>
                </a:gridCol>
                <a:gridCol w="2329201">
                  <a:extLst>
                    <a:ext uri="{9D8B030D-6E8A-4147-A177-3AD203B41FA5}">
                      <a16:colId xmlns:a16="http://schemas.microsoft.com/office/drawing/2014/main" val="1595465760"/>
                    </a:ext>
                  </a:extLst>
                </a:gridCol>
                <a:gridCol w="1334817">
                  <a:extLst>
                    <a:ext uri="{9D8B030D-6E8A-4147-A177-3AD203B41FA5}">
                      <a16:colId xmlns:a16="http://schemas.microsoft.com/office/drawing/2014/main" val="2460222216"/>
                    </a:ext>
                  </a:extLst>
                </a:gridCol>
              </a:tblGrid>
              <a:tr h="152776">
                <a:tc rowSpan="2">
                  <a:txBody>
                    <a:bodyPr/>
                    <a:lstStyle/>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Date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07000"/>
                        </a:lnSpc>
                        <a:spcAft>
                          <a:spcPts val="0"/>
                        </a:spcAft>
                        <a:tabLst>
                          <a:tab pos="810260" algn="l"/>
                        </a:tabLst>
                      </a:pP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Post</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E"/>
                    </a:p>
                  </a:txBody>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Image/Video</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4184062"/>
                  </a:ext>
                </a:extLst>
              </a:tr>
              <a:tr h="152776">
                <a:tc vMerge="1">
                  <a:txBody>
                    <a:bodyPr/>
                    <a:lstStyle/>
                    <a:p>
                      <a:endParaRPr lang="en-IE"/>
                    </a:p>
                  </a:txBody>
                  <a:tcPr/>
                </a:tc>
                <a:tc>
                  <a:txBody>
                    <a:bodyPr/>
                    <a:lstStyle/>
                    <a:p>
                      <a:pPr>
                        <a:lnSpc>
                          <a:spcPct val="107000"/>
                        </a:lnSpc>
                        <a:spcAft>
                          <a:spcPts val="0"/>
                        </a:spcAft>
                        <a:tabLst>
                          <a:tab pos="810260" algn="l"/>
                        </a:tabLst>
                      </a:pP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Facebook/LinkedIn</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Twitter</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0914366"/>
                  </a:ext>
                </a:extLst>
              </a:tr>
              <a:tr h="1340035">
                <a:tc>
                  <a:txBody>
                    <a:bodyPr/>
                    <a:lstStyle/>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27 March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1 day to go...the wait is almost over, find out more and get involved at: understandtogether.ie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#UnderstandTogether #DementiaInclusiveCommunities #ComingSoon</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smtClean="0">
                          <a:effectLst/>
                          <a:latin typeface="Arial" panose="020B0604020202020204" pitchFamily="34" charset="0"/>
                          <a:ea typeface="Times New Roman" panose="02020603050405020304" pitchFamily="18" charset="0"/>
                          <a:cs typeface="Arial" panose="020B0604020202020204" pitchFamily="34" charset="0"/>
                        </a:rPr>
                        <a:t>1 </a:t>
                      </a:r>
                      <a:r>
                        <a:rPr lang="en-IE" sz="1000" dirty="0">
                          <a:effectLst/>
                          <a:latin typeface="Arial" panose="020B0604020202020204" pitchFamily="34" charset="0"/>
                          <a:ea typeface="Times New Roman" panose="02020603050405020304" pitchFamily="18" charset="0"/>
                          <a:cs typeface="Arial" panose="020B0604020202020204" pitchFamily="34" charset="0"/>
                        </a:rPr>
                        <a:t>day to go...the wait is almost over, find out more and get involved at: understandtogether.ie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#UnderstandTogether #DementiaInclusiveCommunities #ComingSoon</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921813"/>
                  </a:ext>
                </a:extLst>
              </a:tr>
              <a:tr h="2439809">
                <a:tc>
                  <a:txBody>
                    <a:bodyPr/>
                    <a:lstStyle/>
                    <a:p>
                      <a:pPr>
                        <a:lnSpc>
                          <a:spcPct val="107000"/>
                        </a:lnSpc>
                        <a:spcAft>
                          <a:spcPts val="0"/>
                        </a:spcAft>
                        <a:tabLst>
                          <a:tab pos="810260" algn="l"/>
                        </a:tabLst>
                      </a:pPr>
                      <a:r>
                        <a:rPr lang="en-IE" sz="1000" b="1" dirty="0">
                          <a:effectLst/>
                          <a:latin typeface="Arial" panose="020B0604020202020204" pitchFamily="34" charset="0"/>
                          <a:ea typeface="Times New Roman" panose="02020603050405020304" pitchFamily="18" charset="0"/>
                          <a:cs typeface="Arial" panose="020B0604020202020204" pitchFamily="34" charset="0"/>
                        </a:rPr>
                        <a:t>Please do not post until after 1.30pm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a:effectLst/>
                          <a:latin typeface="Arial" panose="020B0604020202020204" pitchFamily="34" charset="0"/>
                          <a:ea typeface="Times New Roman" panose="02020603050405020304" pitchFamily="18" charset="0"/>
                          <a:cs typeface="Arial" panose="020B0604020202020204" pitchFamily="34" charset="0"/>
                        </a:rPr>
                        <a:t>28 March</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We're delighted to be part of the dementia inclusive community! </a:t>
                      </a:r>
                      <a:r>
                        <a:rPr lang="en-IE" sz="100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Today </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a new community symbol has been launched nationally to raise awareness and show support for people living with dementia, their families and friends. </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Wherever </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you see this symbol there is support for people with dementia</a:t>
                      </a:r>
                      <a:r>
                        <a:rPr lang="en-IE" sz="100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 We’re </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proud to be a partner of the campaign and have committed to work with our </a:t>
                      </a:r>
                      <a:r>
                        <a:rPr lang="en-IE" sz="100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staff/volunteers/customers</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 </a:t>
                      </a:r>
                      <a:r>
                        <a:rPr lang="en-IE" sz="100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(edit/delete as needed)</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 to make our </a:t>
                      </a:r>
                      <a:r>
                        <a:rPr lang="en-IE" sz="100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service/organisation</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 </a:t>
                      </a:r>
                      <a:r>
                        <a:rPr lang="en-IE" sz="100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(edit/delete as needed)</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 as dementia inclusive as possible. </a:t>
                      </a:r>
                      <a:r>
                        <a:rPr lang="en-IE" sz="100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To </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find out more and get involved, visit </a:t>
                      </a:r>
                      <a:r>
                        <a:rPr lang="en-IE" sz="100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ENTER YOUR OWN WEBSITE ADDRESS or use </a:t>
                      </a:r>
                      <a:r>
                        <a:rPr lang="en-IE" sz="1000" u="sng" dirty="0">
                          <a:solidFill>
                            <a:srgbClr val="0563C1"/>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hlinkClick r:id="rId3"/>
                        </a:rPr>
                        <a:t>www.understandtogether.ie/get-involved</a:t>
                      </a:r>
                      <a:r>
                        <a:rPr lang="en-IE" sz="100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(edit/delete as needed)</a:t>
                      </a:r>
                      <a:endParaRPr lang="en-IE" sz="1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100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a:t>
                      </a:r>
                      <a:r>
                        <a:rPr lang="en-IE" sz="100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UnderstandTogether #Welcome #DementiaInclusiveCommunities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We're delighted to be part of the dementia inclusive community! This new symbol will raise awareness and show support for people with dementia. We’ve committed to work with our </a:t>
                      </a:r>
                      <a:r>
                        <a:rPr lang="en-IE" sz="100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staff/volunteers/customers (edit/delete as needed)</a:t>
                      </a: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make our </a:t>
                      </a:r>
                      <a:r>
                        <a:rPr lang="en-IE" sz="100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service/organisation (edit/delete as needed)</a:t>
                      </a: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 inclusive as possible. To find out more, visit </a:t>
                      </a:r>
                      <a:r>
                        <a:rPr lang="en-IE" sz="100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ENTER YOUR OWN WEBSITE ADDRESS or use www.understandtogether.ie/get-involved (edit/delete as needed)</a:t>
                      </a: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#UnderstandTogether</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IE" sz="1000" dirty="0">
                        <a:effectLst/>
                        <a:latin typeface="Arial" panose="020B0604020202020204" pitchFamily="34" charset="0"/>
                        <a:ea typeface="Calibri" panose="020F0502020204030204" pitchFamily="34" charset="0"/>
                        <a:cs typeface="Arial" panose="020B0604020202020204" pitchFamily="34" charset="0"/>
                      </a:endParaRPr>
                    </a:p>
                  </a:txBody>
                  <a:tcPr marL="30084" marR="300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6929165"/>
                  </a:ext>
                </a:extLst>
              </a:tr>
            </a:tbl>
          </a:graphicData>
        </a:graphic>
      </p:graphicFrame>
      <p:pic>
        <p:nvPicPr>
          <p:cNvPr id="4" name="Picture 3"/>
          <p:cNvPicPr>
            <a:picLocks noChangeAspect="1"/>
          </p:cNvPicPr>
          <p:nvPr/>
        </p:nvPicPr>
        <p:blipFill>
          <a:blip r:embed="rId4"/>
          <a:stretch>
            <a:fillRect/>
          </a:stretch>
        </p:blipFill>
        <p:spPr>
          <a:xfrm>
            <a:off x="7787815" y="1261241"/>
            <a:ext cx="1261595" cy="1261595"/>
          </a:xfrm>
          <a:prstGeom prst="rect">
            <a:avLst/>
          </a:prstGeom>
        </p:spPr>
      </p:pic>
      <p:pic>
        <p:nvPicPr>
          <p:cNvPr id="6" name="Picture 5"/>
          <p:cNvPicPr>
            <a:picLocks noChangeAspect="1"/>
          </p:cNvPicPr>
          <p:nvPr/>
        </p:nvPicPr>
        <p:blipFill>
          <a:blip r:embed="rId5"/>
          <a:stretch>
            <a:fillRect/>
          </a:stretch>
        </p:blipFill>
        <p:spPr>
          <a:xfrm>
            <a:off x="7819700" y="2641734"/>
            <a:ext cx="1153162" cy="1153162"/>
          </a:xfrm>
          <a:prstGeom prst="rect">
            <a:avLst/>
          </a:prstGeom>
        </p:spPr>
      </p:pic>
      <p:pic>
        <p:nvPicPr>
          <p:cNvPr id="8" name="Picture 7"/>
          <p:cNvPicPr>
            <a:picLocks noChangeAspect="1"/>
          </p:cNvPicPr>
          <p:nvPr/>
        </p:nvPicPr>
        <p:blipFill>
          <a:blip r:embed="rId6"/>
          <a:stretch>
            <a:fillRect/>
          </a:stretch>
        </p:blipFill>
        <p:spPr>
          <a:xfrm>
            <a:off x="7842031" y="3827142"/>
            <a:ext cx="1153162" cy="1153162"/>
          </a:xfrm>
          <a:prstGeom prst="rect">
            <a:avLst/>
          </a:prstGeom>
        </p:spPr>
      </p:pic>
    </p:spTree>
    <p:extLst>
      <p:ext uri="{BB962C8B-B14F-4D97-AF65-F5344CB8AC3E}">
        <p14:creationId xmlns:p14="http://schemas.microsoft.com/office/powerpoint/2010/main" val="1932575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24000" y="301090"/>
            <a:ext cx="6391386" cy="585601"/>
          </a:xfrm>
        </p:spPr>
        <p:txBody>
          <a:bodyPr>
            <a:normAutofit/>
          </a:bodyPr>
          <a:lstStyle/>
          <a:p>
            <a:r>
              <a:rPr lang="en-IE" dirty="0" smtClean="0"/>
              <a:t>Social media accounts to tag</a:t>
            </a:r>
            <a:endParaRPr lang="en-IE" dirty="0"/>
          </a:p>
        </p:txBody>
      </p:sp>
      <p:graphicFrame>
        <p:nvGraphicFramePr>
          <p:cNvPr id="4" name="Table 3"/>
          <p:cNvGraphicFramePr>
            <a:graphicFrameLocks noGrp="1"/>
          </p:cNvGraphicFramePr>
          <p:nvPr>
            <p:extLst>
              <p:ext uri="{D42A27DB-BD31-4B8C-83A1-F6EECF244321}">
                <p14:modId xmlns:p14="http://schemas.microsoft.com/office/powerpoint/2010/main" val="410965111"/>
              </p:ext>
            </p:extLst>
          </p:nvPr>
        </p:nvGraphicFramePr>
        <p:xfrm>
          <a:off x="52552" y="851804"/>
          <a:ext cx="9038897" cy="4183380"/>
        </p:xfrm>
        <a:graphic>
          <a:graphicData uri="http://schemas.openxmlformats.org/drawingml/2006/table">
            <a:tbl>
              <a:tblPr firstRow="1" firstCol="1" bandRow="1"/>
              <a:tblGrid>
                <a:gridCol w="746236">
                  <a:extLst>
                    <a:ext uri="{9D8B030D-6E8A-4147-A177-3AD203B41FA5}">
                      <a16:colId xmlns:a16="http://schemas.microsoft.com/office/drawing/2014/main" val="2504597580"/>
                    </a:ext>
                  </a:extLst>
                </a:gridCol>
                <a:gridCol w="4451440">
                  <a:extLst>
                    <a:ext uri="{9D8B030D-6E8A-4147-A177-3AD203B41FA5}">
                      <a16:colId xmlns:a16="http://schemas.microsoft.com/office/drawing/2014/main" val="4289878070"/>
                    </a:ext>
                  </a:extLst>
                </a:gridCol>
                <a:gridCol w="2727125">
                  <a:extLst>
                    <a:ext uri="{9D8B030D-6E8A-4147-A177-3AD203B41FA5}">
                      <a16:colId xmlns:a16="http://schemas.microsoft.com/office/drawing/2014/main" val="1431642451"/>
                    </a:ext>
                  </a:extLst>
                </a:gridCol>
                <a:gridCol w="1114096">
                  <a:extLst>
                    <a:ext uri="{9D8B030D-6E8A-4147-A177-3AD203B41FA5}">
                      <a16:colId xmlns:a16="http://schemas.microsoft.com/office/drawing/2014/main" val="2429713678"/>
                    </a:ext>
                  </a:extLst>
                </a:gridCol>
              </a:tblGrid>
              <a:tr h="141106">
                <a:tc rowSpan="2">
                  <a:txBody>
                    <a:bodyPr/>
                    <a:lstStyle/>
                    <a:p>
                      <a:pPr>
                        <a:lnSpc>
                          <a:spcPct val="107000"/>
                        </a:lnSpc>
                        <a:spcAft>
                          <a:spcPts val="0"/>
                        </a:spcAft>
                        <a:tabLst>
                          <a:tab pos="810260" algn="l"/>
                        </a:tabLst>
                      </a:pPr>
                      <a:r>
                        <a:rPr lang="en-IE" sz="950" dirty="0">
                          <a:effectLst/>
                          <a:latin typeface="Arial" panose="020B0604020202020204" pitchFamily="34" charset="0"/>
                          <a:ea typeface="Times New Roman" panose="02020603050405020304" pitchFamily="18" charset="0"/>
                          <a:cs typeface="Arial" panose="020B0604020202020204" pitchFamily="34" charset="0"/>
                        </a:rPr>
                        <a:t>Date </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07000"/>
                        </a:lnSpc>
                        <a:spcAft>
                          <a:spcPts val="0"/>
                        </a:spcAft>
                        <a:tabLst>
                          <a:tab pos="810260" algn="l"/>
                        </a:tabLst>
                      </a:pP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Post</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IE"/>
                    </a:p>
                  </a:txBody>
                  <a:tcPr/>
                </a:tc>
                <a:tc>
                  <a:txBody>
                    <a:bodyPr/>
                    <a:lstStyle/>
                    <a:p>
                      <a:pPr>
                        <a:lnSpc>
                          <a:spcPct val="107000"/>
                        </a:lnSpc>
                        <a:spcAft>
                          <a:spcPts val="0"/>
                        </a:spcAft>
                        <a:tabLst>
                          <a:tab pos="810260" algn="l"/>
                        </a:tabLst>
                      </a:pPr>
                      <a:r>
                        <a:rPr lang="en-IE" sz="9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Image/Video</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3070699"/>
                  </a:ext>
                </a:extLst>
              </a:tr>
              <a:tr h="141106">
                <a:tc vMerge="1">
                  <a:txBody>
                    <a:bodyPr/>
                    <a:lstStyle/>
                    <a:p>
                      <a:endParaRPr lang="en-IE"/>
                    </a:p>
                  </a:txBody>
                  <a:tcPr/>
                </a:tc>
                <a:tc>
                  <a:txBody>
                    <a:bodyPr/>
                    <a:lstStyle/>
                    <a:p>
                      <a:pPr>
                        <a:lnSpc>
                          <a:spcPct val="107000"/>
                        </a:lnSpc>
                        <a:spcAft>
                          <a:spcPts val="0"/>
                        </a:spcAft>
                        <a:tabLst>
                          <a:tab pos="810260" algn="l"/>
                        </a:tabLst>
                      </a:pP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Facebook/LinkedIn</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9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Twitter</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9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669191"/>
                  </a:ext>
                </a:extLst>
              </a:tr>
              <a:tr h="2271089">
                <a:tc>
                  <a:txBody>
                    <a:bodyPr/>
                    <a:lstStyle/>
                    <a:p>
                      <a:pPr>
                        <a:lnSpc>
                          <a:spcPct val="107000"/>
                        </a:lnSpc>
                        <a:spcAft>
                          <a:spcPts val="0"/>
                        </a:spcAft>
                        <a:tabLst>
                          <a:tab pos="810260" algn="l"/>
                        </a:tabLst>
                      </a:pPr>
                      <a:r>
                        <a:rPr lang="en-IE" sz="950" b="1" dirty="0">
                          <a:effectLst/>
                          <a:latin typeface="Arial" panose="020B0604020202020204" pitchFamily="34" charset="0"/>
                          <a:ea typeface="Times New Roman" panose="02020603050405020304" pitchFamily="18" charset="0"/>
                          <a:cs typeface="Arial" panose="020B0604020202020204" pitchFamily="34" charset="0"/>
                        </a:rPr>
                        <a:t>Please do not post until after 1.30pm </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a:effectLst/>
                          <a:latin typeface="Arial" panose="020B0604020202020204" pitchFamily="34" charset="0"/>
                          <a:ea typeface="Times New Roman" panose="02020603050405020304" pitchFamily="18" charset="0"/>
                          <a:cs typeface="Arial" panose="020B0604020202020204" pitchFamily="34" charset="0"/>
                        </a:rPr>
                        <a:t> </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a:effectLst/>
                          <a:latin typeface="Arial" panose="020B0604020202020204" pitchFamily="34" charset="0"/>
                          <a:ea typeface="Times New Roman" panose="02020603050405020304" pitchFamily="18" charset="0"/>
                          <a:cs typeface="Arial" panose="020B0604020202020204" pitchFamily="34" charset="0"/>
                        </a:rPr>
                        <a:t>28 March</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Today we attended the launch of a new national dementia inclusive community symbol with Mary Butler TD, Minister of State with responsibility for Mental Health and Older People</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The </a:t>
                      </a: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celebration event was led by people with dementia and by champions working to create dementia inclusive communities on the ground. </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The </a:t>
                      </a: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symbol - which is to be used by people and organisations on shop fronts, windows, websites, newsletters and social media – will help to raise awareness and shows a commitment that we are working to become as dementia inclusive as possible.</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By </a:t>
                      </a: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#understandingtogether we can make a difference and support people with dementia in our communities to stay connected and included. For more information about how </a:t>
                      </a:r>
                      <a:r>
                        <a:rPr lang="en-IE" sz="95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INSERT ORG NAME are supporting, visit: ENTER YOUR OWN WEBSITE ADDRESS or use </a:t>
                      </a:r>
                      <a:r>
                        <a:rPr lang="en-IE" sz="950" u="sng" dirty="0">
                          <a:solidFill>
                            <a:srgbClr val="0563C1"/>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hlinkClick r:id="rId3"/>
                        </a:rPr>
                        <a:t>www.understandtogether.ie/get-involved</a:t>
                      </a:r>
                      <a:r>
                        <a:rPr lang="en-IE" sz="95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(edit/delete as needed</a:t>
                      </a:r>
                      <a:r>
                        <a:rPr lang="en-IE" sz="950" dirty="0" smtClean="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#Welcome #DementiaInclusiveCommunities </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9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Today @MaryButlerTD launched a new national dementia inclusive community symbol. By #understandingtogether we can make a difference and support people with dementia in our communities to stay connected and included. For more information about how </a:t>
                      </a:r>
                      <a:r>
                        <a:rPr lang="en-IE" sz="95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INSERT ORG NAME</a:t>
                      </a:r>
                      <a:r>
                        <a:rPr lang="en-IE" sz="9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are supporting, visit: </a:t>
                      </a:r>
                      <a:r>
                        <a:rPr lang="en-IE" sz="95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ENTER YOUR OWN WEBSITE ADDRESS or use </a:t>
                      </a:r>
                      <a:r>
                        <a:rPr lang="en-IE" sz="950" u="sng" dirty="0">
                          <a:solidFill>
                            <a:srgbClr val="0563C1"/>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hlinkClick r:id="rId3"/>
                        </a:rPr>
                        <a:t>www.understandtogether.ie/get-involved</a:t>
                      </a:r>
                      <a:r>
                        <a:rPr lang="en-IE" sz="95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(edit/delete as needed)</a:t>
                      </a:r>
                      <a:r>
                        <a:rPr lang="en-IE" sz="9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#Welcome #DementiaInclusiveCommunities</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9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Selection of event  photos</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6869627"/>
                  </a:ext>
                </a:extLst>
              </a:tr>
              <a:tr h="1482253">
                <a:tc>
                  <a:txBody>
                    <a:bodyPr/>
                    <a:lstStyle/>
                    <a:p>
                      <a:pPr>
                        <a:lnSpc>
                          <a:spcPct val="107000"/>
                        </a:lnSpc>
                        <a:spcAft>
                          <a:spcPts val="0"/>
                        </a:spcAft>
                        <a:tabLst>
                          <a:tab pos="810260" algn="l"/>
                        </a:tabLst>
                      </a:pPr>
                      <a:r>
                        <a:rPr lang="en-IE" sz="950" dirty="0">
                          <a:effectLst/>
                          <a:latin typeface="Arial" panose="020B0604020202020204" pitchFamily="34" charset="0"/>
                          <a:ea typeface="Times New Roman" panose="02020603050405020304" pitchFamily="18" charset="0"/>
                          <a:cs typeface="Arial" panose="020B0604020202020204" pitchFamily="34" charset="0"/>
                        </a:rPr>
                        <a:t>Post any time after  March</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We’re proud to be a part of the Dementia Inclusive Community. This new community symbol has been developed with people living with dementia at its heart. </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We’re </a:t>
                      </a: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using the symbol to show that we stand together with people with dementia and their families and friends. We’re committed to working together with our </a:t>
                      </a:r>
                      <a:r>
                        <a:rPr lang="en-IE" sz="950" dirty="0">
                          <a:solidFill>
                            <a:srgbClr val="1D1C1D"/>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staff/volunteers/customers (delete as needed)</a:t>
                      </a: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 to make our service as inclusive as possible</a:t>
                      </a:r>
                      <a:r>
                        <a:rPr lang="en-IE" sz="950" dirty="0" smtClean="0">
                          <a:solidFill>
                            <a:srgbClr val="1D1C1D"/>
                          </a:solidFill>
                          <a:effectLst/>
                          <a:latin typeface="Arial" panose="020B0604020202020204" pitchFamily="34" charset="0"/>
                          <a:ea typeface="Times New Roman" panose="02020603050405020304" pitchFamily="18" charset="0"/>
                          <a:cs typeface="Arial" panose="020B0604020202020204" pitchFamily="34" charset="0"/>
                        </a:rPr>
                        <a:t>.</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Wherever you see this symbol there is support for people with dementia. </a:t>
                      </a:r>
                      <a:endParaRPr lang="en-IE" sz="95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tabLst>
                          <a:tab pos="810260" algn="l"/>
                        </a:tabLst>
                      </a:pPr>
                      <a:r>
                        <a:rPr lang="en-IE" sz="950" dirty="0">
                          <a:solidFill>
                            <a:srgbClr val="1D1C1D"/>
                          </a:solidFill>
                          <a:effectLst/>
                          <a:latin typeface="Arial" panose="020B0604020202020204" pitchFamily="34" charset="0"/>
                          <a:ea typeface="Times New Roman" panose="02020603050405020304" pitchFamily="18" charset="0"/>
                          <a:cs typeface="Arial" panose="020B0604020202020204" pitchFamily="34" charset="0"/>
                        </a:rPr>
                        <a:t>#UnderstandTogether #DementiaInclusiveCommunities </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r>
                        <a:rPr lang="en-IE" sz="9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We’re proud to be a part of the Dementia Inclusive Community. This new symbol has been developed with people living with dementia at its heart. We’re using the symbol to show that we stand together with people with dementia. We’re committed to working together with our staff/volunteers/customers (delete as needed) to make our service as inclusive as possible. #UnderstandTogether #DementiaInclusiveCommunities</a:t>
                      </a: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810260" algn="l"/>
                        </a:tabLst>
                      </a:pPr>
                      <a:endParaRPr lang="en-IE" sz="950" dirty="0">
                        <a:effectLst/>
                        <a:latin typeface="Arial" panose="020B0604020202020204" pitchFamily="34" charset="0"/>
                        <a:ea typeface="Calibri" panose="020F0502020204030204" pitchFamily="34" charset="0"/>
                        <a:cs typeface="Arial" panose="020B0604020202020204" pitchFamily="34" charset="0"/>
                      </a:endParaRPr>
                    </a:p>
                  </a:txBody>
                  <a:tcPr marL="21984" marR="219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4791623"/>
                  </a:ext>
                </a:extLst>
              </a:tr>
            </a:tbl>
          </a:graphicData>
        </a:graphic>
      </p:graphicFrame>
      <p:pic>
        <p:nvPicPr>
          <p:cNvPr id="2" name="Picture 1"/>
          <p:cNvPicPr>
            <a:picLocks noChangeAspect="1"/>
          </p:cNvPicPr>
          <p:nvPr/>
        </p:nvPicPr>
        <p:blipFill>
          <a:blip r:embed="rId4"/>
          <a:stretch>
            <a:fillRect/>
          </a:stretch>
        </p:blipFill>
        <p:spPr>
          <a:xfrm>
            <a:off x="8008884" y="3522934"/>
            <a:ext cx="1051035" cy="1051035"/>
          </a:xfrm>
          <a:prstGeom prst="rect">
            <a:avLst/>
          </a:prstGeom>
        </p:spPr>
      </p:pic>
    </p:spTree>
    <p:extLst>
      <p:ext uri="{BB962C8B-B14F-4D97-AF65-F5344CB8AC3E}">
        <p14:creationId xmlns:p14="http://schemas.microsoft.com/office/powerpoint/2010/main" val="2311686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24000" y="301090"/>
            <a:ext cx="6391386" cy="585601"/>
          </a:xfrm>
        </p:spPr>
        <p:txBody>
          <a:bodyPr>
            <a:normAutofit/>
          </a:bodyPr>
          <a:lstStyle/>
          <a:p>
            <a:r>
              <a:rPr lang="en-IE" dirty="0" smtClean="0"/>
              <a:t>Social media accounts to tag</a:t>
            </a:r>
            <a:endParaRPr lang="en-IE" dirty="0"/>
          </a:p>
        </p:txBody>
      </p:sp>
      <p:graphicFrame>
        <p:nvGraphicFramePr>
          <p:cNvPr id="12" name="Table 11"/>
          <p:cNvGraphicFramePr>
            <a:graphicFrameLocks noGrp="1"/>
          </p:cNvGraphicFramePr>
          <p:nvPr>
            <p:extLst>
              <p:ext uri="{D42A27DB-BD31-4B8C-83A1-F6EECF244321}">
                <p14:modId xmlns:p14="http://schemas.microsoft.com/office/powerpoint/2010/main" val="3568678308"/>
              </p:ext>
            </p:extLst>
          </p:nvPr>
        </p:nvGraphicFramePr>
        <p:xfrm>
          <a:off x="1224000" y="1736904"/>
          <a:ext cx="6627980" cy="3046732"/>
        </p:xfrm>
        <a:graphic>
          <a:graphicData uri="http://schemas.openxmlformats.org/drawingml/2006/table">
            <a:tbl>
              <a:tblPr firstRow="1" firstCol="1" bandRow="1"/>
              <a:tblGrid>
                <a:gridCol w="2181356">
                  <a:extLst>
                    <a:ext uri="{9D8B030D-6E8A-4147-A177-3AD203B41FA5}">
                      <a16:colId xmlns:a16="http://schemas.microsoft.com/office/drawing/2014/main" val="965850166"/>
                    </a:ext>
                  </a:extLst>
                </a:gridCol>
                <a:gridCol w="1680210">
                  <a:extLst>
                    <a:ext uri="{9D8B030D-6E8A-4147-A177-3AD203B41FA5}">
                      <a16:colId xmlns:a16="http://schemas.microsoft.com/office/drawing/2014/main" val="558357607"/>
                    </a:ext>
                  </a:extLst>
                </a:gridCol>
                <a:gridCol w="2766414">
                  <a:extLst>
                    <a:ext uri="{9D8B030D-6E8A-4147-A177-3AD203B41FA5}">
                      <a16:colId xmlns:a16="http://schemas.microsoft.com/office/drawing/2014/main" val="4056573440"/>
                    </a:ext>
                  </a:extLst>
                </a:gridCol>
              </a:tblGrid>
              <a:tr h="0">
                <a:tc>
                  <a:txBody>
                    <a:bodyPr/>
                    <a:lstStyle/>
                    <a:p>
                      <a:pPr>
                        <a:lnSpc>
                          <a:spcPct val="107000"/>
                        </a:lnSpc>
                        <a:spcAft>
                          <a:spcPts val="0"/>
                        </a:spcAft>
                        <a:tabLst>
                          <a:tab pos="810260" algn="l"/>
                        </a:tabLst>
                      </a:pPr>
                      <a:r>
                        <a:rPr lang="en-IE" sz="1400" dirty="0" smtClean="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Organisation</a:t>
                      </a:r>
                      <a:r>
                        <a:rPr lang="en-IE" sz="1400" baseline="0" dirty="0" smtClean="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 </a:t>
                      </a:r>
                      <a:endPar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B5B8"/>
                    </a:solidFill>
                  </a:tcPr>
                </a:tc>
                <a:tc>
                  <a:txBody>
                    <a:bodyPr/>
                    <a:lstStyle/>
                    <a:p>
                      <a:pPr>
                        <a:lnSpc>
                          <a:spcPct val="107000"/>
                        </a:lnSpc>
                        <a:spcAft>
                          <a:spcPts val="0"/>
                        </a:spcAft>
                        <a:tabLst>
                          <a:tab pos="810260" algn="l"/>
                        </a:tabLs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Twitter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B5B8"/>
                    </a:solidFill>
                  </a:tcPr>
                </a:tc>
                <a:tc>
                  <a:txBody>
                    <a:bodyPr/>
                    <a:lstStyle/>
                    <a:p>
                      <a:pPr>
                        <a:lnSpc>
                          <a:spcPct val="107000"/>
                        </a:lnSpc>
                        <a:spcAft>
                          <a:spcPts val="0"/>
                        </a:spcAft>
                        <a:tabLst>
                          <a:tab pos="810260" algn="l"/>
                        </a:tabLs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Facebook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B5B8"/>
                    </a:solidFill>
                  </a:tcPr>
                </a:tc>
                <a:extLst>
                  <a:ext uri="{0D108BD9-81ED-4DB2-BD59-A6C34878D82A}">
                    <a16:rowId xmlns:a16="http://schemas.microsoft.com/office/drawing/2014/main" val="521013798"/>
                  </a:ext>
                </a:extLst>
              </a:tr>
              <a:tr h="0">
                <a:tc>
                  <a:txBody>
                    <a:bodyPr/>
                    <a:lstStyle/>
                    <a:p>
                      <a:pPr>
                        <a:spcAft>
                          <a:spcPts val="0"/>
                        </a:spcAft>
                      </a:pPr>
                      <a:r>
                        <a:rPr lang="en-IE" sz="1400" dirty="0" smtClean="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Dementia:</a:t>
                      </a:r>
                      <a:r>
                        <a:rPr lang="en-IE" sz="1400" baseline="0" dirty="0" smtClean="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 Understand Together campaign official accounts </a:t>
                      </a:r>
                      <a:endPar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@dementia_office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@dementiaunderstandtogether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5800387"/>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400" dirty="0" smtClean="0">
                          <a:solidFill>
                            <a:schemeClr val="bg2">
                              <a:lumMod val="25000"/>
                            </a:schemeClr>
                          </a:solidFill>
                          <a:latin typeface="Arial" panose="020B0604020202020204" pitchFamily="34" charset="0"/>
                          <a:cs typeface="Arial" panose="020B0604020202020204" pitchFamily="34" charset="0"/>
                        </a:rPr>
                        <a:t>Alzheimer Society of Ireland (ASI), </a:t>
                      </a:r>
                      <a:endParaRPr lang="en-IE" sz="1400" dirty="0" smtClean="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@alzheimersocirl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@TheAlzheimerSocietyofIreland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227212"/>
                  </a:ext>
                </a:extLst>
              </a:tr>
              <a:tr h="0">
                <a:tc>
                  <a:txBody>
                    <a:bodyPr/>
                    <a:lstStyle/>
                    <a:p>
                      <a:pPr>
                        <a:spcAft>
                          <a:spcPts val="0"/>
                        </a:spcAft>
                      </a:pPr>
                      <a:r>
                        <a:rPr lang="en-IE" sz="1400" dirty="0" smtClean="0">
                          <a:solidFill>
                            <a:schemeClr val="bg2">
                              <a:lumMod val="25000"/>
                            </a:schemeClr>
                          </a:solidFill>
                          <a:latin typeface="Arial" panose="020B0604020202020204" pitchFamily="34" charset="0"/>
                          <a:cs typeface="Arial" panose="020B0604020202020204" pitchFamily="34" charset="0"/>
                        </a:rPr>
                        <a:t>Age Friendly Ireland</a:t>
                      </a:r>
                      <a:endPar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@AgeFriendlyIrl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810260" algn="l"/>
                        </a:tabLs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@AgeFriendlyIrl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195632"/>
                  </a:ext>
                </a:extLst>
              </a:tr>
              <a:tr h="0">
                <a:tc>
                  <a:txBody>
                    <a:bodyPr/>
                    <a:lstStyle/>
                    <a:p>
                      <a:pPr>
                        <a:spcAft>
                          <a:spcPts val="0"/>
                        </a:spcAft>
                      </a:pPr>
                      <a:r>
                        <a:rPr lang="en-IE" sz="1400" dirty="0" smtClean="0">
                          <a:solidFill>
                            <a:schemeClr val="bg2">
                              <a:lumMod val="25000"/>
                            </a:schemeClr>
                          </a:solidFill>
                          <a:latin typeface="Arial" panose="020B0604020202020204" pitchFamily="34" charset="0"/>
                          <a:cs typeface="Arial" panose="020B0604020202020204" pitchFamily="34" charset="0"/>
                        </a:rPr>
                        <a:t>Dementia Services Information and Development Centre</a:t>
                      </a:r>
                      <a:endPar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@DSIDCDementia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810260" algn="l"/>
                        </a:tabLs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@DementiaDSIDC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326957"/>
                  </a:ext>
                </a:extLst>
              </a:tr>
              <a:tr h="0">
                <a:tc>
                  <a:txBody>
                    <a:bodyPr/>
                    <a:lstStyle/>
                    <a:p>
                      <a:pPr>
                        <a:spcAft>
                          <a:spcPts val="0"/>
                        </a:spcAft>
                      </a:pPr>
                      <a:r>
                        <a:rPr lang="en-IE" sz="1400" dirty="0" smtClean="0">
                          <a:solidFill>
                            <a:schemeClr val="bg2">
                              <a:lumMod val="25000"/>
                            </a:schemeClr>
                          </a:solidFill>
                          <a:latin typeface="Arial" panose="020B0604020202020204" pitchFamily="34" charset="0"/>
                          <a:cs typeface="Arial" panose="020B0604020202020204" pitchFamily="34" charset="0"/>
                        </a:rPr>
                        <a:t>Age &amp; Opportunity</a:t>
                      </a:r>
                      <a:endPar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@Age_Opp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810260" algn="l"/>
                        </a:tabLs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@AgeandOpportunity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199789"/>
                  </a:ext>
                </a:extLst>
              </a:tr>
              <a:tr h="0">
                <a:tc>
                  <a:txBody>
                    <a:bodyPr/>
                    <a:lstStyle/>
                    <a:p>
                      <a:pPr>
                        <a:spcAft>
                          <a:spcPts val="0"/>
                        </a:spcAft>
                      </a:pPr>
                      <a:r>
                        <a:rPr lang="en-IE" sz="1400" dirty="0" smtClean="0">
                          <a:solidFill>
                            <a:schemeClr val="bg2">
                              <a:lumMod val="25000"/>
                            </a:schemeClr>
                          </a:solidFill>
                          <a:latin typeface="Arial" panose="020B0604020202020204" pitchFamily="34" charset="0"/>
                          <a:cs typeface="Arial" panose="020B0604020202020204" pitchFamily="34" charset="0"/>
                        </a:rPr>
                        <a:t>Healthy Ireland</a:t>
                      </a:r>
                      <a:endPar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@HealthyIreland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810260" algn="l"/>
                        </a:tabLs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@healthyireland.gov.ie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796294"/>
                  </a:ext>
                </a:extLst>
              </a:tr>
              <a:tr h="0">
                <a:tc>
                  <a:txBody>
                    <a:bodyPr/>
                    <a:lstStyle/>
                    <a:p>
                      <a:pPr>
                        <a:spcAft>
                          <a:spcPts val="0"/>
                        </a:spcAft>
                      </a:pPr>
                      <a:r>
                        <a:rPr lang="en-IE" sz="1400" dirty="0" smtClean="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HSE</a:t>
                      </a:r>
                      <a:endPar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@hselive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E" sz="14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@HSElive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350321"/>
                  </a:ext>
                </a:extLst>
              </a:tr>
            </a:tbl>
          </a:graphicData>
        </a:graphic>
      </p:graphicFrame>
      <p:sp>
        <p:nvSpPr>
          <p:cNvPr id="13" name="Rectangle 12"/>
          <p:cNvSpPr/>
          <p:nvPr/>
        </p:nvSpPr>
        <p:spPr>
          <a:xfrm>
            <a:off x="1223998" y="1003723"/>
            <a:ext cx="6217322" cy="646331"/>
          </a:xfrm>
          <a:prstGeom prst="rect">
            <a:avLst/>
          </a:prstGeom>
        </p:spPr>
        <p:txBody>
          <a:bodyPr wrap="square">
            <a:spAutoFit/>
          </a:bodyPr>
          <a:lstStyle/>
          <a:p>
            <a:r>
              <a:rPr lang="en-IE" dirty="0" smtClean="0">
                <a:solidFill>
                  <a:schemeClr val="bg2">
                    <a:lumMod val="25000"/>
                  </a:schemeClr>
                </a:solidFill>
              </a:rPr>
              <a:t>Dementia: Understand Together partners can be tagged to help amplify your posts:</a:t>
            </a:r>
            <a:endParaRPr lang="en-IE" dirty="0">
              <a:solidFill>
                <a:schemeClr val="bg2">
                  <a:lumMod val="25000"/>
                </a:schemeClr>
              </a:solidFill>
            </a:endParaRPr>
          </a:p>
        </p:txBody>
      </p:sp>
    </p:spTree>
    <p:extLst>
      <p:ext uri="{BB962C8B-B14F-4D97-AF65-F5344CB8AC3E}">
        <p14:creationId xmlns:p14="http://schemas.microsoft.com/office/powerpoint/2010/main" val="890605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80000" y="1405777"/>
            <a:ext cx="3244128" cy="2047499"/>
          </a:xfrm>
        </p:spPr>
        <p:txBody>
          <a:bodyPr/>
          <a:lstStyle/>
          <a:p>
            <a:r>
              <a:rPr lang="en-US" sz="1400" dirty="0">
                <a:solidFill>
                  <a:schemeClr val="tx1">
                    <a:lumMod val="85000"/>
                    <a:lumOff val="15000"/>
                  </a:schemeClr>
                </a:solidFill>
              </a:rPr>
              <a:t>For more information contact: </a:t>
            </a:r>
          </a:p>
          <a:p>
            <a:r>
              <a:rPr lang="en-US" sz="1400" dirty="0">
                <a:solidFill>
                  <a:schemeClr val="tx1">
                    <a:lumMod val="85000"/>
                    <a:lumOff val="15000"/>
                  </a:schemeClr>
                </a:solidFill>
              </a:rPr>
              <a:t>Fiona Foley, National Dementia Office </a:t>
            </a:r>
            <a:r>
              <a:rPr lang="en-US" sz="1400" dirty="0">
                <a:solidFill>
                  <a:schemeClr val="tx1">
                    <a:lumMod val="85000"/>
                    <a:lumOff val="15000"/>
                  </a:schemeClr>
                </a:solidFill>
                <a:hlinkClick r:id="rId2"/>
              </a:rPr>
              <a:t>fiona.foley1@hse.ie</a:t>
            </a:r>
            <a:endParaRPr lang="en-US" sz="1400" dirty="0">
              <a:solidFill>
                <a:schemeClr val="tx1">
                  <a:lumMod val="85000"/>
                  <a:lumOff val="15000"/>
                </a:schemeClr>
              </a:solidFill>
            </a:endParaRPr>
          </a:p>
          <a:p>
            <a:r>
              <a:rPr lang="en-US" sz="1400" dirty="0">
                <a:solidFill>
                  <a:schemeClr val="tx1">
                    <a:lumMod val="85000"/>
                    <a:lumOff val="15000"/>
                  </a:schemeClr>
                </a:solidFill>
              </a:rPr>
              <a:t>Aine Hutcherson, HSE Communications </a:t>
            </a:r>
            <a:r>
              <a:rPr lang="en-US" sz="1400" dirty="0">
                <a:solidFill>
                  <a:schemeClr val="tx1">
                    <a:lumMod val="85000"/>
                    <a:lumOff val="15000"/>
                  </a:schemeClr>
                </a:solidFill>
                <a:hlinkClick r:id="rId3"/>
              </a:rPr>
              <a:t>Aine.Hutcherson@hse.ie</a:t>
            </a:r>
            <a:endParaRPr lang="en-US" sz="1400" dirty="0">
              <a:solidFill>
                <a:schemeClr val="tx1">
                  <a:lumMod val="85000"/>
                  <a:lumOff val="15000"/>
                </a:schemeClr>
              </a:solidFill>
            </a:endParaRPr>
          </a:p>
          <a:p>
            <a:r>
              <a:rPr lang="en-US" sz="1400" dirty="0">
                <a:solidFill>
                  <a:schemeClr val="tx1">
                    <a:lumMod val="85000"/>
                    <a:lumOff val="15000"/>
                  </a:schemeClr>
                </a:solidFill>
              </a:rPr>
              <a:t>Roisin Guiry, HSE Communications </a:t>
            </a:r>
            <a:r>
              <a:rPr lang="en-US" sz="1400" dirty="0">
                <a:solidFill>
                  <a:schemeClr val="tx1">
                    <a:lumMod val="85000"/>
                    <a:lumOff val="15000"/>
                  </a:schemeClr>
                </a:solidFill>
                <a:hlinkClick r:id="rId4"/>
              </a:rPr>
              <a:t>roisin.guiry@hse.ie</a:t>
            </a:r>
            <a:r>
              <a:rPr lang="en-US" sz="1400" dirty="0">
                <a:solidFill>
                  <a:schemeClr val="tx1">
                    <a:lumMod val="85000"/>
                    <a:lumOff val="15000"/>
                  </a:schemeClr>
                </a:solidFill>
              </a:rPr>
              <a:t> </a:t>
            </a:r>
          </a:p>
          <a:p>
            <a:endParaRPr lang="en-IE" sz="1400" dirty="0"/>
          </a:p>
        </p:txBody>
      </p:sp>
      <p:sp>
        <p:nvSpPr>
          <p:cNvPr id="4" name="Oval 3">
            <a:extLst>
              <a:ext uri="{FF2B5EF4-FFF2-40B4-BE49-F238E27FC236}">
                <a16:creationId xmlns:a16="http://schemas.microsoft.com/office/drawing/2014/main" id="{7A1C6E67-7C90-7940-B4C9-053459ABC12E}"/>
              </a:ext>
            </a:extLst>
          </p:cNvPr>
          <p:cNvSpPr/>
          <p:nvPr/>
        </p:nvSpPr>
        <p:spPr>
          <a:xfrm>
            <a:off x="4990127" y="463509"/>
            <a:ext cx="3240001" cy="3240000"/>
          </a:xfrm>
          <a:prstGeom prst="ellipse">
            <a:avLst/>
          </a:prstGeom>
          <a:blipFill>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4128" y="3933750"/>
            <a:ext cx="4572000" cy="954107"/>
          </a:xfrm>
          <a:prstGeom prst="rect">
            <a:avLst/>
          </a:prstGeom>
        </p:spPr>
        <p:txBody>
          <a:bodyPr>
            <a:spAutoFit/>
          </a:bodyPr>
          <a:lstStyle/>
          <a:p>
            <a:pPr algn="ctr"/>
            <a:r>
              <a:rPr lang="en-IE" sz="1400" b="1" dirty="0" smtClean="0">
                <a:solidFill>
                  <a:schemeClr val="tx1">
                    <a:lumMod val="85000"/>
                    <a:lumOff val="15000"/>
                  </a:schemeClr>
                </a:solidFill>
                <a:latin typeface="Arial" panose="020B0604020202020204" pitchFamily="34" charset="0"/>
                <a:cs typeface="Arial" panose="020B0604020202020204" pitchFamily="34" charset="0"/>
              </a:rPr>
              <a:t>“I </a:t>
            </a:r>
            <a:r>
              <a:rPr lang="en-IE" sz="1400" b="1" dirty="0">
                <a:solidFill>
                  <a:schemeClr val="tx1">
                    <a:lumMod val="85000"/>
                    <a:lumOff val="15000"/>
                  </a:schemeClr>
                </a:solidFill>
                <a:latin typeface="Arial" panose="020B0604020202020204" pitchFamily="34" charset="0"/>
                <a:cs typeface="Arial" panose="020B0604020202020204" pitchFamily="34" charset="0"/>
              </a:rPr>
              <a:t>would be very slow to ask for help when out and about but if I saw that sign on the door I’d have no problem in asking” </a:t>
            </a:r>
            <a:endParaRPr lang="en-IE" sz="1400" b="1" dirty="0" smtClean="0">
              <a:solidFill>
                <a:schemeClr val="tx1">
                  <a:lumMod val="85000"/>
                  <a:lumOff val="15000"/>
                </a:schemeClr>
              </a:solidFill>
              <a:latin typeface="Arial" panose="020B0604020202020204" pitchFamily="34" charset="0"/>
              <a:cs typeface="Arial" panose="020B0604020202020204" pitchFamily="34" charset="0"/>
            </a:endParaRPr>
          </a:p>
          <a:p>
            <a:pPr algn="ctr"/>
            <a:r>
              <a:rPr lang="en-IE" sz="1400" b="1" dirty="0" smtClean="0">
                <a:solidFill>
                  <a:schemeClr val="tx1">
                    <a:lumMod val="85000"/>
                    <a:lumOff val="15000"/>
                  </a:schemeClr>
                </a:solidFill>
                <a:latin typeface="Arial" panose="020B0604020202020204" pitchFamily="34" charset="0"/>
                <a:cs typeface="Arial" panose="020B0604020202020204" pitchFamily="34" charset="0"/>
              </a:rPr>
              <a:t>(</a:t>
            </a:r>
            <a:r>
              <a:rPr lang="en-IE" sz="1400" b="1" dirty="0">
                <a:solidFill>
                  <a:schemeClr val="tx1">
                    <a:lumMod val="85000"/>
                    <a:lumOff val="15000"/>
                  </a:schemeClr>
                </a:solidFill>
                <a:latin typeface="Arial" panose="020B0604020202020204" pitchFamily="34" charset="0"/>
                <a:cs typeface="Arial" panose="020B0604020202020204" pitchFamily="34" charset="0"/>
              </a:rPr>
              <a:t>person living with dementia)</a:t>
            </a:r>
          </a:p>
        </p:txBody>
      </p:sp>
    </p:spTree>
    <p:extLst>
      <p:ext uri="{BB962C8B-B14F-4D97-AF65-F5344CB8AC3E}">
        <p14:creationId xmlns:p14="http://schemas.microsoft.com/office/powerpoint/2010/main" val="113308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F268B2E-DFC0-8848-8AC4-9DEBA1C3BF2E}"/>
              </a:ext>
            </a:extLst>
          </p:cNvPr>
          <p:cNvSpPr>
            <a:spLocks noGrp="1"/>
          </p:cNvSpPr>
          <p:nvPr>
            <p:ph type="body" sz="quarter" idx="10"/>
          </p:nvPr>
        </p:nvSpPr>
        <p:spPr>
          <a:xfrm>
            <a:off x="1224000" y="966329"/>
            <a:ext cx="6974069" cy="3597588"/>
          </a:xfrm>
        </p:spPr>
        <p:txBody>
          <a:bodyPr wrap="square">
            <a:spAutoFit/>
          </a:bodyPr>
          <a:lstStyle/>
          <a:p>
            <a:pPr>
              <a:lnSpc>
                <a:spcPct val="150000"/>
              </a:lnSpc>
            </a:pPr>
            <a:r>
              <a:rPr lang="en-GB" dirty="0" smtClean="0">
                <a:solidFill>
                  <a:schemeClr val="tx1">
                    <a:lumMod val="85000"/>
                    <a:lumOff val="15000"/>
                  </a:schemeClr>
                </a:solidFill>
              </a:rPr>
              <a:t>The Dementia: Understand Together campaign is led </a:t>
            </a:r>
            <a:r>
              <a:rPr lang="en-GB" dirty="0">
                <a:solidFill>
                  <a:schemeClr val="tx1">
                    <a:lumMod val="85000"/>
                    <a:lumOff val="15000"/>
                  </a:schemeClr>
                </a:solidFill>
              </a:rPr>
              <a:t>by the HSE, working with the Alzheimer Society of Ireland (ASI), Age Friendly Ireland, the Dementia Services Information and Development Centre, Age &amp; Opportunity and Healthy Ireland</a:t>
            </a:r>
            <a:r>
              <a:rPr lang="en-GB" dirty="0" smtClean="0">
                <a:solidFill>
                  <a:schemeClr val="tx1">
                    <a:lumMod val="85000"/>
                    <a:lumOff val="15000"/>
                  </a:schemeClr>
                </a:solidFill>
              </a:rPr>
              <a:t>.</a:t>
            </a:r>
            <a:endParaRPr lang="en-IE" dirty="0">
              <a:solidFill>
                <a:schemeClr val="tx1">
                  <a:lumMod val="85000"/>
                  <a:lumOff val="15000"/>
                </a:schemeClr>
              </a:solidFill>
            </a:endParaRPr>
          </a:p>
          <a:p>
            <a:pPr>
              <a:lnSpc>
                <a:spcPct val="150000"/>
              </a:lnSpc>
            </a:pPr>
            <a:r>
              <a:rPr lang="en-IE" dirty="0">
                <a:solidFill>
                  <a:schemeClr val="tx1">
                    <a:lumMod val="85000"/>
                    <a:lumOff val="15000"/>
                  </a:schemeClr>
                </a:solidFill>
              </a:rPr>
              <a:t>In Ireland, there are over </a:t>
            </a:r>
            <a:r>
              <a:rPr lang="en-IE" b="1" dirty="0">
                <a:solidFill>
                  <a:schemeClr val="tx1">
                    <a:lumMod val="85000"/>
                    <a:lumOff val="15000"/>
                  </a:schemeClr>
                </a:solidFill>
              </a:rPr>
              <a:t>64,000 people living with dementia </a:t>
            </a:r>
            <a:r>
              <a:rPr lang="en-IE" dirty="0">
                <a:solidFill>
                  <a:schemeClr val="tx1">
                    <a:lumMod val="85000"/>
                    <a:lumOff val="15000"/>
                  </a:schemeClr>
                </a:solidFill>
              </a:rPr>
              <a:t>and this number is set to increase which means more and more of us will be affected by dementia in our lifetime. </a:t>
            </a:r>
            <a:r>
              <a:rPr lang="en-IE" dirty="0" smtClean="0">
                <a:solidFill>
                  <a:schemeClr val="tx1">
                    <a:lumMod val="85000"/>
                    <a:lumOff val="15000"/>
                  </a:schemeClr>
                </a:solidFill>
              </a:rPr>
              <a:t>With </a:t>
            </a:r>
            <a:r>
              <a:rPr lang="en-IE" dirty="0">
                <a:solidFill>
                  <a:schemeClr val="tx1">
                    <a:lumMod val="85000"/>
                    <a:lumOff val="15000"/>
                  </a:schemeClr>
                </a:solidFill>
              </a:rPr>
              <a:t>63% of people with dementia living within their </a:t>
            </a:r>
            <a:r>
              <a:rPr lang="en-IE" dirty="0" smtClean="0">
                <a:solidFill>
                  <a:schemeClr val="tx1">
                    <a:lumMod val="85000"/>
                    <a:lumOff val="15000"/>
                  </a:schemeClr>
                </a:solidFill>
              </a:rPr>
              <a:t>community, </a:t>
            </a:r>
            <a:r>
              <a:rPr lang="en-IE" b="1" dirty="0">
                <a:solidFill>
                  <a:schemeClr val="tx1">
                    <a:lumMod val="85000"/>
                    <a:lumOff val="15000"/>
                  </a:schemeClr>
                </a:solidFill>
              </a:rPr>
              <a:t>dementia is not just a health but a social issue </a:t>
            </a:r>
            <a:r>
              <a:rPr lang="en-IE" dirty="0">
                <a:solidFill>
                  <a:schemeClr val="tx1">
                    <a:lumMod val="85000"/>
                    <a:lumOff val="15000"/>
                  </a:schemeClr>
                </a:solidFill>
              </a:rPr>
              <a:t>that needs a community response. </a:t>
            </a:r>
            <a:endParaRPr lang="en-IE" dirty="0" smtClean="0">
              <a:solidFill>
                <a:schemeClr val="tx1">
                  <a:lumMod val="85000"/>
                  <a:lumOff val="15000"/>
                </a:schemeClr>
              </a:solidFill>
            </a:endParaRPr>
          </a:p>
          <a:p>
            <a:pPr>
              <a:lnSpc>
                <a:spcPct val="150000"/>
              </a:lnSpc>
            </a:pPr>
            <a:r>
              <a:rPr lang="en-GB" dirty="0" smtClean="0">
                <a:solidFill>
                  <a:schemeClr val="tx1">
                    <a:lumMod val="85000"/>
                    <a:lumOff val="15000"/>
                  </a:schemeClr>
                </a:solidFill>
              </a:rPr>
              <a:t>Our </a:t>
            </a:r>
            <a:r>
              <a:rPr lang="en-GB" dirty="0">
                <a:solidFill>
                  <a:schemeClr val="tx1">
                    <a:lumMod val="85000"/>
                    <a:lumOff val="15000"/>
                  </a:schemeClr>
                </a:solidFill>
              </a:rPr>
              <a:t>vision is to help create an Ireland that embraces and includes people living with dementia, and displays solidarity with them and their families. </a:t>
            </a:r>
          </a:p>
          <a:p>
            <a:pPr>
              <a:lnSpc>
                <a:spcPct val="150000"/>
              </a:lnSpc>
            </a:pPr>
            <a:r>
              <a:rPr lang="en-GB" dirty="0">
                <a:solidFill>
                  <a:schemeClr val="tx1">
                    <a:lumMod val="85000"/>
                    <a:lumOff val="15000"/>
                  </a:schemeClr>
                </a:solidFill>
              </a:rPr>
              <a:t>The campaign is supported by </a:t>
            </a:r>
            <a:r>
              <a:rPr lang="en-GB" b="1" dirty="0">
                <a:solidFill>
                  <a:schemeClr val="tx1">
                    <a:lumMod val="85000"/>
                    <a:lumOff val="15000"/>
                  </a:schemeClr>
                </a:solidFill>
              </a:rPr>
              <a:t>over 40 partner organisations </a:t>
            </a:r>
            <a:r>
              <a:rPr lang="en-GB" dirty="0">
                <a:solidFill>
                  <a:schemeClr val="tx1">
                    <a:lumMod val="85000"/>
                    <a:lumOff val="15000"/>
                  </a:schemeClr>
                </a:solidFill>
              </a:rPr>
              <a:t>across Ireland ranging from retail, transport, banking, health, voluntary and community sectors who, together with </a:t>
            </a:r>
            <a:r>
              <a:rPr lang="en-GB" b="1" dirty="0">
                <a:solidFill>
                  <a:schemeClr val="tx1">
                    <a:lumMod val="85000"/>
                    <a:lumOff val="15000"/>
                  </a:schemeClr>
                </a:solidFill>
              </a:rPr>
              <a:t>over 500 community champions </a:t>
            </a:r>
            <a:r>
              <a:rPr lang="en-GB" dirty="0" smtClean="0">
                <a:solidFill>
                  <a:schemeClr val="tx1">
                    <a:lumMod val="85000"/>
                    <a:lumOff val="15000"/>
                  </a:schemeClr>
                </a:solidFill>
              </a:rPr>
              <a:t>are </a:t>
            </a:r>
            <a:r>
              <a:rPr lang="en-GB" dirty="0">
                <a:solidFill>
                  <a:schemeClr val="tx1">
                    <a:lumMod val="85000"/>
                    <a:lumOff val="15000"/>
                  </a:schemeClr>
                </a:solidFill>
              </a:rPr>
              <a:t>leading the way in creating inclusive communities. </a:t>
            </a:r>
            <a:endParaRPr lang="en-GB" dirty="0" smtClean="0">
              <a:solidFill>
                <a:schemeClr val="tx1">
                  <a:lumMod val="85000"/>
                  <a:lumOff val="15000"/>
                </a:schemeClr>
              </a:solidFill>
            </a:endParaRPr>
          </a:p>
        </p:txBody>
      </p:sp>
      <p:sp>
        <p:nvSpPr>
          <p:cNvPr id="10" name="Text Placeholder 9">
            <a:extLst>
              <a:ext uri="{FF2B5EF4-FFF2-40B4-BE49-F238E27FC236}">
                <a16:creationId xmlns:a16="http://schemas.microsoft.com/office/drawing/2014/main" id="{85B0A863-C1EC-064E-8916-8E32C88BE966}"/>
              </a:ext>
            </a:extLst>
          </p:cNvPr>
          <p:cNvSpPr>
            <a:spLocks noGrp="1"/>
          </p:cNvSpPr>
          <p:nvPr>
            <p:ph type="body" sz="quarter" idx="11"/>
          </p:nvPr>
        </p:nvSpPr>
        <p:spPr>
          <a:xfrm>
            <a:off x="1224000" y="364464"/>
            <a:ext cx="7250044" cy="585601"/>
          </a:xfrm>
        </p:spPr>
        <p:txBody>
          <a:bodyPr>
            <a:normAutofit/>
          </a:bodyPr>
          <a:lstStyle/>
          <a:p>
            <a:r>
              <a:rPr lang="en-IE" dirty="0" smtClean="0"/>
              <a:t>Dementia: Understand Together in </a:t>
            </a:r>
            <a:r>
              <a:rPr lang="en-IE" dirty="0"/>
              <a:t>C</a:t>
            </a:r>
            <a:r>
              <a:rPr lang="en-IE" dirty="0" smtClean="0"/>
              <a:t>ommunities</a:t>
            </a:r>
            <a:endParaRPr lang="en-IE" dirty="0"/>
          </a:p>
        </p:txBody>
      </p:sp>
    </p:spTree>
    <p:extLst>
      <p:ext uri="{BB962C8B-B14F-4D97-AF65-F5344CB8AC3E}">
        <p14:creationId xmlns:p14="http://schemas.microsoft.com/office/powerpoint/2010/main" val="818219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a:xfrm>
            <a:off x="1224000" y="301090"/>
            <a:ext cx="7313418" cy="585601"/>
          </a:xfrm>
        </p:spPr>
        <p:txBody>
          <a:bodyPr>
            <a:normAutofit/>
          </a:bodyPr>
          <a:lstStyle/>
          <a:p>
            <a:r>
              <a:rPr lang="en-IE" dirty="0" smtClean="0"/>
              <a:t>What matters most to people living with dementia</a:t>
            </a:r>
            <a:endParaRPr lang="en-IE" dirty="0"/>
          </a:p>
        </p:txBody>
      </p:sp>
      <p:sp>
        <p:nvSpPr>
          <p:cNvPr id="7" name="Rectangle 6">
            <a:extLst>
              <a:ext uri="{FF2B5EF4-FFF2-40B4-BE49-F238E27FC236}">
                <a16:creationId xmlns:a16="http://schemas.microsoft.com/office/drawing/2014/main" id="{50830781-E03E-4A43-B298-2596E0FBF9D3}"/>
              </a:ext>
            </a:extLst>
          </p:cNvPr>
          <p:cNvSpPr/>
          <p:nvPr/>
        </p:nvSpPr>
        <p:spPr>
          <a:xfrm>
            <a:off x="297712" y="4709816"/>
            <a:ext cx="8506046" cy="276999"/>
          </a:xfrm>
          <a:prstGeom prst="rect">
            <a:avLst/>
          </a:prstGeom>
        </p:spPr>
        <p:txBody>
          <a:bodyPr wrap="square" lIns="0" tIns="0" rIns="0" bIns="0">
            <a:spAutoFit/>
          </a:bodyPr>
          <a:lstStyle/>
          <a:p>
            <a:endParaRPr lang="en-IE" sz="900" dirty="0">
              <a:latin typeface="Arial" panose="020B0604020202020204" pitchFamily="34" charset="0"/>
            </a:endParaRPr>
          </a:p>
          <a:p>
            <a:endParaRPr lang="en-IE" sz="900" dirty="0">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54430" y="2099342"/>
            <a:ext cx="2383646" cy="1875368"/>
          </a:xfrm>
          <a:prstGeom prst="rect">
            <a:avLst/>
          </a:prstGeom>
        </p:spPr>
      </p:pic>
      <p:pic>
        <p:nvPicPr>
          <p:cNvPr id="6" name="Picture 5"/>
          <p:cNvPicPr>
            <a:picLocks noChangeAspect="1"/>
          </p:cNvPicPr>
          <p:nvPr/>
        </p:nvPicPr>
        <p:blipFill>
          <a:blip r:embed="rId3"/>
          <a:stretch>
            <a:fillRect/>
          </a:stretch>
        </p:blipFill>
        <p:spPr>
          <a:xfrm>
            <a:off x="6770754" y="2110228"/>
            <a:ext cx="2373246" cy="1867186"/>
          </a:xfrm>
          <a:prstGeom prst="rect">
            <a:avLst/>
          </a:prstGeom>
        </p:spPr>
      </p:pic>
      <p:pic>
        <p:nvPicPr>
          <p:cNvPr id="8" name="Picture 7"/>
          <p:cNvPicPr>
            <a:picLocks noChangeAspect="1"/>
          </p:cNvPicPr>
          <p:nvPr/>
        </p:nvPicPr>
        <p:blipFill>
          <a:blip r:embed="rId4"/>
          <a:stretch>
            <a:fillRect/>
          </a:stretch>
        </p:blipFill>
        <p:spPr>
          <a:xfrm>
            <a:off x="2345248" y="2110230"/>
            <a:ext cx="2383646" cy="1875368"/>
          </a:xfrm>
          <a:prstGeom prst="rect">
            <a:avLst/>
          </a:prstGeom>
        </p:spPr>
      </p:pic>
      <p:pic>
        <p:nvPicPr>
          <p:cNvPr id="9" name="Picture 8"/>
          <p:cNvPicPr>
            <a:picLocks noChangeAspect="1"/>
          </p:cNvPicPr>
          <p:nvPr/>
        </p:nvPicPr>
        <p:blipFill>
          <a:blip r:embed="rId5"/>
          <a:stretch>
            <a:fillRect/>
          </a:stretch>
        </p:blipFill>
        <p:spPr>
          <a:xfrm>
            <a:off x="4534367" y="2110231"/>
            <a:ext cx="2378063" cy="1870976"/>
          </a:xfrm>
          <a:prstGeom prst="rect">
            <a:avLst/>
          </a:prstGeom>
        </p:spPr>
      </p:pic>
      <p:sp>
        <p:nvSpPr>
          <p:cNvPr id="10" name="Rectangle 9"/>
          <p:cNvSpPr/>
          <p:nvPr/>
        </p:nvSpPr>
        <p:spPr>
          <a:xfrm>
            <a:off x="1553154" y="1227195"/>
            <a:ext cx="5995161" cy="646331"/>
          </a:xfrm>
          <a:prstGeom prst="rect">
            <a:avLst/>
          </a:prstGeom>
          <a:noFill/>
        </p:spPr>
        <p:txBody>
          <a:bodyPr wrap="square">
            <a:spAutoFit/>
          </a:bodyPr>
          <a:lstStyle/>
          <a:p>
            <a:pPr algn="ctr"/>
            <a:r>
              <a:rPr lang="en-IE" dirty="0">
                <a:solidFill>
                  <a:schemeClr val="bg2">
                    <a:lumMod val="25000"/>
                  </a:schemeClr>
                </a:solidFill>
              </a:rPr>
              <a:t>There are 4 key outcomes that people with dementia and their families say matter to </a:t>
            </a:r>
            <a:r>
              <a:rPr lang="en-IE" dirty="0" smtClean="0">
                <a:solidFill>
                  <a:schemeClr val="bg2">
                    <a:lumMod val="25000"/>
                  </a:schemeClr>
                </a:solidFill>
              </a:rPr>
              <a:t>them</a:t>
            </a:r>
            <a:endParaRPr lang="en-IE" dirty="0">
              <a:solidFill>
                <a:schemeClr val="bg2">
                  <a:lumMod val="25000"/>
                </a:schemeClr>
              </a:solidFill>
            </a:endParaRPr>
          </a:p>
        </p:txBody>
      </p:sp>
      <p:sp>
        <p:nvSpPr>
          <p:cNvPr id="11" name="Rectangle 10"/>
          <p:cNvSpPr/>
          <p:nvPr/>
        </p:nvSpPr>
        <p:spPr>
          <a:xfrm>
            <a:off x="430881" y="4352247"/>
            <a:ext cx="8239706" cy="369332"/>
          </a:xfrm>
          <a:prstGeom prst="rect">
            <a:avLst/>
          </a:prstGeom>
        </p:spPr>
        <p:txBody>
          <a:bodyPr wrap="square">
            <a:spAutoFit/>
          </a:bodyPr>
          <a:lstStyle/>
          <a:p>
            <a:r>
              <a:rPr lang="en-IE" dirty="0">
                <a:solidFill>
                  <a:schemeClr val="bg2">
                    <a:lumMod val="25000"/>
                  </a:schemeClr>
                </a:solidFill>
              </a:rPr>
              <a:t>These outcomes are at the core of helping us to build dementia inclusive communities.</a:t>
            </a:r>
          </a:p>
        </p:txBody>
      </p:sp>
    </p:spTree>
    <p:extLst>
      <p:ext uri="{BB962C8B-B14F-4D97-AF65-F5344CB8AC3E}">
        <p14:creationId xmlns:p14="http://schemas.microsoft.com/office/powerpoint/2010/main" val="2440578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80000" y="1512432"/>
            <a:ext cx="2912579" cy="2047499"/>
          </a:xfrm>
        </p:spPr>
        <p:txBody>
          <a:bodyPr/>
          <a:lstStyle/>
          <a:p>
            <a:r>
              <a:rPr lang="en-IE" sz="2400" b="1" dirty="0" smtClean="0">
                <a:solidFill>
                  <a:srgbClr val="009999"/>
                </a:solidFill>
              </a:rPr>
              <a:t>Launch of the new Dementia Inclusive Community symbol</a:t>
            </a:r>
            <a:endParaRPr lang="en-IE" dirty="0"/>
          </a:p>
        </p:txBody>
      </p:sp>
      <p:sp>
        <p:nvSpPr>
          <p:cNvPr id="4" name="Oval 3">
            <a:extLst>
              <a:ext uri="{FF2B5EF4-FFF2-40B4-BE49-F238E27FC236}">
                <a16:creationId xmlns:a16="http://schemas.microsoft.com/office/drawing/2014/main" id="{7A1C6E67-7C90-7940-B4C9-053459ABC12E}"/>
              </a:ext>
            </a:extLst>
          </p:cNvPr>
          <p:cNvSpPr/>
          <p:nvPr/>
        </p:nvSpPr>
        <p:spPr>
          <a:xfrm>
            <a:off x="4990128" y="916182"/>
            <a:ext cx="3240001" cy="3240000"/>
          </a:xfrm>
          <a:prstGeom prst="ellipse">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767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B34ACF-A7FD-424D-AD93-63034A35445A}"/>
              </a:ext>
            </a:extLst>
          </p:cNvPr>
          <p:cNvSpPr>
            <a:spLocks noGrp="1"/>
          </p:cNvSpPr>
          <p:nvPr>
            <p:ph type="body" sz="quarter" idx="11"/>
          </p:nvPr>
        </p:nvSpPr>
        <p:spPr>
          <a:xfrm>
            <a:off x="1079999" y="891167"/>
            <a:ext cx="4241644" cy="2976642"/>
          </a:xfrm>
        </p:spPr>
        <p:txBody>
          <a:bodyPr/>
          <a:lstStyle/>
          <a:p>
            <a:r>
              <a:rPr lang="en-IE" dirty="0">
                <a:solidFill>
                  <a:schemeClr val="tx1">
                    <a:lumMod val="75000"/>
                    <a:lumOff val="25000"/>
                  </a:schemeClr>
                </a:solidFill>
              </a:rPr>
              <a:t>We </a:t>
            </a:r>
            <a:r>
              <a:rPr lang="en-IE" dirty="0" smtClean="0">
                <a:solidFill>
                  <a:schemeClr val="tx1">
                    <a:lumMod val="75000"/>
                    <a:lumOff val="25000"/>
                  </a:schemeClr>
                </a:solidFill>
              </a:rPr>
              <a:t>have </a:t>
            </a:r>
            <a:r>
              <a:rPr lang="en-IE" dirty="0">
                <a:solidFill>
                  <a:schemeClr val="tx1">
                    <a:lumMod val="75000"/>
                    <a:lumOff val="25000"/>
                  </a:schemeClr>
                </a:solidFill>
              </a:rPr>
              <a:t>the opportunity to connect all that is happening across the country and visually represent the culture change we are seeing with the launch of our dementia inclusive symbol. </a:t>
            </a:r>
          </a:p>
          <a:p>
            <a:r>
              <a:rPr lang="en-IE" b="1" dirty="0" smtClean="0">
                <a:solidFill>
                  <a:schemeClr val="tx1">
                    <a:lumMod val="75000"/>
                    <a:lumOff val="25000"/>
                  </a:schemeClr>
                </a:solidFill>
              </a:rPr>
              <a:t>Our </a:t>
            </a:r>
            <a:r>
              <a:rPr lang="en-IE" b="1" dirty="0">
                <a:solidFill>
                  <a:schemeClr val="tx1">
                    <a:lumMod val="75000"/>
                    <a:lumOff val="25000"/>
                  </a:schemeClr>
                </a:solidFill>
              </a:rPr>
              <a:t>ambition is that the symbol will:</a:t>
            </a:r>
          </a:p>
          <a:p>
            <a:pPr marL="257175" indent="-257175">
              <a:buFont typeface="Arial" panose="020B0604020202020204" pitchFamily="34" charset="0"/>
              <a:buChar char="•"/>
            </a:pPr>
            <a:r>
              <a:rPr lang="en-IE" dirty="0">
                <a:solidFill>
                  <a:schemeClr val="tx1">
                    <a:lumMod val="75000"/>
                    <a:lumOff val="25000"/>
                  </a:schemeClr>
                </a:solidFill>
              </a:rPr>
              <a:t>increase visibility and awareness of the </a:t>
            </a:r>
            <a:r>
              <a:rPr lang="en-IE" dirty="0" smtClean="0">
                <a:solidFill>
                  <a:schemeClr val="tx1">
                    <a:lumMod val="75000"/>
                    <a:lumOff val="25000"/>
                  </a:schemeClr>
                </a:solidFill>
              </a:rPr>
              <a:t>Dementia: Understand Together campaign</a:t>
            </a:r>
            <a:endParaRPr lang="en-IE" dirty="0">
              <a:solidFill>
                <a:schemeClr val="tx1">
                  <a:lumMod val="75000"/>
                  <a:lumOff val="25000"/>
                </a:schemeClr>
              </a:solidFill>
            </a:endParaRPr>
          </a:p>
          <a:p>
            <a:pPr marL="257175" indent="-257175">
              <a:buFont typeface="Arial" panose="020B0604020202020204" pitchFamily="34" charset="0"/>
              <a:buChar char="•"/>
            </a:pPr>
            <a:r>
              <a:rPr lang="en-IE" dirty="0">
                <a:solidFill>
                  <a:schemeClr val="tx1">
                    <a:lumMod val="75000"/>
                    <a:lumOff val="25000"/>
                  </a:schemeClr>
                </a:solidFill>
              </a:rPr>
              <a:t>act as an overarching symbol of solidarity, inclusivity and support for people living with dementia</a:t>
            </a:r>
          </a:p>
          <a:p>
            <a:pPr marL="257175" indent="-257175">
              <a:buFont typeface="Arial" panose="020B0604020202020204" pitchFamily="34" charset="0"/>
              <a:buChar char="•"/>
            </a:pPr>
            <a:r>
              <a:rPr lang="en-IE" dirty="0">
                <a:solidFill>
                  <a:schemeClr val="tx1">
                    <a:lumMod val="75000"/>
                    <a:lumOff val="25000"/>
                  </a:schemeClr>
                </a:solidFill>
              </a:rPr>
              <a:t>be a sign that communities, </a:t>
            </a:r>
            <a:r>
              <a:rPr lang="en-IE" dirty="0" smtClean="0">
                <a:solidFill>
                  <a:schemeClr val="tx1">
                    <a:lumMod val="75000"/>
                    <a:lumOff val="25000"/>
                  </a:schemeClr>
                </a:solidFill>
              </a:rPr>
              <a:t>businesses </a:t>
            </a:r>
            <a:r>
              <a:rPr lang="en-IE" dirty="0">
                <a:solidFill>
                  <a:schemeClr val="tx1">
                    <a:lumMod val="75000"/>
                    <a:lumOff val="25000"/>
                  </a:schemeClr>
                </a:solidFill>
              </a:rPr>
              <a:t>and services are working towards being dementia </a:t>
            </a:r>
            <a:r>
              <a:rPr lang="en-IE" dirty="0" smtClean="0">
                <a:solidFill>
                  <a:schemeClr val="tx1">
                    <a:lumMod val="75000"/>
                    <a:lumOff val="25000"/>
                  </a:schemeClr>
                </a:solidFill>
              </a:rPr>
              <a:t>inclusive</a:t>
            </a:r>
          </a:p>
        </p:txBody>
      </p:sp>
      <p:sp>
        <p:nvSpPr>
          <p:cNvPr id="4" name="Rectangle 3">
            <a:extLst>
              <a:ext uri="{FF2B5EF4-FFF2-40B4-BE49-F238E27FC236}">
                <a16:creationId xmlns:a16="http://schemas.microsoft.com/office/drawing/2014/main" id="{CE4442A2-D49C-5C4F-AAC8-39D96B66CB0B}"/>
              </a:ext>
            </a:extLst>
          </p:cNvPr>
          <p:cNvSpPr/>
          <p:nvPr/>
        </p:nvSpPr>
        <p:spPr>
          <a:xfrm>
            <a:off x="5904000" y="3313170"/>
            <a:ext cx="3240000" cy="1692000"/>
          </a:xfrm>
          <a:prstGeom prst="rect">
            <a:avLst/>
          </a:prstGeom>
          <a:solidFill>
            <a:srgbClr val="56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757F748-4CDB-984D-AEC0-1A81EE56393F}"/>
              </a:ext>
            </a:extLst>
          </p:cNvPr>
          <p:cNvSpPr/>
          <p:nvPr/>
        </p:nvSpPr>
        <p:spPr>
          <a:xfrm>
            <a:off x="5904000" y="1666729"/>
            <a:ext cx="3240000" cy="1692000"/>
          </a:xfrm>
          <a:prstGeom prst="rect">
            <a:avLst/>
          </a:prstGeom>
          <a:solidFill>
            <a:srgbClr val="75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2DC87BC-F007-F145-A077-DA332018068B}"/>
              </a:ext>
            </a:extLst>
          </p:cNvPr>
          <p:cNvSpPr/>
          <p:nvPr/>
        </p:nvSpPr>
        <p:spPr>
          <a:xfrm>
            <a:off x="5904000" y="-25271"/>
            <a:ext cx="3240000" cy="1692000"/>
          </a:xfrm>
          <a:prstGeom prst="rect">
            <a:avLst/>
          </a:prstGeom>
          <a:solidFill>
            <a:srgbClr val="005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52"/>
              </a:solidFill>
            </a:endParaRPr>
          </a:p>
        </p:txBody>
      </p:sp>
      <p:sp>
        <p:nvSpPr>
          <p:cNvPr id="15" name="Text Placeholder 1">
            <a:extLst>
              <a:ext uri="{FF2B5EF4-FFF2-40B4-BE49-F238E27FC236}">
                <a16:creationId xmlns:a16="http://schemas.microsoft.com/office/drawing/2014/main" id="{9E6FC814-C112-104F-AE07-E0CD837F4F4C}"/>
              </a:ext>
            </a:extLst>
          </p:cNvPr>
          <p:cNvSpPr>
            <a:spLocks noGrp="1"/>
          </p:cNvSpPr>
          <p:nvPr>
            <p:ph type="body" sz="quarter" idx="10"/>
          </p:nvPr>
        </p:nvSpPr>
        <p:spPr>
          <a:xfrm>
            <a:off x="1080000" y="405805"/>
            <a:ext cx="4397256" cy="436167"/>
          </a:xfrm>
        </p:spPr>
        <p:txBody>
          <a:bodyPr/>
          <a:lstStyle/>
          <a:p>
            <a:r>
              <a:rPr lang="en-US" dirty="0" smtClean="0"/>
              <a:t>Why now?</a:t>
            </a:r>
            <a:endParaRPr lang="en-US" dirty="0"/>
          </a:p>
        </p:txBody>
      </p:sp>
      <p:sp>
        <p:nvSpPr>
          <p:cNvPr id="13" name="TextBox 12">
            <a:extLst>
              <a:ext uri="{FF2B5EF4-FFF2-40B4-BE49-F238E27FC236}">
                <a16:creationId xmlns:a16="http://schemas.microsoft.com/office/drawing/2014/main" id="{6113AB25-3ACB-2845-98F8-6D6042D6B65E}"/>
              </a:ext>
            </a:extLst>
          </p:cNvPr>
          <p:cNvSpPr txBox="1"/>
          <p:nvPr/>
        </p:nvSpPr>
        <p:spPr>
          <a:xfrm>
            <a:off x="6200692" y="3789838"/>
            <a:ext cx="2782800" cy="738664"/>
          </a:xfrm>
          <a:prstGeom prst="rect">
            <a:avLst/>
          </a:prstGeom>
        </p:spPr>
        <p:txBody>
          <a:bodyPr wrap="square" lIns="0" tIns="0" rIns="0" bIns="0" rtlCol="0" anchor="t" anchorCtr="0">
            <a:spAutoFit/>
          </a:bodyPr>
          <a:lstStyle/>
          <a:p>
            <a:pPr algn="ctr"/>
            <a:r>
              <a:rPr lang="en-US" sz="2400" b="1" dirty="0" smtClean="0">
                <a:solidFill>
                  <a:schemeClr val="bg1"/>
                </a:solidFill>
                <a:latin typeface="Arial" panose="020B0604020202020204" pitchFamily="34" charset="0"/>
                <a:cs typeface="Arial" panose="020B0604020202020204" pitchFamily="34" charset="0"/>
              </a:rPr>
              <a:t>40 national partner organisations</a:t>
            </a:r>
            <a:endParaRPr lang="en-US" sz="24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0ACB53A-2BB4-414D-B4A5-4AC81436B7FE}"/>
              </a:ext>
            </a:extLst>
          </p:cNvPr>
          <p:cNvSpPr txBox="1"/>
          <p:nvPr/>
        </p:nvSpPr>
        <p:spPr>
          <a:xfrm>
            <a:off x="6132599" y="2143397"/>
            <a:ext cx="2918987" cy="738664"/>
          </a:xfrm>
          <a:prstGeom prst="rect">
            <a:avLst/>
          </a:prstGeom>
        </p:spPr>
        <p:txBody>
          <a:bodyPr wrap="square" lIns="0" tIns="0" rIns="0" bIns="0" rtlCol="0" anchor="t" anchorCtr="0">
            <a:spAutoFit/>
          </a:bodyPr>
          <a:lstStyle/>
          <a:p>
            <a:pPr algn="ctr"/>
            <a:r>
              <a:rPr lang="en-US" sz="2400" b="1" dirty="0" smtClean="0">
                <a:solidFill>
                  <a:schemeClr val="bg1"/>
                </a:solidFill>
                <a:latin typeface="Arial" panose="020B0604020202020204" pitchFamily="34" charset="0"/>
                <a:cs typeface="Arial" panose="020B0604020202020204" pitchFamily="34" charset="0"/>
              </a:rPr>
              <a:t>57,000+ followers on Facebook</a:t>
            </a:r>
            <a:endParaRPr lang="en-US" sz="24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7F8C96-3E61-C74E-B4E1-A6EC402C35E1}"/>
              </a:ext>
            </a:extLst>
          </p:cNvPr>
          <p:cNvSpPr txBox="1"/>
          <p:nvPr/>
        </p:nvSpPr>
        <p:spPr>
          <a:xfrm>
            <a:off x="5972092" y="451397"/>
            <a:ext cx="3240000" cy="738664"/>
          </a:xfrm>
          <a:prstGeom prst="rect">
            <a:avLst/>
          </a:prstGeom>
        </p:spPr>
        <p:txBody>
          <a:bodyPr wrap="square" lIns="0" tIns="0" rIns="0" bIns="0" rtlCol="0" anchor="t" anchorCtr="0">
            <a:spAutoFit/>
          </a:bodyPr>
          <a:lstStyle/>
          <a:p>
            <a:pPr algn="ctr"/>
            <a:r>
              <a:rPr lang="en-US" sz="2400" b="1" dirty="0" smtClean="0">
                <a:solidFill>
                  <a:schemeClr val="bg1"/>
                </a:solidFill>
                <a:latin typeface="Arial" panose="020B0604020202020204" pitchFamily="34" charset="0"/>
                <a:cs typeface="Arial" panose="020B0604020202020204" pitchFamily="34" charset="0"/>
              </a:rPr>
              <a:t>500+ champions taking action</a:t>
            </a:r>
            <a:endParaRPr lang="en-US" sz="2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749643" y="3941379"/>
            <a:ext cx="4572000" cy="923330"/>
          </a:xfrm>
          <a:prstGeom prst="rect">
            <a:avLst/>
          </a:prstGeom>
        </p:spPr>
        <p:txBody>
          <a:bodyPr>
            <a:spAutoFit/>
          </a:bodyPr>
          <a:lstStyle/>
          <a:p>
            <a:pPr algn="ctr"/>
            <a:r>
              <a:rPr lang="en-IE" b="1" dirty="0">
                <a:solidFill>
                  <a:schemeClr val="tx1">
                    <a:lumMod val="75000"/>
                    <a:lumOff val="25000"/>
                  </a:schemeClr>
                </a:solidFill>
              </a:rPr>
              <a:t>“I think it’s going to be a game changer! It’s taking things to a whole new level” </a:t>
            </a:r>
          </a:p>
          <a:p>
            <a:pPr algn="ctr"/>
            <a:r>
              <a:rPr lang="en-IE" b="1" dirty="0">
                <a:solidFill>
                  <a:schemeClr val="tx1">
                    <a:lumMod val="75000"/>
                    <a:lumOff val="25000"/>
                  </a:schemeClr>
                </a:solidFill>
              </a:rPr>
              <a:t>(person living with dementia)</a:t>
            </a:r>
          </a:p>
        </p:txBody>
      </p:sp>
    </p:spTree>
    <p:extLst>
      <p:ext uri="{BB962C8B-B14F-4D97-AF65-F5344CB8AC3E}">
        <p14:creationId xmlns:p14="http://schemas.microsoft.com/office/powerpoint/2010/main" val="2019119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3987" y="914956"/>
            <a:ext cx="8113986" cy="4003885"/>
          </a:xfrm>
        </p:spPr>
        <p:txBody>
          <a:bodyPr>
            <a:noAutofit/>
          </a:bodyPr>
          <a:lstStyle/>
          <a:p>
            <a:pPr>
              <a:lnSpc>
                <a:spcPct val="150000"/>
              </a:lnSpc>
              <a:spcAft>
                <a:spcPts val="0"/>
              </a:spcAft>
            </a:pPr>
            <a:r>
              <a:rPr lang="en-GB" dirty="0">
                <a:solidFill>
                  <a:schemeClr val="tx1">
                    <a:lumMod val="75000"/>
                    <a:lumOff val="25000"/>
                  </a:schemeClr>
                </a:solidFill>
                <a:ea typeface="Times New Roman" panose="02020603050405020304" pitchFamily="18" charset="0"/>
              </a:rPr>
              <a:t>We want to send a strong message that people with dementia and their families are </a:t>
            </a:r>
            <a:r>
              <a:rPr lang="en-GB" b="1" dirty="0">
                <a:solidFill>
                  <a:schemeClr val="tx1">
                    <a:lumMod val="75000"/>
                    <a:lumOff val="25000"/>
                  </a:schemeClr>
                </a:solidFill>
                <a:ea typeface="Times New Roman" panose="02020603050405020304" pitchFamily="18" charset="0"/>
              </a:rPr>
              <a:t>valued and respected members of our communities</a:t>
            </a:r>
            <a:r>
              <a:rPr lang="en-GB" dirty="0" smtClean="0">
                <a:solidFill>
                  <a:schemeClr val="tx1">
                    <a:lumMod val="75000"/>
                    <a:lumOff val="25000"/>
                  </a:schemeClr>
                </a:solidFill>
                <a:ea typeface="Times New Roman" panose="02020603050405020304" pitchFamily="18" charset="0"/>
              </a:rPr>
              <a:t>.</a:t>
            </a:r>
            <a:r>
              <a:rPr lang="en-GB" dirty="0">
                <a:solidFill>
                  <a:schemeClr val="tx1">
                    <a:lumMod val="75000"/>
                    <a:lumOff val="25000"/>
                  </a:schemeClr>
                </a:solidFill>
                <a:ea typeface="Times New Roman" panose="02020603050405020304" pitchFamily="18" charset="0"/>
              </a:rPr>
              <a:t> </a:t>
            </a:r>
            <a:endParaRPr lang="en-IE" dirty="0">
              <a:solidFill>
                <a:schemeClr val="tx1">
                  <a:lumMod val="75000"/>
                  <a:lumOff val="25000"/>
                </a:schemeClr>
              </a:solidFill>
              <a:ea typeface="Times New Roman" panose="02020603050405020304" pitchFamily="18" charset="0"/>
            </a:endParaRPr>
          </a:p>
          <a:p>
            <a:pPr>
              <a:lnSpc>
                <a:spcPct val="150000"/>
              </a:lnSpc>
              <a:spcAft>
                <a:spcPts val="0"/>
              </a:spcAft>
            </a:pPr>
            <a:r>
              <a:rPr lang="en-GB" b="1" dirty="0">
                <a:solidFill>
                  <a:schemeClr val="tx1">
                    <a:lumMod val="75000"/>
                    <a:lumOff val="25000"/>
                  </a:schemeClr>
                </a:solidFill>
                <a:ea typeface="Times New Roman" panose="02020603050405020304" pitchFamily="18" charset="0"/>
              </a:rPr>
              <a:t>Health and wellbeing </a:t>
            </a:r>
            <a:r>
              <a:rPr lang="en-GB" dirty="0">
                <a:solidFill>
                  <a:schemeClr val="tx1">
                    <a:lumMod val="75000"/>
                    <a:lumOff val="25000"/>
                  </a:schemeClr>
                </a:solidFill>
                <a:ea typeface="Times New Roman" panose="02020603050405020304" pitchFamily="18" charset="0"/>
              </a:rPr>
              <a:t>is closely linked to the </a:t>
            </a:r>
            <a:r>
              <a:rPr lang="en-GB" b="1" dirty="0">
                <a:solidFill>
                  <a:schemeClr val="tx1">
                    <a:lumMod val="75000"/>
                    <a:lumOff val="25000"/>
                  </a:schemeClr>
                </a:solidFill>
                <a:ea typeface="Times New Roman" panose="02020603050405020304" pitchFamily="18" charset="0"/>
              </a:rPr>
              <a:t>social engagement </a:t>
            </a:r>
            <a:r>
              <a:rPr lang="en-GB" dirty="0">
                <a:solidFill>
                  <a:schemeClr val="tx1">
                    <a:lumMod val="75000"/>
                    <a:lumOff val="25000"/>
                  </a:schemeClr>
                </a:solidFill>
                <a:ea typeface="Times New Roman" panose="02020603050405020304" pitchFamily="18" charset="0"/>
              </a:rPr>
              <a:t>we have in our communities, many studies, anecdotal stories and our experiences of the last years during a pandemic speak to this</a:t>
            </a:r>
            <a:r>
              <a:rPr lang="en-GB" dirty="0" smtClean="0">
                <a:solidFill>
                  <a:schemeClr val="tx1">
                    <a:lumMod val="75000"/>
                    <a:lumOff val="25000"/>
                  </a:schemeClr>
                </a:solidFill>
                <a:ea typeface="Times New Roman" panose="02020603050405020304" pitchFamily="18" charset="0"/>
              </a:rPr>
              <a:t>.</a:t>
            </a:r>
            <a:endParaRPr lang="en-IE" dirty="0">
              <a:solidFill>
                <a:schemeClr val="tx1">
                  <a:lumMod val="75000"/>
                  <a:lumOff val="25000"/>
                </a:schemeClr>
              </a:solidFill>
              <a:ea typeface="Times New Roman" panose="02020603050405020304" pitchFamily="18" charset="0"/>
            </a:endParaRPr>
          </a:p>
          <a:p>
            <a:pPr>
              <a:lnSpc>
                <a:spcPct val="150000"/>
              </a:lnSpc>
              <a:spcAft>
                <a:spcPts val="0"/>
              </a:spcAft>
            </a:pPr>
            <a:r>
              <a:rPr lang="en-GB" b="1" dirty="0">
                <a:solidFill>
                  <a:schemeClr val="tx1">
                    <a:lumMod val="75000"/>
                    <a:lumOff val="25000"/>
                  </a:schemeClr>
                </a:solidFill>
                <a:ea typeface="Times New Roman" panose="02020603050405020304" pitchFamily="18" charset="0"/>
              </a:rPr>
              <a:t>Social isolation </a:t>
            </a:r>
            <a:r>
              <a:rPr lang="en-GB" dirty="0">
                <a:solidFill>
                  <a:schemeClr val="tx1">
                    <a:lumMod val="75000"/>
                    <a:lumOff val="25000"/>
                  </a:schemeClr>
                </a:solidFill>
                <a:ea typeface="Times New Roman" panose="02020603050405020304" pitchFamily="18" charset="0"/>
              </a:rPr>
              <a:t>is often more likely for a person with dementia and </a:t>
            </a:r>
            <a:r>
              <a:rPr lang="en-GB" b="1" dirty="0">
                <a:solidFill>
                  <a:schemeClr val="tx1">
                    <a:lumMod val="75000"/>
                    <a:lumOff val="25000"/>
                  </a:schemeClr>
                </a:solidFill>
                <a:ea typeface="Times New Roman" panose="02020603050405020304" pitchFamily="18" charset="0"/>
              </a:rPr>
              <a:t>staying socially active and engaged can help</a:t>
            </a:r>
            <a:r>
              <a:rPr lang="en-GB" dirty="0">
                <a:solidFill>
                  <a:schemeClr val="tx1">
                    <a:lumMod val="75000"/>
                    <a:lumOff val="25000"/>
                  </a:schemeClr>
                </a:solidFill>
                <a:ea typeface="Times New Roman" panose="02020603050405020304" pitchFamily="18" charset="0"/>
              </a:rPr>
              <a:t> in many ways. As well as </a:t>
            </a:r>
            <a:r>
              <a:rPr lang="en-GB" b="1" dirty="0">
                <a:solidFill>
                  <a:schemeClr val="tx1">
                    <a:lumMod val="75000"/>
                    <a:lumOff val="25000"/>
                  </a:schemeClr>
                </a:solidFill>
                <a:ea typeface="Times New Roman" panose="02020603050405020304" pitchFamily="18" charset="0"/>
              </a:rPr>
              <a:t>slowing the progression of dementia</a:t>
            </a:r>
            <a:r>
              <a:rPr lang="en-GB" dirty="0">
                <a:solidFill>
                  <a:schemeClr val="tx1">
                    <a:lumMod val="75000"/>
                    <a:lumOff val="25000"/>
                  </a:schemeClr>
                </a:solidFill>
                <a:ea typeface="Times New Roman" panose="02020603050405020304" pitchFamily="18" charset="0"/>
              </a:rPr>
              <a:t>, it can </a:t>
            </a:r>
            <a:r>
              <a:rPr lang="en-GB" b="1" dirty="0">
                <a:solidFill>
                  <a:schemeClr val="tx1">
                    <a:lumMod val="75000"/>
                    <a:lumOff val="25000"/>
                  </a:schemeClr>
                </a:solidFill>
                <a:ea typeface="Times New Roman" panose="02020603050405020304" pitchFamily="18" charset="0"/>
              </a:rPr>
              <a:t>positively affect mood </a:t>
            </a:r>
            <a:r>
              <a:rPr lang="en-GB" dirty="0">
                <a:solidFill>
                  <a:schemeClr val="tx1">
                    <a:lumMod val="75000"/>
                    <a:lumOff val="25000"/>
                  </a:schemeClr>
                </a:solidFill>
                <a:ea typeface="Times New Roman" panose="02020603050405020304" pitchFamily="18" charset="0"/>
              </a:rPr>
              <a:t>and a person’s overall </a:t>
            </a:r>
            <a:r>
              <a:rPr lang="en-GB" b="1" dirty="0">
                <a:solidFill>
                  <a:schemeClr val="tx1">
                    <a:lumMod val="75000"/>
                    <a:lumOff val="25000"/>
                  </a:schemeClr>
                </a:solidFill>
                <a:ea typeface="Times New Roman" panose="02020603050405020304" pitchFamily="18" charset="0"/>
              </a:rPr>
              <a:t>health and </a:t>
            </a:r>
            <a:r>
              <a:rPr lang="en-GB" b="1" dirty="0" smtClean="0">
                <a:solidFill>
                  <a:schemeClr val="tx1">
                    <a:lumMod val="75000"/>
                    <a:lumOff val="25000"/>
                  </a:schemeClr>
                </a:solidFill>
                <a:ea typeface="Times New Roman" panose="02020603050405020304" pitchFamily="18" charset="0"/>
              </a:rPr>
              <a:t>wellbeing</a:t>
            </a:r>
            <a:r>
              <a:rPr lang="en-GB" dirty="0">
                <a:solidFill>
                  <a:schemeClr val="tx1">
                    <a:lumMod val="75000"/>
                    <a:lumOff val="25000"/>
                  </a:schemeClr>
                </a:solidFill>
                <a:ea typeface="Times New Roman" panose="02020603050405020304" pitchFamily="18" charset="0"/>
              </a:rPr>
              <a:t>. </a:t>
            </a:r>
            <a:endParaRPr lang="en-IE" dirty="0">
              <a:solidFill>
                <a:schemeClr val="tx1">
                  <a:lumMod val="75000"/>
                  <a:lumOff val="25000"/>
                </a:schemeClr>
              </a:solidFill>
              <a:ea typeface="Times New Roman" panose="02020603050405020304" pitchFamily="18" charset="0"/>
            </a:endParaRPr>
          </a:p>
          <a:p>
            <a:pPr>
              <a:lnSpc>
                <a:spcPct val="150000"/>
              </a:lnSpc>
              <a:spcAft>
                <a:spcPts val="0"/>
              </a:spcAft>
            </a:pPr>
            <a:r>
              <a:rPr lang="en-GB" dirty="0">
                <a:solidFill>
                  <a:schemeClr val="tx1">
                    <a:lumMod val="75000"/>
                    <a:lumOff val="25000"/>
                  </a:schemeClr>
                </a:solidFill>
                <a:ea typeface="Times New Roman" panose="02020603050405020304" pitchFamily="18" charset="0"/>
              </a:rPr>
              <a:t>By </a:t>
            </a:r>
            <a:r>
              <a:rPr lang="en-GB" b="1" dirty="0">
                <a:solidFill>
                  <a:schemeClr val="tx1">
                    <a:lumMod val="75000"/>
                    <a:lumOff val="25000"/>
                  </a:schemeClr>
                </a:solidFill>
                <a:ea typeface="Times New Roman" panose="02020603050405020304" pitchFamily="18" charset="0"/>
              </a:rPr>
              <a:t>raising awareness </a:t>
            </a:r>
            <a:r>
              <a:rPr lang="en-GB" dirty="0">
                <a:solidFill>
                  <a:schemeClr val="tx1">
                    <a:lumMod val="75000"/>
                    <a:lumOff val="25000"/>
                  </a:schemeClr>
                </a:solidFill>
                <a:ea typeface="Times New Roman" panose="02020603050405020304" pitchFamily="18" charset="0"/>
              </a:rPr>
              <a:t>of dementia in our communities and actively </a:t>
            </a:r>
            <a:r>
              <a:rPr lang="en-GB" b="1" dirty="0">
                <a:solidFill>
                  <a:schemeClr val="tx1">
                    <a:lumMod val="75000"/>
                    <a:lumOff val="25000"/>
                  </a:schemeClr>
                </a:solidFill>
                <a:ea typeface="Times New Roman" panose="02020603050405020304" pitchFamily="18" charset="0"/>
              </a:rPr>
              <a:t>supporting people </a:t>
            </a:r>
            <a:r>
              <a:rPr lang="en-GB" dirty="0">
                <a:solidFill>
                  <a:schemeClr val="tx1">
                    <a:lumMod val="75000"/>
                    <a:lumOff val="25000"/>
                  </a:schemeClr>
                </a:solidFill>
                <a:ea typeface="Times New Roman" panose="02020603050405020304" pitchFamily="18" charset="0"/>
              </a:rPr>
              <a:t>to </a:t>
            </a:r>
            <a:r>
              <a:rPr lang="en-GB" b="1" dirty="0">
                <a:solidFill>
                  <a:schemeClr val="tx1">
                    <a:lumMod val="75000"/>
                    <a:lumOff val="25000"/>
                  </a:schemeClr>
                </a:solidFill>
                <a:ea typeface="Times New Roman" panose="02020603050405020304" pitchFamily="18" charset="0"/>
              </a:rPr>
              <a:t>understand</a:t>
            </a:r>
            <a:r>
              <a:rPr lang="en-GB" dirty="0">
                <a:solidFill>
                  <a:schemeClr val="tx1">
                    <a:lumMod val="75000"/>
                    <a:lumOff val="25000"/>
                  </a:schemeClr>
                </a:solidFill>
                <a:ea typeface="Times New Roman" panose="02020603050405020304" pitchFamily="18" charset="0"/>
              </a:rPr>
              <a:t> how they can </a:t>
            </a:r>
            <a:r>
              <a:rPr lang="en-GB" b="1" dirty="0">
                <a:solidFill>
                  <a:schemeClr val="tx1">
                    <a:lumMod val="75000"/>
                    <a:lumOff val="25000"/>
                  </a:schemeClr>
                </a:solidFill>
                <a:ea typeface="Times New Roman" panose="02020603050405020304" pitchFamily="18" charset="0"/>
              </a:rPr>
              <a:t>make a difference</a:t>
            </a:r>
            <a:r>
              <a:rPr lang="en-GB" dirty="0">
                <a:solidFill>
                  <a:schemeClr val="tx1">
                    <a:lumMod val="75000"/>
                    <a:lumOff val="25000"/>
                  </a:schemeClr>
                </a:solidFill>
                <a:ea typeface="Times New Roman" panose="02020603050405020304" pitchFamily="18" charset="0"/>
              </a:rPr>
              <a:t>, we can give people </a:t>
            </a:r>
            <a:r>
              <a:rPr lang="en-GB" dirty="0" smtClean="0">
                <a:solidFill>
                  <a:schemeClr val="tx1">
                    <a:lumMod val="75000"/>
                    <a:lumOff val="25000"/>
                  </a:schemeClr>
                </a:solidFill>
                <a:ea typeface="Times New Roman" panose="02020603050405020304" pitchFamily="18" charset="0"/>
              </a:rPr>
              <a:t>with dementia the </a:t>
            </a:r>
            <a:r>
              <a:rPr lang="en-GB" b="1" dirty="0">
                <a:solidFill>
                  <a:schemeClr val="tx1">
                    <a:lumMod val="75000"/>
                    <a:lumOff val="25000"/>
                  </a:schemeClr>
                </a:solidFill>
                <a:ea typeface="Times New Roman" panose="02020603050405020304" pitchFamily="18" charset="0"/>
              </a:rPr>
              <a:t>confidence to retain </a:t>
            </a:r>
            <a:r>
              <a:rPr lang="en-GB" dirty="0">
                <a:solidFill>
                  <a:schemeClr val="tx1">
                    <a:lumMod val="75000"/>
                    <a:lumOff val="25000"/>
                  </a:schemeClr>
                </a:solidFill>
                <a:ea typeface="Times New Roman" panose="02020603050405020304" pitchFamily="18" charset="0"/>
              </a:rPr>
              <a:t>some of their </a:t>
            </a:r>
            <a:r>
              <a:rPr lang="en-GB" b="1" dirty="0">
                <a:solidFill>
                  <a:schemeClr val="tx1">
                    <a:lumMod val="75000"/>
                    <a:lumOff val="25000"/>
                  </a:schemeClr>
                </a:solidFill>
                <a:ea typeface="Times New Roman" panose="02020603050405020304" pitchFamily="18" charset="0"/>
              </a:rPr>
              <a:t>independence</a:t>
            </a:r>
            <a:r>
              <a:rPr lang="en-GB" dirty="0">
                <a:solidFill>
                  <a:schemeClr val="tx1">
                    <a:lumMod val="75000"/>
                    <a:lumOff val="25000"/>
                  </a:schemeClr>
                </a:solidFill>
                <a:ea typeface="Times New Roman" panose="02020603050405020304" pitchFamily="18" charset="0"/>
              </a:rPr>
              <a:t> and routine where appropriate, be that attending appointments, using their bank or traveling by public transport.  </a:t>
            </a:r>
            <a:endParaRPr lang="en-IE" dirty="0">
              <a:solidFill>
                <a:schemeClr val="tx1">
                  <a:lumMod val="75000"/>
                  <a:lumOff val="25000"/>
                </a:schemeClr>
              </a:solidFill>
              <a:ea typeface="Times New Roman" panose="02020603050405020304" pitchFamily="18" charset="0"/>
            </a:endParaRPr>
          </a:p>
          <a:p>
            <a:pPr>
              <a:lnSpc>
                <a:spcPct val="150000"/>
              </a:lnSpc>
              <a:spcAft>
                <a:spcPts val="0"/>
              </a:spcAft>
            </a:pPr>
            <a:r>
              <a:rPr lang="en-GB" dirty="0">
                <a:solidFill>
                  <a:schemeClr val="tx1">
                    <a:lumMod val="75000"/>
                    <a:lumOff val="25000"/>
                  </a:schemeClr>
                </a:solidFill>
                <a:ea typeface="Times New Roman" panose="02020603050405020304" pitchFamily="18" charset="0"/>
              </a:rPr>
              <a:t>It also opens up </a:t>
            </a:r>
            <a:r>
              <a:rPr lang="en-GB" b="1" dirty="0">
                <a:solidFill>
                  <a:schemeClr val="tx1">
                    <a:lumMod val="75000"/>
                    <a:lumOff val="25000"/>
                  </a:schemeClr>
                </a:solidFill>
                <a:ea typeface="Times New Roman" panose="02020603050405020304" pitchFamily="18" charset="0"/>
              </a:rPr>
              <a:t>opportunities </a:t>
            </a:r>
            <a:r>
              <a:rPr lang="en-GB" dirty="0">
                <a:solidFill>
                  <a:schemeClr val="tx1">
                    <a:lumMod val="75000"/>
                    <a:lumOff val="25000"/>
                  </a:schemeClr>
                </a:solidFill>
                <a:ea typeface="Times New Roman" panose="02020603050405020304" pitchFamily="18" charset="0"/>
              </a:rPr>
              <a:t>for people to keep up </a:t>
            </a:r>
            <a:r>
              <a:rPr lang="en-GB" b="1" dirty="0">
                <a:solidFill>
                  <a:schemeClr val="tx1">
                    <a:lumMod val="75000"/>
                    <a:lumOff val="25000"/>
                  </a:schemeClr>
                </a:solidFill>
                <a:ea typeface="Times New Roman" panose="02020603050405020304" pitchFamily="18" charset="0"/>
              </a:rPr>
              <a:t>activities and hobbies</a:t>
            </a:r>
            <a:r>
              <a:rPr lang="en-GB" dirty="0">
                <a:solidFill>
                  <a:schemeClr val="tx1">
                    <a:lumMod val="75000"/>
                    <a:lumOff val="25000"/>
                  </a:schemeClr>
                </a:solidFill>
                <a:ea typeface="Times New Roman" panose="02020603050405020304" pitchFamily="18" charset="0"/>
              </a:rPr>
              <a:t>, whether someone wants to meet a friend for coffee or make a visit to the Museum of Modern Art (IMMA) for example. </a:t>
            </a:r>
            <a:r>
              <a:rPr lang="en-GB" dirty="0" smtClean="0">
                <a:solidFill>
                  <a:schemeClr val="tx1">
                    <a:lumMod val="75000"/>
                    <a:lumOff val="25000"/>
                  </a:schemeClr>
                </a:solidFill>
                <a:ea typeface="Times New Roman" panose="02020603050405020304" pitchFamily="18" charset="0"/>
              </a:rPr>
              <a:t>We </a:t>
            </a:r>
            <a:r>
              <a:rPr lang="en-GB" dirty="0">
                <a:solidFill>
                  <a:schemeClr val="tx1">
                    <a:lumMod val="75000"/>
                    <a:lumOff val="25000"/>
                  </a:schemeClr>
                </a:solidFill>
                <a:ea typeface="Times New Roman" panose="02020603050405020304" pitchFamily="18" charset="0"/>
              </a:rPr>
              <a:t>want </a:t>
            </a:r>
            <a:r>
              <a:rPr lang="en-GB" dirty="0" smtClean="0">
                <a:solidFill>
                  <a:schemeClr val="tx1">
                    <a:lumMod val="75000"/>
                    <a:lumOff val="25000"/>
                  </a:schemeClr>
                </a:solidFill>
                <a:ea typeface="Times New Roman" panose="02020603050405020304" pitchFamily="18" charset="0"/>
              </a:rPr>
              <a:t>people with </a:t>
            </a:r>
            <a:r>
              <a:rPr lang="en-GB" dirty="0">
                <a:solidFill>
                  <a:schemeClr val="tx1">
                    <a:lumMod val="75000"/>
                    <a:lumOff val="25000"/>
                  </a:schemeClr>
                </a:solidFill>
                <a:ea typeface="Times New Roman" panose="02020603050405020304" pitchFamily="18" charset="0"/>
              </a:rPr>
              <a:t>dementia to feel able to </a:t>
            </a:r>
            <a:r>
              <a:rPr lang="en-GB" b="1" dirty="0">
                <a:solidFill>
                  <a:schemeClr val="tx1">
                    <a:lumMod val="75000"/>
                    <a:lumOff val="25000"/>
                  </a:schemeClr>
                </a:solidFill>
                <a:ea typeface="Times New Roman" panose="02020603050405020304" pitchFamily="18" charset="0"/>
              </a:rPr>
              <a:t>get involved </a:t>
            </a:r>
            <a:r>
              <a:rPr lang="en-GB" dirty="0">
                <a:solidFill>
                  <a:schemeClr val="tx1">
                    <a:lumMod val="75000"/>
                    <a:lumOff val="25000"/>
                  </a:schemeClr>
                </a:solidFill>
                <a:ea typeface="Times New Roman" panose="02020603050405020304" pitchFamily="18" charset="0"/>
              </a:rPr>
              <a:t>and join in with groups such as the Men’s Sheds, Dementia Cafés and more.  </a:t>
            </a:r>
            <a:endParaRPr lang="en-IE" dirty="0">
              <a:solidFill>
                <a:schemeClr val="tx1">
                  <a:lumMod val="75000"/>
                  <a:lumOff val="25000"/>
                </a:schemeClr>
              </a:solidFill>
              <a:ea typeface="Times New Roman" panose="02020603050405020304" pitchFamily="18" charset="0"/>
            </a:endParaRPr>
          </a:p>
          <a:p>
            <a:pPr>
              <a:lnSpc>
                <a:spcPct val="150000"/>
              </a:lnSpc>
            </a:pPr>
            <a:endParaRPr lang="en-IE" sz="1100" dirty="0"/>
          </a:p>
        </p:txBody>
      </p:sp>
      <p:sp>
        <p:nvSpPr>
          <p:cNvPr id="3" name="Text Placeholder 2"/>
          <p:cNvSpPr>
            <a:spLocks noGrp="1"/>
          </p:cNvSpPr>
          <p:nvPr>
            <p:ph type="body" sz="quarter" idx="11"/>
          </p:nvPr>
        </p:nvSpPr>
        <p:spPr/>
        <p:txBody>
          <a:bodyPr>
            <a:normAutofit/>
          </a:bodyPr>
          <a:lstStyle/>
          <a:p>
            <a:r>
              <a:rPr lang="en-IE" dirty="0" smtClean="0"/>
              <a:t>Why does this matter?</a:t>
            </a:r>
            <a:endParaRPr lang="en-IE" dirty="0"/>
          </a:p>
        </p:txBody>
      </p:sp>
    </p:spTree>
    <p:extLst>
      <p:ext uri="{BB962C8B-B14F-4D97-AF65-F5344CB8AC3E}">
        <p14:creationId xmlns:p14="http://schemas.microsoft.com/office/powerpoint/2010/main" val="3967613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20450-3182-1E43-82BA-37C69B034014}"/>
              </a:ext>
            </a:extLst>
          </p:cNvPr>
          <p:cNvSpPr>
            <a:spLocks noGrp="1"/>
          </p:cNvSpPr>
          <p:nvPr>
            <p:ph type="body" sz="quarter" idx="10"/>
          </p:nvPr>
        </p:nvSpPr>
        <p:spPr>
          <a:xfrm>
            <a:off x="1080000" y="480500"/>
            <a:ext cx="3166179" cy="813599"/>
          </a:xfrm>
        </p:spPr>
        <p:txBody>
          <a:bodyPr/>
          <a:lstStyle/>
          <a:p>
            <a:r>
              <a:rPr lang="en-IE" dirty="0" smtClean="0"/>
              <a:t>Who did we speak to when developing the symbol?</a:t>
            </a:r>
            <a:endParaRPr lang="en-IE" dirty="0"/>
          </a:p>
        </p:txBody>
      </p:sp>
      <p:sp>
        <p:nvSpPr>
          <p:cNvPr id="3" name="Text Placeholder 2">
            <a:extLst>
              <a:ext uri="{FF2B5EF4-FFF2-40B4-BE49-F238E27FC236}">
                <a16:creationId xmlns:a16="http://schemas.microsoft.com/office/drawing/2014/main" id="{09F1483E-8A8F-0D45-8237-D7327582BBBA}"/>
              </a:ext>
            </a:extLst>
          </p:cNvPr>
          <p:cNvSpPr>
            <a:spLocks noGrp="1"/>
          </p:cNvSpPr>
          <p:nvPr>
            <p:ph type="body" sz="quarter" idx="11"/>
          </p:nvPr>
        </p:nvSpPr>
        <p:spPr>
          <a:xfrm>
            <a:off x="1080000" y="1582314"/>
            <a:ext cx="3343144" cy="3189383"/>
          </a:xfrm>
        </p:spPr>
        <p:txBody>
          <a:bodyPr/>
          <a:lstStyle/>
          <a:p>
            <a:pPr marL="171450" indent="-171450">
              <a:lnSpc>
                <a:spcPct val="140000"/>
              </a:lnSpc>
              <a:buFont typeface="Arial" panose="020B0604020202020204" pitchFamily="34" charset="0"/>
              <a:buChar char="•"/>
            </a:pPr>
            <a:r>
              <a:rPr lang="en-IE" dirty="0" smtClean="0">
                <a:solidFill>
                  <a:schemeClr val="tx1">
                    <a:lumMod val="75000"/>
                    <a:lumOff val="25000"/>
                  </a:schemeClr>
                </a:solidFill>
              </a:rPr>
              <a:t>Partners and champions </a:t>
            </a:r>
            <a:r>
              <a:rPr lang="en-IE" dirty="0">
                <a:solidFill>
                  <a:schemeClr val="tx1">
                    <a:lumMod val="75000"/>
                    <a:lumOff val="25000"/>
                  </a:schemeClr>
                </a:solidFill>
              </a:rPr>
              <a:t>took part in online engagement sessions. </a:t>
            </a:r>
            <a:endParaRPr lang="en-IE" dirty="0" smtClean="0">
              <a:solidFill>
                <a:schemeClr val="tx1">
                  <a:lumMod val="75000"/>
                  <a:lumOff val="25000"/>
                </a:schemeClr>
              </a:solidFill>
            </a:endParaRPr>
          </a:p>
          <a:p>
            <a:pPr marL="171450" indent="-171450">
              <a:lnSpc>
                <a:spcPct val="140000"/>
              </a:lnSpc>
              <a:buFont typeface="Arial" panose="020B0604020202020204" pitchFamily="34" charset="0"/>
              <a:buChar char="•"/>
            </a:pPr>
            <a:r>
              <a:rPr lang="en-IE" dirty="0">
                <a:solidFill>
                  <a:schemeClr val="tx1">
                    <a:lumMod val="75000"/>
                    <a:lumOff val="25000"/>
                  </a:schemeClr>
                </a:solidFill>
              </a:rPr>
              <a:t>P</a:t>
            </a:r>
            <a:r>
              <a:rPr lang="en-IE" dirty="0" smtClean="0">
                <a:solidFill>
                  <a:schemeClr val="tx1">
                    <a:lumMod val="75000"/>
                    <a:lumOff val="25000"/>
                  </a:schemeClr>
                </a:solidFill>
              </a:rPr>
              <a:t>eople </a:t>
            </a:r>
            <a:r>
              <a:rPr lang="en-IE" dirty="0">
                <a:solidFill>
                  <a:schemeClr val="tx1">
                    <a:lumMod val="75000"/>
                    <a:lumOff val="25000"/>
                  </a:schemeClr>
                </a:solidFill>
              </a:rPr>
              <a:t>with dementia took part </a:t>
            </a:r>
            <a:r>
              <a:rPr lang="en-IE" dirty="0" smtClean="0">
                <a:solidFill>
                  <a:schemeClr val="tx1">
                    <a:lumMod val="75000"/>
                    <a:lumOff val="25000"/>
                  </a:schemeClr>
                </a:solidFill>
              </a:rPr>
              <a:t>in </a:t>
            </a:r>
            <a:r>
              <a:rPr lang="en-IE" dirty="0">
                <a:solidFill>
                  <a:schemeClr val="tx1">
                    <a:lumMod val="75000"/>
                    <a:lumOff val="25000"/>
                  </a:schemeClr>
                </a:solidFill>
              </a:rPr>
              <a:t>online </a:t>
            </a:r>
            <a:r>
              <a:rPr lang="en-IE" dirty="0" smtClean="0">
                <a:solidFill>
                  <a:schemeClr val="tx1">
                    <a:lumMod val="75000"/>
                    <a:lumOff val="25000"/>
                  </a:schemeClr>
                </a:solidFill>
              </a:rPr>
              <a:t>and in person engagement sessions facilitated </a:t>
            </a:r>
            <a:r>
              <a:rPr lang="en-IE" dirty="0">
                <a:solidFill>
                  <a:schemeClr val="tx1">
                    <a:lumMod val="75000"/>
                    <a:lumOff val="25000"/>
                  </a:schemeClr>
                </a:solidFill>
              </a:rPr>
              <a:t>by the Alzheimer's Society of Ireland (ASI</a:t>
            </a:r>
            <a:r>
              <a:rPr lang="en-IE" dirty="0" smtClean="0">
                <a:solidFill>
                  <a:schemeClr val="tx1">
                    <a:lumMod val="75000"/>
                    <a:lumOff val="25000"/>
                  </a:schemeClr>
                </a:solidFill>
              </a:rPr>
              <a:t>).</a:t>
            </a:r>
          </a:p>
          <a:p>
            <a:pPr marL="171450" indent="-171450">
              <a:lnSpc>
                <a:spcPct val="140000"/>
              </a:lnSpc>
              <a:buFont typeface="Arial" panose="020B0604020202020204" pitchFamily="34" charset="0"/>
              <a:buChar char="•"/>
            </a:pPr>
            <a:r>
              <a:rPr lang="en-IE" dirty="0" smtClean="0">
                <a:solidFill>
                  <a:schemeClr val="tx1">
                    <a:lumMod val="75000"/>
                    <a:lumOff val="25000"/>
                  </a:schemeClr>
                </a:solidFill>
              </a:rPr>
              <a:t>Members </a:t>
            </a:r>
            <a:r>
              <a:rPr lang="en-IE" dirty="0">
                <a:solidFill>
                  <a:schemeClr val="tx1">
                    <a:lumMod val="75000"/>
                    <a:lumOff val="25000"/>
                  </a:schemeClr>
                </a:solidFill>
              </a:rPr>
              <a:t>of the public gave feedback at the National Ploughing Championships</a:t>
            </a:r>
            <a:r>
              <a:rPr lang="en-IE" dirty="0" smtClean="0">
                <a:solidFill>
                  <a:schemeClr val="tx1">
                    <a:lumMod val="75000"/>
                    <a:lumOff val="25000"/>
                  </a:schemeClr>
                </a:solidFill>
              </a:rPr>
              <a:t>.</a:t>
            </a:r>
          </a:p>
          <a:p>
            <a:pPr marL="171450" indent="-171450">
              <a:lnSpc>
                <a:spcPct val="140000"/>
              </a:lnSpc>
              <a:buFont typeface="Arial" panose="020B0604020202020204" pitchFamily="34" charset="0"/>
              <a:buChar char="•"/>
            </a:pPr>
            <a:r>
              <a:rPr lang="en-IE" dirty="0" smtClean="0">
                <a:solidFill>
                  <a:schemeClr val="tx1">
                    <a:lumMod val="75000"/>
                    <a:lumOff val="25000"/>
                  </a:schemeClr>
                </a:solidFill>
              </a:rPr>
              <a:t>The Dementia: Understand Together working group members were actively involved including a member living with dementia and two carers</a:t>
            </a:r>
            <a:endParaRPr lang="en-IE" dirty="0">
              <a:solidFill>
                <a:schemeClr val="tx1">
                  <a:lumMod val="75000"/>
                  <a:lumOff val="25000"/>
                </a:schemeClr>
              </a:solidFill>
            </a:endParaRPr>
          </a:p>
        </p:txBody>
      </p:sp>
      <p:sp>
        <p:nvSpPr>
          <p:cNvPr id="5" name="Rectangle 4">
            <a:extLst>
              <a:ext uri="{FF2B5EF4-FFF2-40B4-BE49-F238E27FC236}">
                <a16:creationId xmlns:a16="http://schemas.microsoft.com/office/drawing/2014/main" id="{343CC645-93CA-0F4A-966F-3CD17B6FF479}"/>
              </a:ext>
            </a:extLst>
          </p:cNvPr>
          <p:cNvSpPr/>
          <p:nvPr/>
        </p:nvSpPr>
        <p:spPr>
          <a:xfrm>
            <a:off x="5180049" y="2571750"/>
            <a:ext cx="3963950" cy="2425551"/>
          </a:xfrm>
          <a:prstGeom prst="rect">
            <a:avLst/>
          </a:prstGeom>
          <a:solidFill>
            <a:srgbClr val="75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F5276FC-0B39-BC47-991C-A5118F76DC94}"/>
              </a:ext>
            </a:extLst>
          </p:cNvPr>
          <p:cNvSpPr/>
          <p:nvPr/>
        </p:nvSpPr>
        <p:spPr>
          <a:xfrm>
            <a:off x="5705341" y="3126839"/>
            <a:ext cx="3146829" cy="1292662"/>
          </a:xfrm>
          <a:prstGeom prst="rect">
            <a:avLst/>
          </a:prstGeom>
        </p:spPr>
        <p:txBody>
          <a:bodyPr wrap="square">
            <a:spAutoFit/>
          </a:bodyPr>
          <a:lstStyle/>
          <a:p>
            <a:pPr algn="ctr"/>
            <a:r>
              <a:rPr lang="en-GB" sz="2000" b="1" dirty="0">
                <a:solidFill>
                  <a:schemeClr val="bg1"/>
                </a:solidFill>
              </a:rPr>
              <a:t>D</a:t>
            </a:r>
            <a:r>
              <a:rPr lang="en-GB" sz="2000" b="1" dirty="0" smtClean="0">
                <a:solidFill>
                  <a:schemeClr val="bg1"/>
                </a:solidFill>
              </a:rPr>
              <a:t>eveloped </a:t>
            </a:r>
            <a:r>
              <a:rPr lang="en-GB" sz="2000" b="1" dirty="0">
                <a:solidFill>
                  <a:schemeClr val="bg1"/>
                </a:solidFill>
              </a:rPr>
              <a:t>with people living with dementia at its </a:t>
            </a:r>
            <a:r>
              <a:rPr lang="en-GB" sz="2000" b="1" dirty="0" smtClean="0">
                <a:solidFill>
                  <a:schemeClr val="bg1"/>
                </a:solidFill>
              </a:rPr>
              <a:t>heart.</a:t>
            </a:r>
            <a:endParaRPr lang="en-IE" sz="2000" b="1" dirty="0">
              <a:solidFill>
                <a:schemeClr val="bg1"/>
              </a:solidFill>
            </a:endParaRPr>
          </a:p>
          <a:p>
            <a:r>
              <a:rPr lang="en-GB" dirty="0"/>
              <a:t> </a:t>
            </a:r>
            <a:endParaRPr lang="en-IE" dirty="0"/>
          </a:p>
        </p:txBody>
      </p:sp>
      <p:sp>
        <p:nvSpPr>
          <p:cNvPr id="11" name="Rectangle 10">
            <a:extLst>
              <a:ext uri="{FF2B5EF4-FFF2-40B4-BE49-F238E27FC236}">
                <a16:creationId xmlns:a16="http://schemas.microsoft.com/office/drawing/2014/main" id="{F6C00FA2-C577-B347-9381-AACD437481DA}"/>
              </a:ext>
            </a:extLst>
          </p:cNvPr>
          <p:cNvSpPr/>
          <p:nvPr/>
        </p:nvSpPr>
        <p:spPr>
          <a:xfrm>
            <a:off x="5180048" y="0"/>
            <a:ext cx="3963951" cy="257175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4173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69489" y="1505640"/>
            <a:ext cx="2912579" cy="505554"/>
          </a:xfrm>
        </p:spPr>
        <p:txBody>
          <a:bodyPr/>
          <a:lstStyle/>
          <a:p>
            <a:r>
              <a:rPr lang="en-IE" sz="2400" b="1" dirty="0" smtClean="0">
                <a:solidFill>
                  <a:srgbClr val="009999"/>
                </a:solidFill>
              </a:rPr>
              <a:t>Get involved </a:t>
            </a:r>
            <a:endParaRPr lang="en-IE" dirty="0"/>
          </a:p>
        </p:txBody>
      </p:sp>
      <p:sp>
        <p:nvSpPr>
          <p:cNvPr id="4" name="Oval 3">
            <a:extLst>
              <a:ext uri="{FF2B5EF4-FFF2-40B4-BE49-F238E27FC236}">
                <a16:creationId xmlns:a16="http://schemas.microsoft.com/office/drawing/2014/main" id="{7A1C6E67-7C90-7940-B4C9-053459ABC12E}"/>
              </a:ext>
            </a:extLst>
          </p:cNvPr>
          <p:cNvSpPr/>
          <p:nvPr/>
        </p:nvSpPr>
        <p:spPr>
          <a:xfrm>
            <a:off x="4990128" y="916182"/>
            <a:ext cx="3240001" cy="3240000"/>
          </a:xfrm>
          <a:prstGeom prst="ellipse">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28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353915" y="520185"/>
            <a:ext cx="7292494" cy="451827"/>
          </a:xfrm>
        </p:spPr>
        <p:txBody>
          <a:bodyPr/>
          <a:lstStyle/>
          <a:p>
            <a:r>
              <a:rPr lang="en-US" dirty="0" smtClean="0"/>
              <a:t>How are we rolling out the symbol?</a:t>
            </a:r>
            <a:endParaRPr lang="en-US" dirty="0"/>
          </a:p>
        </p:txBody>
      </p:sp>
      <p:sp>
        <p:nvSpPr>
          <p:cNvPr id="11" name="Text Placeholder 2">
            <a:extLst>
              <a:ext uri="{FF2B5EF4-FFF2-40B4-BE49-F238E27FC236}">
                <a16:creationId xmlns:a16="http://schemas.microsoft.com/office/drawing/2014/main" id="{009A22B6-DED1-4342-886D-A9D70F9242EB}"/>
              </a:ext>
            </a:extLst>
          </p:cNvPr>
          <p:cNvSpPr>
            <a:spLocks noGrp="1"/>
          </p:cNvSpPr>
          <p:nvPr>
            <p:ph type="body" sz="quarter" idx="11"/>
          </p:nvPr>
        </p:nvSpPr>
        <p:spPr>
          <a:xfrm>
            <a:off x="1080000" y="900000"/>
            <a:ext cx="5351536" cy="369333"/>
          </a:xfrm>
        </p:spPr>
        <p:txBody>
          <a:bodyPr/>
          <a:lstStyle/>
          <a:p>
            <a:r>
              <a:rPr lang="en-IE" dirty="0"/>
              <a:t/>
            </a:r>
            <a:br>
              <a:rPr lang="en-IE" dirty="0"/>
            </a:br>
            <a:endParaRPr lang="en-IE" dirty="0"/>
          </a:p>
        </p:txBody>
      </p:sp>
      <p:sp>
        <p:nvSpPr>
          <p:cNvPr id="12" name="Rectangle 11">
            <a:extLst>
              <a:ext uri="{FF2B5EF4-FFF2-40B4-BE49-F238E27FC236}">
                <a16:creationId xmlns:a16="http://schemas.microsoft.com/office/drawing/2014/main" id="{6DA8F1F8-7462-6440-98C7-50AC6798335E}"/>
              </a:ext>
            </a:extLst>
          </p:cNvPr>
          <p:cNvSpPr/>
          <p:nvPr/>
        </p:nvSpPr>
        <p:spPr>
          <a:xfrm>
            <a:off x="4320000" y="1040510"/>
            <a:ext cx="4824000" cy="3963490"/>
          </a:xfrm>
          <a:prstGeom prst="rect">
            <a:avLst/>
          </a:prstGeom>
          <a:solidFill>
            <a:srgbClr val="75B5B8">
              <a:alpha val="14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1194A4-E26E-F642-8456-DE4513C42E2A}"/>
              </a:ext>
            </a:extLst>
          </p:cNvPr>
          <p:cNvSpPr/>
          <p:nvPr/>
        </p:nvSpPr>
        <p:spPr>
          <a:xfrm>
            <a:off x="2238455" y="1040510"/>
            <a:ext cx="2417627" cy="2018001"/>
          </a:xfrm>
          <a:prstGeom prst="rect">
            <a:avLst/>
          </a:prstGeom>
          <a:solidFill>
            <a:srgbClr val="56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Local launches in discussion within </a:t>
            </a:r>
            <a:r>
              <a:rPr lang="en-IE" dirty="0" smtClean="0"/>
              <a:t>7 counties </a:t>
            </a:r>
            <a:endParaRPr lang="en-IE" dirty="0"/>
          </a:p>
        </p:txBody>
      </p:sp>
      <p:sp>
        <p:nvSpPr>
          <p:cNvPr id="14" name="Rectangle 13">
            <a:extLst>
              <a:ext uri="{FF2B5EF4-FFF2-40B4-BE49-F238E27FC236}">
                <a16:creationId xmlns:a16="http://schemas.microsoft.com/office/drawing/2014/main" id="{D8CD32B0-F7C2-344C-A84E-C96A5D706A59}"/>
              </a:ext>
            </a:extLst>
          </p:cNvPr>
          <p:cNvSpPr/>
          <p:nvPr/>
        </p:nvSpPr>
        <p:spPr>
          <a:xfrm>
            <a:off x="-1309" y="1040510"/>
            <a:ext cx="2239764" cy="2091573"/>
          </a:xfrm>
          <a:prstGeom prst="rect">
            <a:avLst/>
          </a:prstGeom>
          <a:solidFill>
            <a:srgbClr val="56B4E6">
              <a:alpha val="695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bg1"/>
                </a:solidFill>
              </a:rPr>
              <a:t>200+ </a:t>
            </a:r>
            <a:r>
              <a:rPr lang="en-IE" dirty="0" smtClean="0">
                <a:solidFill>
                  <a:schemeClr val="bg1"/>
                </a:solidFill>
              </a:rPr>
              <a:t>conversations with </a:t>
            </a:r>
            <a:r>
              <a:rPr lang="en-IE" dirty="0">
                <a:solidFill>
                  <a:schemeClr val="bg1"/>
                </a:solidFill>
              </a:rPr>
              <a:t>national </a:t>
            </a:r>
            <a:r>
              <a:rPr lang="en-IE" dirty="0" smtClean="0">
                <a:solidFill>
                  <a:schemeClr val="bg1"/>
                </a:solidFill>
              </a:rPr>
              <a:t>partners</a:t>
            </a:r>
            <a:endParaRPr lang="en-IE" dirty="0">
              <a:solidFill>
                <a:schemeClr val="bg1"/>
              </a:solidFill>
            </a:endParaRPr>
          </a:p>
        </p:txBody>
      </p:sp>
      <p:sp>
        <p:nvSpPr>
          <p:cNvPr id="16" name="Rectangle 15">
            <a:extLst>
              <a:ext uri="{FF2B5EF4-FFF2-40B4-BE49-F238E27FC236}">
                <a16:creationId xmlns:a16="http://schemas.microsoft.com/office/drawing/2014/main" id="{B696699B-3818-914E-99C0-D697B18CDFBB}"/>
              </a:ext>
            </a:extLst>
          </p:cNvPr>
          <p:cNvSpPr/>
          <p:nvPr/>
        </p:nvSpPr>
        <p:spPr>
          <a:xfrm>
            <a:off x="-1" y="3058511"/>
            <a:ext cx="4656083" cy="194549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7DCEE14-7DA8-FD47-AB72-80A670EA2AEF}"/>
              </a:ext>
            </a:extLst>
          </p:cNvPr>
          <p:cNvSpPr/>
          <p:nvPr/>
        </p:nvSpPr>
        <p:spPr>
          <a:xfrm>
            <a:off x="157656" y="3402403"/>
            <a:ext cx="4246178" cy="1246495"/>
          </a:xfrm>
          <a:prstGeom prst="rect">
            <a:avLst/>
          </a:prstGeom>
        </p:spPr>
        <p:txBody>
          <a:bodyPr wrap="square">
            <a:spAutoFit/>
          </a:bodyPr>
          <a:lstStyle/>
          <a:p>
            <a:pPr algn="ctr"/>
            <a:r>
              <a:rPr lang="en-IE" sz="1500" dirty="0" smtClean="0">
                <a:solidFill>
                  <a:schemeClr val="bg1"/>
                </a:solidFill>
                <a:latin typeface="Arial" panose="020B0604020202020204" pitchFamily="34" charset="0"/>
              </a:rPr>
              <a:t>Briefing sessions have taken place with Community </a:t>
            </a:r>
            <a:r>
              <a:rPr lang="en-IE" sz="1500" dirty="0">
                <a:solidFill>
                  <a:schemeClr val="bg1"/>
                </a:solidFill>
                <a:latin typeface="Arial" panose="020B0604020202020204" pitchFamily="34" charset="0"/>
              </a:rPr>
              <a:t>C</a:t>
            </a:r>
            <a:r>
              <a:rPr lang="en-IE" sz="1500" dirty="0" smtClean="0">
                <a:solidFill>
                  <a:schemeClr val="bg1"/>
                </a:solidFill>
                <a:latin typeface="Arial" panose="020B0604020202020204" pitchFamily="34" charset="0"/>
              </a:rPr>
              <a:t>hampions, Dementia </a:t>
            </a:r>
            <a:r>
              <a:rPr lang="en-IE" sz="1500" dirty="0">
                <a:solidFill>
                  <a:schemeClr val="bg1"/>
                </a:solidFill>
                <a:latin typeface="Arial" panose="020B0604020202020204" pitchFamily="34" charset="0"/>
              </a:rPr>
              <a:t>A</a:t>
            </a:r>
            <a:r>
              <a:rPr lang="en-IE" sz="1500" dirty="0" smtClean="0">
                <a:solidFill>
                  <a:schemeClr val="bg1"/>
                </a:solidFill>
                <a:latin typeface="Arial" panose="020B0604020202020204" pitchFamily="34" charset="0"/>
              </a:rPr>
              <a:t>dvisors, Memory Technology Resource Room Coordinators</a:t>
            </a:r>
            <a:r>
              <a:rPr lang="en-IE" sz="1500" dirty="0">
                <a:solidFill>
                  <a:schemeClr val="bg1"/>
                </a:solidFill>
                <a:latin typeface="Arial" panose="020B0604020202020204" pitchFamily="34" charset="0"/>
              </a:rPr>
              <a:t> </a:t>
            </a:r>
            <a:r>
              <a:rPr lang="en-IE" sz="1500" dirty="0" smtClean="0">
                <a:solidFill>
                  <a:schemeClr val="bg1"/>
                </a:solidFill>
                <a:latin typeface="Arial" panose="020B0604020202020204" pitchFamily="34" charset="0"/>
              </a:rPr>
              <a:t>and ASI helpline and information and advice staff</a:t>
            </a:r>
            <a:endParaRPr lang="en-IE" sz="1500" dirty="0">
              <a:solidFill>
                <a:schemeClr val="bg1"/>
              </a:solidFill>
              <a:latin typeface="Arial" panose="020B0604020202020204" pitchFamily="34" charset="0"/>
            </a:endParaRPr>
          </a:p>
        </p:txBody>
      </p:sp>
      <p:sp>
        <p:nvSpPr>
          <p:cNvPr id="23" name="Rectangle 22">
            <a:extLst>
              <a:ext uri="{FF2B5EF4-FFF2-40B4-BE49-F238E27FC236}">
                <a16:creationId xmlns:a16="http://schemas.microsoft.com/office/drawing/2014/main" id="{44A5846A-23D0-6743-A92D-CB829151ED53}"/>
              </a:ext>
            </a:extLst>
          </p:cNvPr>
          <p:cNvSpPr/>
          <p:nvPr/>
        </p:nvSpPr>
        <p:spPr>
          <a:xfrm>
            <a:off x="4750923" y="1296856"/>
            <a:ext cx="4288220" cy="3416320"/>
          </a:xfrm>
          <a:prstGeom prst="rect">
            <a:avLst/>
          </a:prstGeom>
        </p:spPr>
        <p:txBody>
          <a:bodyPr wrap="square">
            <a:spAutoFit/>
          </a:bodyPr>
          <a:lstStyle/>
          <a:p>
            <a:pPr algn="ctr"/>
            <a:r>
              <a:rPr lang="en-GB" dirty="0" smtClean="0">
                <a:solidFill>
                  <a:schemeClr val="tx1">
                    <a:lumMod val="75000"/>
                    <a:lumOff val="25000"/>
                  </a:schemeClr>
                </a:solidFill>
              </a:rPr>
              <a:t>Partners and champions are pledging to display the symbol to show their commitment to becoming dementia inclusive.</a:t>
            </a:r>
          </a:p>
          <a:p>
            <a:pPr algn="ctr"/>
            <a:r>
              <a:rPr lang="en-GB" dirty="0" smtClean="0">
                <a:solidFill>
                  <a:schemeClr val="tx1">
                    <a:lumMod val="75000"/>
                    <a:lumOff val="25000"/>
                  </a:schemeClr>
                </a:solidFill>
              </a:rPr>
              <a:t> </a:t>
            </a:r>
            <a:endParaRPr lang="en-GB" dirty="0">
              <a:solidFill>
                <a:schemeClr val="tx1">
                  <a:lumMod val="75000"/>
                  <a:lumOff val="25000"/>
                </a:schemeClr>
              </a:solidFill>
            </a:endParaRPr>
          </a:p>
          <a:p>
            <a:pPr algn="ctr"/>
            <a:r>
              <a:rPr lang="en-GB" dirty="0" smtClean="0">
                <a:solidFill>
                  <a:schemeClr val="tx1">
                    <a:lumMod val="75000"/>
                    <a:lumOff val="25000"/>
                  </a:schemeClr>
                </a:solidFill>
              </a:rPr>
              <a:t>The symbol will be displayed on </a:t>
            </a:r>
            <a:r>
              <a:rPr lang="en-GB" dirty="0">
                <a:solidFill>
                  <a:schemeClr val="tx1">
                    <a:lumMod val="75000"/>
                    <a:lumOff val="25000"/>
                  </a:schemeClr>
                </a:solidFill>
              </a:rPr>
              <a:t>shop fronts, websites, </a:t>
            </a:r>
            <a:r>
              <a:rPr lang="en-GB" dirty="0" smtClean="0">
                <a:solidFill>
                  <a:schemeClr val="tx1">
                    <a:lumMod val="75000"/>
                    <a:lumOff val="25000"/>
                  </a:schemeClr>
                </a:solidFill>
              </a:rPr>
              <a:t>newsletters, social media and more. </a:t>
            </a:r>
          </a:p>
          <a:p>
            <a:pPr algn="ctr"/>
            <a:endParaRPr lang="en-GB" dirty="0">
              <a:solidFill>
                <a:schemeClr val="tx1">
                  <a:lumMod val="75000"/>
                  <a:lumOff val="25000"/>
                </a:schemeClr>
              </a:solidFill>
            </a:endParaRPr>
          </a:p>
          <a:p>
            <a:pPr algn="ctr"/>
            <a:r>
              <a:rPr lang="en-GB" dirty="0" smtClean="0">
                <a:solidFill>
                  <a:schemeClr val="tx1">
                    <a:lumMod val="75000"/>
                    <a:lumOff val="25000"/>
                  </a:schemeClr>
                </a:solidFill>
              </a:rPr>
              <a:t>Many have rolled out training with their staff or are planning to this year. Others have specific initiatives that we will support.</a:t>
            </a:r>
          </a:p>
        </p:txBody>
      </p:sp>
    </p:spTree>
    <p:extLst>
      <p:ext uri="{BB962C8B-B14F-4D97-AF65-F5344CB8AC3E}">
        <p14:creationId xmlns:p14="http://schemas.microsoft.com/office/powerpoint/2010/main" val="1267059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t" anchorCtr="0"/>
      <a:lstStyle>
        <a:defPPr algn="l">
          <a:defRPr sz="2400" b="1" dirty="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3988</TotalTime>
  <Words>1914</Words>
  <Application>Microsoft Office PowerPoint</Application>
  <PresentationFormat>On-screen Show (16:9)</PresentationFormat>
  <Paragraphs>191</Paragraphs>
  <Slides>18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Proofreading Academy Student</dc:creator>
  <cp:lastModifiedBy>Kahlil Coyle</cp:lastModifiedBy>
  <cp:revision>88</cp:revision>
  <dcterms:created xsi:type="dcterms:W3CDTF">2021-11-10T13:35:28Z</dcterms:created>
  <dcterms:modified xsi:type="dcterms:W3CDTF">2023-03-24T11:46:28Z</dcterms:modified>
</cp:coreProperties>
</file>