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7" r:id="rId4"/>
    <p:sldId id="293" r:id="rId5"/>
    <p:sldId id="298" r:id="rId6"/>
    <p:sldId id="297" r:id="rId7"/>
    <p:sldId id="294" r:id="rId8"/>
    <p:sldId id="295" r:id="rId9"/>
    <p:sldId id="296" r:id="rId10"/>
    <p:sldId id="290" r:id="rId11"/>
    <p:sldId id="285" r:id="rId12"/>
    <p:sldId id="288" r:id="rId13"/>
    <p:sldId id="284" r:id="rId14"/>
    <p:sldId id="287" r:id="rId15"/>
    <p:sldId id="291" r:id="rId16"/>
    <p:sldId id="292" r:id="rId17"/>
    <p:sldId id="26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isin Guiry" initials="RG" lastIdx="1" clrIdx="0">
    <p:extLst/>
  </p:cmAuthor>
  <p:cmAuthor id="2" name="Anita Ghafoor Butt" initials="AG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5B8"/>
    <a:srgbClr val="56B4E6"/>
    <a:srgbClr val="FF0066"/>
    <a:srgbClr val="F6A81C"/>
    <a:srgbClr val="005999"/>
    <a:srgbClr val="F69246"/>
    <a:srgbClr val="005E52"/>
    <a:srgbClr val="CACC27"/>
    <a:srgbClr val="F66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2"/>
    <p:restoredTop sz="94694"/>
  </p:normalViewPr>
  <p:slideViewPr>
    <p:cSldViewPr snapToGrid="0" snapToObjects="1" showGuides="1">
      <p:cViewPr varScale="1">
        <p:scale>
          <a:sx n="91" d="100"/>
          <a:sy n="91" d="100"/>
        </p:scale>
        <p:origin x="10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FC8D2-3868-D24B-AF37-F3EF3317FB96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E095-0B35-D043-AC1A-1D3F9107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A81F90-3942-8D40-ACDA-D61AB9923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00" y="612000"/>
            <a:ext cx="155588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1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EBD74-0306-1243-BD61-BBF9878D1E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000" y="1547999"/>
            <a:ext cx="6118910" cy="2940873"/>
          </a:xfrm>
        </p:spPr>
        <p:txBody>
          <a:bodyPr lIns="0" tIns="0" rIns="0" bIns="0">
            <a:normAutofit/>
          </a:bodyPr>
          <a:lstStyle>
            <a:lvl1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B8EAEF-FD7E-A34D-A34A-ECED6073E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301090"/>
            <a:ext cx="6118910" cy="5856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76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A81F90-3942-8D40-ACDA-D61AB9923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1" y="288001"/>
            <a:ext cx="612000" cy="4715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BD59EF-4535-2C4A-850E-58693628D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80001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FDC9D14-6D36-814F-BC47-34F3AC9218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96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E45DFE3-643A-E048-8280-7CBBA6EDA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80001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9DBE519-C078-6146-84E7-3C6EC3706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2016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4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B8EAEF-FD7E-A34D-A34A-ECED6073E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301090"/>
            <a:ext cx="6118910" cy="58560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A4C962-CB06-AC4A-BE01-3D0FAC870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09601"/>
            <a:ext cx="9110700" cy="40877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5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C718E-795A-3549-A4EB-086641A42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1" y="288001"/>
            <a:ext cx="612000" cy="47154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F9BBB2-C674-474E-93E6-764D688DF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376000"/>
            <a:ext cx="4068000" cy="914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62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224000" y="324000"/>
            <a:ext cx="7886700" cy="5626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04DDE1A-E884-F54B-9ABE-9B72B811B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269136"/>
            <a:ext cx="3240000" cy="8135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A9FE75D-36C0-1945-A37C-47A803FCD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224000"/>
            <a:ext cx="3240000" cy="20474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09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71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1C968-F5CD-3E40-A9A3-6EB2C1A3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2ED5-7AD4-0B4E-902A-D2B136ADF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CFD5-6609-EE4E-8863-B909A5E85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A08C-A74B-A145-AFA3-38D8EFF614F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5016-35CB-1A4B-BDA3-D8234ACCE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6C519-C538-234D-9C0B-0A79DB610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1FF6-98FB-4D41-B247-AE8B38D2C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oecaslin.com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drive.google.com/drive/folders/1NXp8NasQvvEjej1-9w8tc2YGJq0OlFgj?usp=sharing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drive.google.com/drive/folders/1iAHkq9prcACIIHATqv4DzEoRIvG27BPL?usp=sharin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drive.google.com/drive/folders/15HNH3WW_yvmJ7sLG0CdWdX8PYatIqbsr?usp=shar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_respectprotect" TargetMode="External"/><Relationship Id="rId7" Type="http://schemas.openxmlformats.org/officeDocument/2006/relationships/hyperlink" Target="https://sexualwellbeing.ie/sexual-health/sexually-transmitted-infections/sti-testing/home-sti-tes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iktok.com/@sexualwellbeing.ie" TargetMode="External"/><Relationship Id="rId5" Type="http://schemas.openxmlformats.org/officeDocument/2006/relationships/hyperlink" Target="https://www.instagram.com/hserespectprotect/?hl=en" TargetMode="External"/><Relationship Id="rId4" Type="http://schemas.openxmlformats.org/officeDocument/2006/relationships/hyperlink" Target="https://www.facebook.com/profile.php?id=10006403467379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rive.google.com/drive/folders/1CUZqvRP1OuDMHAm92u0C1ompxtmtjrtL?usp=sharin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youtu.be/tgxJD-LEmWU" TargetMode="External"/><Relationship Id="rId7" Type="http://schemas.openxmlformats.org/officeDocument/2006/relationships/hyperlink" Target="https://youtu.be/gxsBcOM5Mi8" TargetMode="External"/><Relationship Id="rId2" Type="http://schemas.openxmlformats.org/officeDocument/2006/relationships/hyperlink" Target="https://youtube.com/shorts/zicIyhU0Vic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UR3QvztoNsA" TargetMode="External"/><Relationship Id="rId5" Type="http://schemas.openxmlformats.org/officeDocument/2006/relationships/hyperlink" Target="https://youtube.com/shorts/yKTroeMpDFU" TargetMode="External"/><Relationship Id="rId4" Type="http://schemas.openxmlformats.org/officeDocument/2006/relationships/hyperlink" Target="https://youtu.be/a-Igs6VyFkk" TargetMode="Externa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exualwellbeing.ie/sexual-health/sexually-transmitted-infections/sti-testing/home-sti-test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xualwellbeing.ie/sexual-health/hse-sti-services-in-ireland.html" TargetMode="External"/><Relationship Id="rId2" Type="http://schemas.openxmlformats.org/officeDocument/2006/relationships/hyperlink" Target="https://www.sexualwellbeing.ie/sexual-health/sexually-transmitted-infections/what-if-i-think-i-have-an-sti-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h24.ie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267664" y="2247900"/>
            <a:ext cx="4304336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Launch of HSE Free National Home STI Testing Service</a:t>
            </a:r>
          </a:p>
          <a:p>
            <a:endParaRPr lang="en-GB" sz="2400" dirty="0" smtClean="0"/>
          </a:p>
          <a:p>
            <a:r>
              <a:rPr lang="en-GB" sz="2000" dirty="0" smtClean="0"/>
              <a:t>Partner Pack</a:t>
            </a:r>
          </a:p>
          <a:p>
            <a:r>
              <a:rPr lang="en-GB" sz="2000" dirty="0" smtClean="0"/>
              <a:t>7 October </a:t>
            </a:r>
            <a:r>
              <a:rPr lang="en-GB" sz="2000" dirty="0" smtClean="0"/>
              <a:t>2022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4876800" y="0"/>
            <a:ext cx="4267199" cy="5143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098" y="1451823"/>
            <a:ext cx="2054608" cy="20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2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New creative assets for the home testing service</a:t>
            </a:r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CD213-1277-4C55-98B5-7ECB01B9EEDE}"/>
              </a:ext>
            </a:extLst>
          </p:cNvPr>
          <p:cNvSpPr/>
          <p:nvPr/>
        </p:nvSpPr>
        <p:spPr>
          <a:xfrm>
            <a:off x="482459" y="1208894"/>
            <a:ext cx="8136024" cy="397031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 new ‘street art’ style creative designed by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Joe </a:t>
            </a:r>
            <a:r>
              <a:rPr lang="en-IE" sz="1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Caslin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will be delivered as part of the launch of the national service. </a:t>
            </a: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The aim of the campaign is to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Raise awareness of the national service </a:t>
            </a: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mphasise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the role of STI testing within the overall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 of STI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prevention and treatment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individuals.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Direct the public to Sexualwellbeing.ie to order a free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home STI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test kit and to learn more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OOH advertising will start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IE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 October for two weeks. A second burst will be promoted in November. </a:t>
            </a: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The campaign will be promoted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busy city centre orb screens in social areas, pub and club washrooms and College washrooms and screens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and Social media advertising is currently live. 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5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23999" y="301090"/>
            <a:ext cx="7678261" cy="585601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New Posters and business cards to promote the service</a:t>
            </a:r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ECD213-1277-4C55-98B5-7ECB01B9EEDE}"/>
              </a:ext>
            </a:extLst>
          </p:cNvPr>
          <p:cNvSpPr/>
          <p:nvPr/>
        </p:nvSpPr>
        <p:spPr>
          <a:xfrm>
            <a:off x="585438" y="943698"/>
            <a:ext cx="8316823" cy="954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New posters and business cards are available to download now or to order directly from </a:t>
            </a:r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HealthPromotion.ie</a:t>
            </a:r>
            <a:endParaRPr lang="en-I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682" y="4133113"/>
            <a:ext cx="3412435" cy="646331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posters available to download: </a:t>
            </a:r>
          </a:p>
          <a:p>
            <a:pPr algn="l"/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A3 and A4 web versions of poster available to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download here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1197" y="4133112"/>
            <a:ext cx="4021162" cy="646331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I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professional printing: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A3 and A4 versions of poster artwork (with bleed for printing) available to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download here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business cards available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here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22" y="1504956"/>
            <a:ext cx="1745198" cy="2467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080" y="1515582"/>
            <a:ext cx="1733477" cy="2450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924" y="1522205"/>
            <a:ext cx="1728638" cy="2444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849" y="1525466"/>
            <a:ext cx="1730452" cy="244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1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 smtClean="0"/>
              <a:t>Digital advertising and Search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ECD213-1277-4C55-98B5-7ECB01B9EEDE}"/>
              </a:ext>
            </a:extLst>
          </p:cNvPr>
          <p:cNvSpPr/>
          <p:nvPr/>
        </p:nvSpPr>
        <p:spPr>
          <a:xfrm>
            <a:off x="739625" y="1179951"/>
            <a:ext cx="7994472" cy="301044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14000"/>
              </a:lnSpc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Digital display advertising will be optimised towards meeting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 18-30 year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old audience. </a:t>
            </a:r>
          </a:p>
          <a:p>
            <a:pPr>
              <a:lnSpc>
                <a:spcPct val="114000"/>
              </a:lnSpc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display advertising will also appear on dating apps (including Tinder and Grindr during the month of October 2022)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Social media videos and messages will be promoted across SWB social media platforms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We will continue to use Google search advertising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promote free home STI testing and to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direct people to the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Sexual Wellbeing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IE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74" y="3642202"/>
            <a:ext cx="4253948" cy="10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2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Supporting the campaign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CD213-1277-4C55-98B5-7ECB01B9EEDE}"/>
              </a:ext>
            </a:extLst>
          </p:cNvPr>
          <p:cNvSpPr/>
          <p:nvPr/>
        </p:nvSpPr>
        <p:spPr>
          <a:xfrm>
            <a:off x="226195" y="1087598"/>
            <a:ext cx="8613005" cy="230255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 messages will be delivered through Sexual Wellbeing’s social media platforms. </a:t>
            </a:r>
          </a:p>
          <a:p>
            <a:pPr lvl="0">
              <a:lnSpc>
                <a:spcPct val="114000"/>
              </a:lnSpc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can support the launch of this new service by sharing our messages as they appear on Twitter,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Facebook, Instagram and </a:t>
            </a:r>
            <a:r>
              <a:rPr lang="en-I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the Sexual Wellbeing social media accounts and use a hashtag </a:t>
            </a:r>
            <a:r>
              <a:rPr lang="en-I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IE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GetTested</a:t>
            </a:r>
            <a:r>
              <a:rPr lang="en-I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I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IE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SexualWellbeing</a:t>
            </a:r>
            <a:r>
              <a:rPr lang="en-I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we can share and like your post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You can also support by sharing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Partner Pack with others who may be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interested..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335" y="2656805"/>
            <a:ext cx="2263665" cy="2263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379" y="3354657"/>
            <a:ext cx="4572000" cy="15658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4000"/>
              </a:lnSpc>
            </a:pP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find the messages here:</a:t>
            </a:r>
          </a:p>
          <a:p>
            <a:pPr lvl="0">
              <a:lnSpc>
                <a:spcPct val="114000"/>
              </a:lnSpc>
            </a:pP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IE" sz="1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@_</a:t>
            </a:r>
            <a:r>
              <a:rPr lang="en-IE" sz="14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respectprotect</a:t>
            </a: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0">
              <a:lnSpc>
                <a:spcPct val="114000"/>
              </a:lnSpc>
            </a:pP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IE" sz="1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@Sexual Wellbeing</a:t>
            </a:r>
            <a:endParaRPr lang="en-IE" sz="1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</a:pP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Instagram: </a:t>
            </a:r>
            <a:r>
              <a:rPr lang="en-IE" sz="1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</a:t>
            </a:r>
            <a:r>
              <a:rPr lang="en-IE" sz="14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hserespectprotect</a:t>
            </a:r>
            <a:endParaRPr lang="en-IE" sz="1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</a:pPr>
            <a:r>
              <a:rPr lang="en-IE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@sexualwellbeing.ie</a:t>
            </a:r>
            <a:endParaRPr lang="en-I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</a:pPr>
            <a:r>
              <a:rPr lang="en-I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GB" sz="1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sexualwellbeing.ie/</a:t>
            </a:r>
            <a:r>
              <a:rPr lang="en-GB" sz="14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hometesting</a:t>
            </a:r>
            <a:endParaRPr lang="en-I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1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24000" y="301090"/>
            <a:ext cx="6816414" cy="585601"/>
          </a:xfrm>
        </p:spPr>
        <p:txBody>
          <a:bodyPr>
            <a:normAutofit/>
          </a:bodyPr>
          <a:lstStyle/>
          <a:p>
            <a:r>
              <a:rPr lang="en-IE" dirty="0" smtClean="0"/>
              <a:t>Social media messaging – sample copy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ECD213-1277-4C55-98B5-7ECB01B9EEDE}"/>
              </a:ext>
            </a:extLst>
          </p:cNvPr>
          <p:cNvSpPr/>
          <p:nvPr/>
        </p:nvSpPr>
        <p:spPr>
          <a:xfrm>
            <a:off x="364434" y="3389879"/>
            <a:ext cx="4039276" cy="160043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Free home STI testing is now available for anyone aged 17 and over in Ireland. </a:t>
            </a:r>
          </a:p>
          <a:p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find out more, or to order your free home STI test kit visit: sexualwellbeing.ie/</a:t>
            </a:r>
            <a:r>
              <a:rPr lang="en-IE" sz="1400" dirty="0" err="1">
                <a:latin typeface="Arial" panose="020B0604020202020204" pitchFamily="34" charset="0"/>
                <a:cs typeface="Arial" panose="020B0604020202020204" pitchFamily="34" charset="0"/>
              </a:rPr>
              <a:t>hometesting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IE" sz="1400" dirty="0" err="1">
                <a:latin typeface="Arial" panose="020B0604020202020204" pitchFamily="34" charset="0"/>
                <a:cs typeface="Arial" panose="020B0604020202020204" pitchFamily="34" charset="0"/>
              </a:rPr>
              <a:t>SexualWellbeing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IE" sz="1400" dirty="0" err="1">
                <a:latin typeface="Arial" panose="020B0604020202020204" pitchFamily="34" charset="0"/>
                <a:cs typeface="Arial" panose="020B0604020202020204" pitchFamily="34" charset="0"/>
              </a:rPr>
              <a:t>GetTested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ECD213-1277-4C55-98B5-7ECB01B9EEDE}"/>
              </a:ext>
            </a:extLst>
          </p:cNvPr>
          <p:cNvSpPr/>
          <p:nvPr/>
        </p:nvSpPr>
        <p:spPr>
          <a:xfrm>
            <a:off x="4603532" y="3389879"/>
            <a:ext cx="4153642" cy="160043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Free home STI testing is now available for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anyone aged 17 and over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living in the republic of Ireland. </a:t>
            </a: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more information and to order a kit, visit: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sexualwellbeing.ie/</a:t>
            </a:r>
            <a:r>
              <a:rPr lang="en-I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hometesting</a:t>
            </a: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I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SexualWellbeing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IE" sz="1400" dirty="0" err="1">
                <a:latin typeface="Arial" panose="020B0604020202020204" pitchFamily="34" charset="0"/>
                <a:cs typeface="Arial" panose="020B0604020202020204" pitchFamily="34" charset="0"/>
              </a:rPr>
              <a:t>GetTested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434" y="1069327"/>
            <a:ext cx="7997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 range of social media </a:t>
            </a:r>
            <a:r>
              <a:rPr lang="en-I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different sizes is available to download </a:t>
            </a:r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000" y="1423865"/>
            <a:ext cx="1703809" cy="1703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586" y="1423865"/>
            <a:ext cx="1703809" cy="1703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172" y="1423865"/>
            <a:ext cx="1703809" cy="17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6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Social media partnership with University of Galway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76470" y="1117909"/>
            <a:ext cx="522524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Videos recorded with University of Galway Students Union will be promoted on Sexual Wellbeing social media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platforms, for the 18-30 year </a:t>
            </a:r>
            <a:r>
              <a:rPr lang="en-IE" sz="1400" smtClean="0">
                <a:latin typeface="Arial" panose="020B0604020202020204" pitchFamily="34" charset="0"/>
                <a:cs typeface="Arial" panose="020B0604020202020204" pitchFamily="34" charset="0"/>
              </a:rPr>
              <a:t>old audience. 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The videos are narrated by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Galway’s Student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Welfare Officer Imogen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O’Flaherty. </a:t>
            </a:r>
          </a:p>
          <a:p>
            <a:pPr>
              <a:lnSpc>
                <a:spcPct val="114000"/>
              </a:lnSpc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videos aim to: 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 availability of the home testing service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more about the test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kit and how it works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Educate and inform about STIs and broader sexual health, including promotion of sexualwellbeing.ie</a:t>
            </a:r>
          </a:p>
          <a:p>
            <a:pPr>
              <a:lnSpc>
                <a:spcPct val="114000"/>
              </a:lnSpc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Videos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are also available to view here: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Intro video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Unpacking video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STI FAQs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Top Reasons to Get Tested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What’s in the Pack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Guessing Game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729" y="1117909"/>
            <a:ext cx="1938696" cy="176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112" y="2975687"/>
            <a:ext cx="1799177" cy="16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0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 smtClean="0"/>
              <a:t>Information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76470" y="1187355"/>
            <a:ext cx="3352800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free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national home STI testing service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how to order a test kit, is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available on 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sexualwellbeing.ie/</a:t>
            </a:r>
            <a:r>
              <a:rPr lang="en-GB" sz="14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hometesting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39" y="1187355"/>
            <a:ext cx="3302453" cy="34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1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C0804-7CCC-8B40-8681-A8F92A141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4663" y="1079281"/>
            <a:ext cx="6444119" cy="3576802"/>
          </a:xfrm>
        </p:spPr>
        <p:txBody>
          <a:bodyPr/>
          <a:lstStyle/>
          <a:p>
            <a:r>
              <a:rPr lang="en-IE" dirty="0" smtClean="0"/>
              <a:t>HSE campaign contacts</a:t>
            </a:r>
          </a:p>
          <a:p>
            <a:endParaRPr lang="en-IE" sz="1400" dirty="0" smtClean="0"/>
          </a:p>
          <a:p>
            <a:pPr lvl="0"/>
            <a:r>
              <a:rPr lang="en-IE" sz="1400" dirty="0"/>
              <a:t>HSE Project Manager: Caroline Hurley </a:t>
            </a:r>
            <a:r>
              <a:rPr lang="en-IE" sz="1400" u="sng" dirty="0" smtClean="0"/>
              <a:t>caroline.hurley1@hse.ie</a:t>
            </a:r>
            <a:endParaRPr lang="en-IE" sz="1400" dirty="0"/>
          </a:p>
          <a:p>
            <a:endParaRPr lang="en-IE" sz="1400" dirty="0"/>
          </a:p>
          <a:p>
            <a:r>
              <a:rPr lang="en-IE" sz="1400" dirty="0"/>
              <a:t>Communications </a:t>
            </a:r>
            <a:r>
              <a:rPr lang="en-IE" sz="1400" dirty="0" smtClean="0"/>
              <a:t>Lead: Anita </a:t>
            </a:r>
            <a:r>
              <a:rPr lang="en-IE" sz="1400" dirty="0"/>
              <a:t>Ghafoor-Butt </a:t>
            </a:r>
            <a:r>
              <a:rPr lang="en-IE" sz="1400" dirty="0" smtClean="0"/>
              <a:t> </a:t>
            </a:r>
            <a:r>
              <a:rPr lang="en-IE" sz="1400" u="sng" dirty="0"/>
              <a:t>a</a:t>
            </a:r>
            <a:r>
              <a:rPr lang="en-IE" sz="1400" u="sng" dirty="0" smtClean="0"/>
              <a:t>nita.butt@hse.ie</a:t>
            </a:r>
            <a:endParaRPr lang="en-IE" sz="1400" dirty="0"/>
          </a:p>
          <a:p>
            <a:r>
              <a:rPr lang="en-IE" sz="1400" dirty="0"/>
              <a:t>087 350 1587.</a:t>
            </a:r>
          </a:p>
          <a:p>
            <a:r>
              <a:rPr lang="en-IE" sz="1400" dirty="0"/>
              <a:t> </a:t>
            </a:r>
          </a:p>
          <a:p>
            <a:pPr lvl="0"/>
            <a:r>
              <a:rPr lang="en-IE" sz="1400" dirty="0"/>
              <a:t>Campaign Manager: Muireann Kirby muireann.kirby@hse.ie </a:t>
            </a:r>
          </a:p>
          <a:p>
            <a:pPr lvl="0"/>
            <a:endParaRPr lang="en-IE" sz="1400" dirty="0"/>
          </a:p>
          <a:p>
            <a:pPr lvl="0"/>
            <a:r>
              <a:rPr lang="en-IE" sz="1400" dirty="0"/>
              <a:t>Social Media Lead: Peter Dineen </a:t>
            </a:r>
          </a:p>
          <a:p>
            <a:pPr lvl="0"/>
            <a:endParaRPr lang="en-IE" sz="1400" dirty="0"/>
          </a:p>
          <a:p>
            <a:pPr lvl="0"/>
            <a:r>
              <a:rPr lang="en-IE" sz="1400" dirty="0"/>
              <a:t>HSE Press </a:t>
            </a:r>
            <a:r>
              <a:rPr lang="en-IE" sz="1400" dirty="0" smtClean="0"/>
              <a:t>Office: press@hse.ie</a:t>
            </a:r>
            <a:endParaRPr lang="en-IE" sz="1400" dirty="0"/>
          </a:p>
          <a:p>
            <a:pPr lvl="0"/>
            <a:endParaRPr lang="en-IE" sz="1400" dirty="0" smtClean="0"/>
          </a:p>
          <a:p>
            <a:endParaRPr lang="en-IE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397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73429-6231-5C48-A3ED-7E6809B53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999" y="1080001"/>
            <a:ext cx="4485913" cy="813599"/>
          </a:xfrm>
        </p:spPr>
        <p:txBody>
          <a:bodyPr/>
          <a:lstStyle/>
          <a:p>
            <a:r>
              <a:rPr lang="en-US" dirty="0"/>
              <a:t>Launch of a free national </a:t>
            </a:r>
            <a:r>
              <a:rPr lang="en-US" dirty="0" smtClean="0"/>
              <a:t>home STI testing </a:t>
            </a:r>
            <a:r>
              <a:rPr lang="en-US" dirty="0"/>
              <a:t>service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E1E9D-624F-9B4D-8FEC-AB55EE4CBA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999" y="1992761"/>
            <a:ext cx="6697655" cy="24720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IE" sz="1400" dirty="0" smtClean="0"/>
              <a:t>The </a:t>
            </a:r>
            <a:r>
              <a:rPr lang="en-IE" sz="1400" dirty="0"/>
              <a:t>HSE Sexual Health and Crisis Pregnancy Programme (SHCPP), </a:t>
            </a:r>
            <a:r>
              <a:rPr lang="en-IE" sz="1400" dirty="0" smtClean="0"/>
              <a:t>Health </a:t>
            </a:r>
            <a:r>
              <a:rPr lang="en-IE" sz="1400" dirty="0"/>
              <a:t>and Wellbeing, launched a free national </a:t>
            </a:r>
            <a:r>
              <a:rPr lang="en-IE" sz="1400" dirty="0" smtClean="0"/>
              <a:t>STI testing </a:t>
            </a:r>
            <a:r>
              <a:rPr lang="en-IE" sz="1400" dirty="0"/>
              <a:t>service which provides people living in Ireland aged 17 and older, the option to test for </a:t>
            </a:r>
            <a:r>
              <a:rPr lang="en-IE" sz="1400" dirty="0" smtClean="0"/>
              <a:t>STIs </a:t>
            </a:r>
            <a:r>
              <a:rPr lang="en-IE" sz="1400" dirty="0"/>
              <a:t>at home. </a:t>
            </a:r>
            <a:endParaRPr lang="en-IE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IE" sz="1400" dirty="0" smtClean="0"/>
              <a:t>Following an EU tender procurement process, the </a:t>
            </a:r>
            <a:r>
              <a:rPr lang="en-IE" sz="1400" dirty="0"/>
              <a:t>national contract was awarded to online provider Sexual Health 24 (SH:24) and commenced 1st May 2022. The service has now been expanded to all 26 counties in the Republic of Ireland.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IE" sz="1400" dirty="0"/>
              <a:t>Full details, including how to </a:t>
            </a:r>
            <a:r>
              <a:rPr lang="en-IE" sz="1400" dirty="0" smtClean="0"/>
              <a:t>order </a:t>
            </a:r>
            <a:r>
              <a:rPr lang="en-IE" sz="1400" dirty="0"/>
              <a:t>a free </a:t>
            </a:r>
            <a:r>
              <a:rPr lang="en-IE" sz="1400" dirty="0" smtClean="0"/>
              <a:t>home STI </a:t>
            </a:r>
            <a:r>
              <a:rPr lang="en-IE" sz="1400" dirty="0"/>
              <a:t>test is available on </a:t>
            </a:r>
            <a:r>
              <a:rPr lang="en-IE" sz="1400" dirty="0" smtClean="0"/>
              <a:t>www.sexualwellbeing.ie </a:t>
            </a:r>
            <a:endParaRPr lang="en-IE" sz="1400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6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268B2E-DFC0-8848-8AC4-9DEBA1C3B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3999" y="1148606"/>
            <a:ext cx="6118910" cy="443198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B0A863-C1EC-064E-8916-8E32C88BE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3999" y="301090"/>
            <a:ext cx="6974069" cy="585601"/>
          </a:xfrm>
        </p:spPr>
        <p:txBody>
          <a:bodyPr>
            <a:normAutofit/>
          </a:bodyPr>
          <a:lstStyle/>
          <a:p>
            <a:r>
              <a:rPr lang="en-US" dirty="0"/>
              <a:t>The free national </a:t>
            </a:r>
            <a:r>
              <a:rPr lang="en-US" dirty="0" smtClean="0"/>
              <a:t>home STI testing </a:t>
            </a:r>
            <a:r>
              <a:rPr lang="en-US" dirty="0"/>
              <a:t>service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670409" y="1393788"/>
            <a:ext cx="7878417" cy="378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HSE free home STI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service is available to anyone aged 17 or older who lives in the Republic of Ireland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can: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order a home test kit online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return your samples to the lab by post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get your test results by text message or phone call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IE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STI testing is generally for individuals who do not have symptoms of an </a:t>
            </a:r>
            <a:r>
              <a:rPr lang="en-IE" sz="140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STI.</a:t>
            </a:r>
          </a:p>
          <a:p>
            <a:pPr>
              <a:lnSpc>
                <a:spcPct val="120000"/>
              </a:lnSpc>
            </a:pPr>
            <a:r>
              <a:rPr lang="en-IE" sz="140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who </a:t>
            </a:r>
            <a:r>
              <a:rPr lang="en-IE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 </a:t>
            </a:r>
            <a:r>
              <a:rPr lang="en-IE" sz="1400" u="sng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symptoms of an STI</a:t>
            </a:r>
            <a:r>
              <a:rPr lang="en-IE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 need urgent support, </a:t>
            </a:r>
            <a:r>
              <a:rPr lang="en-IE" sz="140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IE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IE" sz="1400" dirty="0" smtClean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IE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E" sz="1400" u="sng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local STI clinic</a:t>
            </a:r>
            <a:r>
              <a:rPr lang="en-IE" sz="1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 GP.</a:t>
            </a:r>
          </a:p>
          <a:p>
            <a:pPr>
              <a:lnSpc>
                <a:spcPct val="114000"/>
              </a:lnSpc>
              <a:spcBef>
                <a:spcPts val="750"/>
              </a:spcBef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750"/>
              </a:spcBef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1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09689-D3E1-1A4A-93FE-1FA06CB6B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STIs the kits test for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1F41D9-7ADE-ED45-9FF3-33133E1D97C8}"/>
              </a:ext>
            </a:extLst>
          </p:cNvPr>
          <p:cNvSpPr txBox="1"/>
          <p:nvPr/>
        </p:nvSpPr>
        <p:spPr>
          <a:xfrm>
            <a:off x="3790024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20" y="1238338"/>
            <a:ext cx="7638767" cy="282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home test kits test for: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chlamydia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onorrhoea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syphilis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Some individuals may get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 test for hepatitis B or hepatitis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268" y="1123713"/>
            <a:ext cx="29987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88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09689-D3E1-1A4A-93FE-1FA06CB6B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Ordering a test kit online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1F41D9-7ADE-ED45-9FF3-33133E1D97C8}"/>
              </a:ext>
            </a:extLst>
          </p:cNvPr>
          <p:cNvSpPr txBox="1"/>
          <p:nvPr/>
        </p:nvSpPr>
        <p:spPr>
          <a:xfrm>
            <a:off x="3790024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20" y="1238338"/>
            <a:ext cx="7638767" cy="215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HSE is delivering this service in partnership with online provider SH:24: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IE" sz="1400" dirty="0" smtClean="0">
                <a:solidFill>
                  <a:srgbClr val="232323"/>
                </a:solidFill>
                <a:latin typeface="Neue Helvetica eText W01"/>
              </a:rPr>
              <a:t> </a:t>
            </a:r>
            <a:r>
              <a:rPr lang="en-IE" sz="1400" dirty="0">
                <a:solidFill>
                  <a:srgbClr val="232323"/>
                </a:solidFill>
                <a:latin typeface="Neue Helvetica eText W01"/>
              </a:rPr>
              <a:t>can </a:t>
            </a:r>
            <a:r>
              <a:rPr lang="en-IE" sz="1400" u="sng" dirty="0">
                <a:solidFill>
                  <a:srgbClr val="662D91"/>
                </a:solidFill>
                <a:latin typeface="Neue Helvetica eText W01"/>
                <a:hlinkClick r:id="rId2"/>
              </a:rPr>
              <a:t>order a test kit at sh24.ie</a:t>
            </a:r>
            <a:r>
              <a:rPr lang="en-IE" sz="1400" dirty="0" smtClean="0">
                <a:solidFill>
                  <a:srgbClr val="232323"/>
                </a:solidFill>
                <a:latin typeface="Neue Helvetica eText W01"/>
              </a:rPr>
              <a:t>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daily caps in place, so individuals are advised if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no kits are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that day, to try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again the next morning. 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will get a text message once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kit has been sent. </a:t>
            </a: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6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09689-D3E1-1A4A-93FE-1FA06CB6B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the samples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1F41D9-7ADE-ED45-9FF3-33133E1D97C8}"/>
              </a:ext>
            </a:extLst>
          </p:cNvPr>
          <p:cNvSpPr txBox="1"/>
          <p:nvPr/>
        </p:nvSpPr>
        <p:spPr>
          <a:xfrm>
            <a:off x="3790024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21" y="1238338"/>
            <a:ext cx="4572000" cy="29577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test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kit will include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the equipment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users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need to collect the samples </a:t>
            </a: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and links to videos on how to take the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are advised if they have any problems, to reply to any text from SH:24 and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ask for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help. This is provided by a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member of the clinical team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510" y="1042323"/>
            <a:ext cx="1698296" cy="16942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910" y="2251472"/>
            <a:ext cx="1666962" cy="16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510" y="3084953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7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09689-D3E1-1A4A-93FE-1FA06CB6B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Returning the samples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1F41D9-7ADE-ED45-9FF3-33133E1D97C8}"/>
              </a:ext>
            </a:extLst>
          </p:cNvPr>
          <p:cNvSpPr txBox="1"/>
          <p:nvPr/>
        </p:nvSpPr>
        <p:spPr>
          <a:xfrm>
            <a:off x="3790024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20" y="1238338"/>
            <a:ext cx="6980819" cy="201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users get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a stamped addressed envelope with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their test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kit.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should be used to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samples back to the lab.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users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will get a text message when the lab gets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samples.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there is a problem with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any of the samples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(for example, if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is damaged),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users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will be sent another test kit.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9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09689-D3E1-1A4A-93FE-1FA06CB6B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1F41D9-7ADE-ED45-9FF3-33133E1D97C8}"/>
              </a:ext>
            </a:extLst>
          </p:cNvPr>
          <p:cNvSpPr txBox="1"/>
          <p:nvPr/>
        </p:nvSpPr>
        <p:spPr>
          <a:xfrm>
            <a:off x="3790024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220" y="1238338"/>
            <a:ext cx="8027299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 results are negative – individuals will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get a text message with the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result for chlamydia or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gonorrhoea - individuals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will get a text message that shows the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 and explains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how to get free care and treatment from an STI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clinic.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eactive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blood result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(it is highlighted that a reactive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blood result doesn’t always mean a positive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result)</a:t>
            </a: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syphilis – individuals will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get a text message with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results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hepatitis B, hepatitis C or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HIV - individuals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will get a phone call with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results. </a:t>
            </a: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explained to individuals that the result needs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to be checked with a blood test taken by a healthcare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provider and that the SH:24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clinical team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refer them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to a public STI clinic for assessment and testing.</a:t>
            </a:r>
            <a:endParaRPr lang="en-I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7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09689-D3E1-1A4A-93FE-1FA06CB6B3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1F41D9-7ADE-ED45-9FF3-33133E1D97C8}"/>
              </a:ext>
            </a:extLst>
          </p:cNvPr>
          <p:cNvSpPr txBox="1"/>
          <p:nvPr/>
        </p:nvSpPr>
        <p:spPr>
          <a:xfrm>
            <a:off x="3790024" y="2900287"/>
            <a:ext cx="1552353" cy="36933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111" y="1340491"/>
            <a:ext cx="7715644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SH:24 have a clinical team who are responsible for results management and referral pathways for all users of this service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can contact </a:t>
            </a: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the service by replying to any of the text messages they </a:t>
            </a:r>
            <a:r>
              <a:rPr lang="en-I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 from SH:24.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5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t" anchorCtr="0"/>
      <a:lstStyle>
        <a:defPPr algn="l">
          <a:defRPr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1208</Words>
  <Application>Microsoft Office PowerPoint</Application>
  <PresentationFormat>On-screen Show (16:9)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Neue Helvetica eText W01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Proofreading Academy Student</dc:creator>
  <cp:lastModifiedBy>Muireann Kirby</cp:lastModifiedBy>
  <cp:revision>68</cp:revision>
  <dcterms:created xsi:type="dcterms:W3CDTF">2021-11-10T13:35:28Z</dcterms:created>
  <dcterms:modified xsi:type="dcterms:W3CDTF">2022-10-06T11:34:15Z</dcterms:modified>
</cp:coreProperties>
</file>