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257" r:id="rId6"/>
    <p:sldId id="282" r:id="rId7"/>
    <p:sldId id="259" r:id="rId8"/>
    <p:sldId id="276" r:id="rId9"/>
    <p:sldId id="275" r:id="rId10"/>
    <p:sldId id="262" r:id="rId11"/>
    <p:sldId id="283" r:id="rId12"/>
    <p:sldId id="266" r:id="rId13"/>
    <p:sldId id="267" r:id="rId14"/>
    <p:sldId id="273" r:id="rId15"/>
    <p:sldId id="263" r:id="rId16"/>
    <p:sldId id="280" r:id="rId17"/>
    <p:sldId id="272" r:id="rId18"/>
    <p:sldId id="287" r:id="rId19"/>
    <p:sldId id="292" r:id="rId20"/>
    <p:sldId id="291"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6D99067-5ABF-4FB7-9D90-6B15F40D35DB}">
          <p14:sldIdLst>
            <p14:sldId id="256"/>
            <p14:sldId id="257"/>
            <p14:sldId id="282"/>
            <p14:sldId id="259"/>
            <p14:sldId id="276"/>
            <p14:sldId id="275"/>
            <p14:sldId id="262"/>
            <p14:sldId id="283"/>
            <p14:sldId id="266"/>
            <p14:sldId id="267"/>
            <p14:sldId id="273"/>
            <p14:sldId id="263"/>
            <p14:sldId id="280"/>
            <p14:sldId id="272"/>
            <p14:sldId id="287"/>
            <p14:sldId id="292"/>
            <p14:sldId id="291"/>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uisa Ruman" initials="LR" lastIdx="2" clrIdx="0">
    <p:extLst>
      <p:ext uri="{19B8F6BF-5375-455C-9EA6-DF929625EA0E}">
        <p15:presenceInfo xmlns:p15="http://schemas.microsoft.com/office/powerpoint/2012/main" userId="S::lorum@NHSBSA.NHS.UK::0f2dd5b3-121a-47c6-ac8d-7736a5ab33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15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558925-1C57-4642-8891-EE86D22CF0B0}" v="3" dt="2021-08-17T12:27:07.18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6" d="100"/>
          <a:sy n="86" d="100"/>
        </p:scale>
        <p:origin x="135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0840AA-ABE0-4D08-A7E0-9AFA8992E272}" type="datetimeFigureOut">
              <a:rPr lang="en-GB" smtClean="0"/>
              <a:t>17/08/2021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BC18D0-3FFB-41D4-82FC-F65D578040D1}" type="slidenum">
              <a:rPr lang="en-GB" smtClean="0"/>
              <a:t>‹#›</a:t>
            </a:fld>
            <a:endParaRPr lang="en-GB"/>
          </a:p>
        </p:txBody>
      </p:sp>
    </p:spTree>
    <p:extLst>
      <p:ext uri="{BB962C8B-B14F-4D97-AF65-F5344CB8AC3E}">
        <p14:creationId xmlns:p14="http://schemas.microsoft.com/office/powerpoint/2010/main" val="3555729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68490"/>
            <a:ext cx="7918648" cy="1104527"/>
          </a:xfrm>
          <a:prstGeom prst="rect">
            <a:avLst/>
          </a:prstGeom>
        </p:spPr>
        <p:txBody>
          <a:bodyPr>
            <a:normAutofit/>
          </a:bodyPr>
          <a:lstStyle>
            <a:lvl1pPr>
              <a:defRPr sz="3600" b="1">
                <a:solidFill>
                  <a:srgbClr val="0072C6"/>
                </a:solidFill>
                <a:latin typeface="Arial" pitchFamily="34" charset="0"/>
                <a:cs typeface="Arial"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539552" y="3645024"/>
            <a:ext cx="7920880" cy="1656184"/>
          </a:xfrm>
          <a:prstGeom prst="rect">
            <a:avLst/>
          </a:prstGeom>
        </p:spPr>
        <p:txBody>
          <a:bodyPr/>
          <a:lstStyle>
            <a:lvl1pPr marL="0" indent="0" algn="l">
              <a:buNone/>
              <a:defRPr sz="2400" baseline="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32690" cy="1700783"/>
          </a:xfrm>
          <a:prstGeom prst="rect">
            <a:avLst/>
          </a:prstGeom>
        </p:spPr>
      </p:pic>
    </p:spTree>
    <p:extLst>
      <p:ext uri="{BB962C8B-B14F-4D97-AF65-F5344CB8AC3E}">
        <p14:creationId xmlns:p14="http://schemas.microsoft.com/office/powerpoint/2010/main" val="139260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91264" cy="576064"/>
          </a:xfrm>
          <a:prstGeom prst="rect">
            <a:avLst/>
          </a:prstGeom>
        </p:spPr>
        <p:txBody>
          <a:bodyPr/>
          <a:lstStyle>
            <a:lvl1pPr>
              <a:defRPr sz="2400" b="1">
                <a:solidFill>
                  <a:srgbClr val="0072C6"/>
                </a:solidFill>
                <a:latin typeface="Arial" pitchFamily="34" charset="0"/>
                <a:cs typeface="Arial"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395536" y="1124744"/>
            <a:ext cx="8291264" cy="5112568"/>
          </a:xfrm>
          <a:prstGeom prst="rect">
            <a:avLst/>
          </a:prstGeom>
        </p:spPr>
        <p:txBody>
          <a:bodyPr/>
          <a:lstStyle>
            <a:lvl1pPr marL="457200" indent="-457200">
              <a:buFont typeface="Arial" pitchFamily="34" charset="0"/>
              <a:buChar char="•"/>
              <a:defRPr sz="1800">
                <a:latin typeface="Arial" pitchFamily="34" charset="0"/>
                <a:cs typeface="Arial" pitchFamily="34" charset="0"/>
              </a:defRPr>
            </a:lvl1pPr>
            <a:lvl2pPr>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buNone/>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4" name="Straight Connector 3"/>
          <p:cNvCxnSpPr/>
          <p:nvPr userDrawn="1"/>
        </p:nvCxnSpPr>
        <p:spPr>
          <a:xfrm flipH="1">
            <a:off x="323528" y="6381328"/>
            <a:ext cx="8496944" cy="0"/>
          </a:xfrm>
          <a:prstGeom prst="line">
            <a:avLst/>
          </a:prstGeom>
          <a:ln w="28575">
            <a:solidFill>
              <a:srgbClr val="005EB8"/>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4479862" y="6464369"/>
            <a:ext cx="4484626" cy="276999"/>
          </a:xfrm>
          <a:prstGeom prst="rect">
            <a:avLst/>
          </a:prstGeom>
          <a:noFill/>
        </p:spPr>
        <p:txBody>
          <a:bodyPr wrap="none" rtlCol="0">
            <a:spAutoFit/>
          </a:bodyPr>
          <a:lstStyle/>
          <a:p>
            <a:r>
              <a:rPr lang="en-GB" sz="1200" b="1" dirty="0">
                <a:solidFill>
                  <a:srgbClr val="005EB8"/>
                </a:solidFill>
                <a:latin typeface="Arial" panose="020B0604020202020204" pitchFamily="34" charset="0"/>
                <a:cs typeface="Arial" panose="020B0604020202020204" pitchFamily="34" charset="0"/>
              </a:rPr>
              <a:t>NHS Business Services Authority</a:t>
            </a:r>
            <a:r>
              <a:rPr lang="en-GB" sz="1200" dirty="0">
                <a:solidFill>
                  <a:srgbClr val="005EB8"/>
                </a:solidFill>
                <a:latin typeface="Arial" panose="020B0604020202020204" pitchFamily="34" charset="0"/>
                <a:cs typeface="Arial" panose="020B0604020202020204" pitchFamily="34" charset="0"/>
              </a:rPr>
              <a:t>,</a:t>
            </a:r>
            <a:r>
              <a:rPr lang="en-GB" sz="1200" baseline="0" dirty="0">
                <a:solidFill>
                  <a:srgbClr val="005EB8"/>
                </a:solidFill>
                <a:latin typeface="Arial" panose="020B0604020202020204" pitchFamily="34" charset="0"/>
                <a:cs typeface="Arial" panose="020B0604020202020204" pitchFamily="34" charset="0"/>
              </a:rPr>
              <a:t> </a:t>
            </a:r>
            <a:r>
              <a:rPr lang="en-GB" sz="1200" baseline="0" dirty="0">
                <a:solidFill>
                  <a:schemeClr val="tx1">
                    <a:lumMod val="65000"/>
                    <a:lumOff val="35000"/>
                  </a:schemeClr>
                </a:solidFill>
                <a:latin typeface="Arial" panose="020B0604020202020204" pitchFamily="34" charset="0"/>
                <a:cs typeface="Arial" panose="020B0604020202020204" pitchFamily="34" charset="0"/>
              </a:rPr>
              <a:t>a </a:t>
            </a:r>
            <a:r>
              <a:rPr lang="en-GB" sz="1200" dirty="0">
                <a:solidFill>
                  <a:schemeClr val="tx1">
                    <a:lumMod val="65000"/>
                    <a:lumOff val="35000"/>
                  </a:schemeClr>
                </a:solidFill>
                <a:latin typeface="Arial" panose="020B0604020202020204" pitchFamily="34" charset="0"/>
                <a:cs typeface="Arial" panose="020B0604020202020204" pitchFamily="34" charset="0"/>
              </a:rPr>
              <a:t>catalyst for better health</a:t>
            </a:r>
          </a:p>
        </p:txBody>
      </p:sp>
    </p:spTree>
    <p:extLst>
      <p:ext uri="{BB962C8B-B14F-4D97-AF65-F5344CB8AC3E}">
        <p14:creationId xmlns:p14="http://schemas.microsoft.com/office/powerpoint/2010/main" val="30119673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0596469"/>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Calibri" pitchFamily="34" charset="0"/>
        </a:defRPr>
      </a:lvl2pPr>
      <a:lvl3pPr algn="l" rtl="0" eaLnBrk="1" fontAlgn="base" hangingPunct="1">
        <a:spcBef>
          <a:spcPct val="0"/>
        </a:spcBef>
        <a:spcAft>
          <a:spcPct val="0"/>
        </a:spcAft>
        <a:defRPr sz="4400">
          <a:solidFill>
            <a:schemeClr val="tx1"/>
          </a:solidFill>
          <a:latin typeface="Calibri" pitchFamily="34" charset="0"/>
        </a:defRPr>
      </a:lvl3pPr>
      <a:lvl4pPr algn="l" rtl="0" eaLnBrk="1" fontAlgn="base" hangingPunct="1">
        <a:spcBef>
          <a:spcPct val="0"/>
        </a:spcBef>
        <a:spcAft>
          <a:spcPct val="0"/>
        </a:spcAft>
        <a:defRPr sz="4400">
          <a:solidFill>
            <a:schemeClr val="tx1"/>
          </a:solidFill>
          <a:latin typeface="Calibri" pitchFamily="34" charset="0"/>
        </a:defRPr>
      </a:lvl4pPr>
      <a:lvl5pPr algn="l" rtl="0" eaLnBrk="1" fontAlgn="base" hangingPunct="1">
        <a:spcBef>
          <a:spcPct val="0"/>
        </a:spcBef>
        <a:spcAft>
          <a:spcPct val="0"/>
        </a:spcAft>
        <a:defRPr sz="4400">
          <a:solidFill>
            <a:schemeClr val="tx1"/>
          </a:solidFill>
          <a:latin typeface="Calibri" pitchFamily="34" charset="0"/>
        </a:defRPr>
      </a:lvl5pPr>
      <a:lvl6pPr marL="457200" algn="l" rtl="0" eaLnBrk="1" fontAlgn="base" hangingPunct="1">
        <a:spcBef>
          <a:spcPct val="0"/>
        </a:spcBef>
        <a:spcAft>
          <a:spcPct val="0"/>
        </a:spcAft>
        <a:defRPr sz="4400">
          <a:solidFill>
            <a:schemeClr val="tx1"/>
          </a:solidFill>
          <a:latin typeface="Calibri" pitchFamily="34" charset="0"/>
        </a:defRPr>
      </a:lvl6pPr>
      <a:lvl7pPr marL="914400" algn="l" rtl="0" eaLnBrk="1" fontAlgn="base" hangingPunct="1">
        <a:spcBef>
          <a:spcPct val="0"/>
        </a:spcBef>
        <a:spcAft>
          <a:spcPct val="0"/>
        </a:spcAft>
        <a:defRPr sz="4400">
          <a:solidFill>
            <a:schemeClr val="tx1"/>
          </a:solidFill>
          <a:latin typeface="Calibri" pitchFamily="34" charset="0"/>
        </a:defRPr>
      </a:lvl7pPr>
      <a:lvl8pPr marL="1371600" algn="l" rtl="0" eaLnBrk="1" fontAlgn="base" hangingPunct="1">
        <a:spcBef>
          <a:spcPct val="0"/>
        </a:spcBef>
        <a:spcAft>
          <a:spcPct val="0"/>
        </a:spcAft>
        <a:defRPr sz="4400">
          <a:solidFill>
            <a:schemeClr val="tx1"/>
          </a:solidFill>
          <a:latin typeface="Calibri" pitchFamily="34" charset="0"/>
        </a:defRPr>
      </a:lvl8pPr>
      <a:lvl9pPr marL="1828800" algn="l"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facebook.com/learningsupportfund" TargetMode="External"/><Relationship Id="rId2" Type="http://schemas.openxmlformats.org/officeDocument/2006/relationships/hyperlink" Target="http://www.nhsbsa.nhs.uk/LSF" TargetMode="External"/><Relationship Id="rId1" Type="http://schemas.openxmlformats.org/officeDocument/2006/relationships/slideLayout" Target="../slideLayouts/slideLayout2.xml"/><Relationship Id="rId4" Type="http://schemas.openxmlformats.org/officeDocument/2006/relationships/hyperlink" Target="http://www.twitter.com/nhsbsa_ls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NHS Learning Support Fund (NHS LSF)</a:t>
            </a:r>
          </a:p>
        </p:txBody>
      </p:sp>
      <p:sp>
        <p:nvSpPr>
          <p:cNvPr id="3" name="Subtitle 2"/>
          <p:cNvSpPr>
            <a:spLocks noGrp="1"/>
          </p:cNvSpPr>
          <p:nvPr>
            <p:ph type="subTitle" idx="1"/>
          </p:nvPr>
        </p:nvSpPr>
        <p:spPr/>
        <p:txBody>
          <a:bodyPr/>
          <a:lstStyle/>
          <a:p>
            <a:r>
              <a:rPr lang="en-GB" dirty="0"/>
              <a:t>HEI presentation</a:t>
            </a:r>
          </a:p>
          <a:p>
            <a:r>
              <a:rPr lang="en-GB" dirty="0"/>
              <a:t>For academic year 2021/22</a:t>
            </a:r>
          </a:p>
          <a:p>
            <a:endParaRPr lang="en-GB" dirty="0"/>
          </a:p>
        </p:txBody>
      </p:sp>
      <p:pic>
        <p:nvPicPr>
          <p:cNvPr id="5" name="Picture 4" descr="A picture containing drawing&#10;&#10;Description automatically generated">
            <a:extLst>
              <a:ext uri="{FF2B5EF4-FFF2-40B4-BE49-F238E27FC236}">
                <a16:creationId xmlns:a16="http://schemas.microsoft.com/office/drawing/2014/main" id="{9E640C92-DE6E-4BC4-8224-BE32F1B6952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3628" y="5085184"/>
            <a:ext cx="3361944" cy="1292352"/>
          </a:xfrm>
          <a:prstGeom prst="rect">
            <a:avLst/>
          </a:prstGeom>
        </p:spPr>
      </p:pic>
    </p:spTree>
    <p:extLst>
      <p:ext uri="{BB962C8B-B14F-4D97-AF65-F5344CB8AC3E}">
        <p14:creationId xmlns:p14="http://schemas.microsoft.com/office/powerpoint/2010/main" val="2219543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Exceptional Support Fund (ESF)</a:t>
            </a:r>
          </a:p>
        </p:txBody>
      </p:sp>
      <p:sp>
        <p:nvSpPr>
          <p:cNvPr id="3" name="Content Placeholder 2"/>
          <p:cNvSpPr>
            <a:spLocks noGrp="1"/>
          </p:cNvSpPr>
          <p:nvPr>
            <p:ph idx="1"/>
          </p:nvPr>
        </p:nvSpPr>
        <p:spPr/>
        <p:txBody>
          <a:bodyPr/>
          <a:lstStyle/>
          <a:p>
            <a:endParaRPr lang="en-GB" sz="2000" dirty="0"/>
          </a:p>
          <a:p>
            <a:r>
              <a:rPr lang="en-GB" sz="2000" dirty="0"/>
              <a:t>Eligible students who find themselves in unforeseen </a:t>
            </a:r>
            <a:r>
              <a:rPr lang="en-GB" sz="2000" b="1" dirty="0">
                <a:solidFill>
                  <a:srgbClr val="8A1538"/>
                </a:solidFill>
              </a:rPr>
              <a:t>financial hardship</a:t>
            </a:r>
            <a:r>
              <a:rPr lang="en-GB" sz="2000" dirty="0"/>
              <a:t>, having exhausted all other available sources of funding, may be able to apply for additional help from the ESF. </a:t>
            </a:r>
          </a:p>
          <a:p>
            <a:endParaRPr lang="en-GB" sz="2000" dirty="0"/>
          </a:p>
          <a:p>
            <a:r>
              <a:rPr lang="en-GB" sz="2000" dirty="0"/>
              <a:t>The ESF is a non-repayable grant</a:t>
            </a:r>
            <a:r>
              <a:rPr lang="en-GB" sz="2000" b="1" dirty="0">
                <a:solidFill>
                  <a:srgbClr val="8A1538"/>
                </a:solidFill>
              </a:rPr>
              <a:t> </a:t>
            </a:r>
            <a:r>
              <a:rPr lang="en-GB" sz="2000" dirty="0"/>
              <a:t>of</a:t>
            </a:r>
            <a:r>
              <a:rPr lang="en-GB" sz="2000" b="1" dirty="0">
                <a:solidFill>
                  <a:srgbClr val="8A1538"/>
                </a:solidFill>
              </a:rPr>
              <a:t> up to </a:t>
            </a:r>
            <a:r>
              <a:rPr lang="en-GB" sz="2000" dirty="0"/>
              <a:t>£3,000 per eligible student per academic year.  </a:t>
            </a:r>
          </a:p>
          <a:p>
            <a:endParaRPr lang="en-GB" sz="2000" dirty="0"/>
          </a:p>
          <a:p>
            <a:r>
              <a:rPr lang="en-GB" sz="2000" dirty="0"/>
              <a:t>The amount awarded to individual applicants depends on their </a:t>
            </a:r>
            <a:r>
              <a:rPr lang="en-GB" sz="2000" b="1" dirty="0">
                <a:solidFill>
                  <a:srgbClr val="8A1538"/>
                </a:solidFill>
              </a:rPr>
              <a:t>individual financial circumstances </a:t>
            </a:r>
            <a:r>
              <a:rPr lang="en-GB" sz="2000" dirty="0"/>
              <a:t>and is subject to their demonstrating - via application form and supporting evidence - that there is a shortfall between their available income and essential day to day expenditure.</a:t>
            </a:r>
          </a:p>
          <a:p>
            <a:endParaRPr lang="en-GB" sz="2000" dirty="0"/>
          </a:p>
          <a:p>
            <a:pPr marL="0" indent="0">
              <a:buNone/>
            </a:pPr>
            <a:endParaRPr lang="en-GB" dirty="0"/>
          </a:p>
        </p:txBody>
      </p:sp>
    </p:spTree>
    <p:extLst>
      <p:ext uri="{BB962C8B-B14F-4D97-AF65-F5344CB8AC3E}">
        <p14:creationId xmlns:p14="http://schemas.microsoft.com/office/powerpoint/2010/main" val="3853836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does it work with a student loan or benefits?</a:t>
            </a:r>
          </a:p>
        </p:txBody>
      </p:sp>
      <p:sp>
        <p:nvSpPr>
          <p:cNvPr id="3" name="Content Placeholder 2"/>
          <p:cNvSpPr>
            <a:spLocks noGrp="1"/>
          </p:cNvSpPr>
          <p:nvPr>
            <p:ph idx="1"/>
          </p:nvPr>
        </p:nvSpPr>
        <p:spPr/>
        <p:txBody>
          <a:bodyPr/>
          <a:lstStyle/>
          <a:p>
            <a:r>
              <a:rPr lang="en-GB" dirty="0"/>
              <a:t>The new allowances are not means tested and won’t affect any student finance payments.</a:t>
            </a:r>
          </a:p>
          <a:p>
            <a:endParaRPr lang="en-GB" dirty="0"/>
          </a:p>
          <a:p>
            <a:r>
              <a:rPr lang="en-GB" dirty="0"/>
              <a:t>They are provided in addition to the maximum maintenance loan. This includes any uplift for long courses.</a:t>
            </a:r>
          </a:p>
          <a:p>
            <a:endParaRPr lang="en-GB" dirty="0"/>
          </a:p>
          <a:p>
            <a:r>
              <a:rPr lang="en-GB" dirty="0"/>
              <a:t>If students are in receipt of any social security benefits they would need to check their position with the relevant agency.</a:t>
            </a:r>
          </a:p>
          <a:p>
            <a:endParaRPr lang="en-GB" dirty="0"/>
          </a:p>
        </p:txBody>
      </p:sp>
    </p:spTree>
    <p:extLst>
      <p:ext uri="{BB962C8B-B14F-4D97-AF65-F5344CB8AC3E}">
        <p14:creationId xmlns:p14="http://schemas.microsoft.com/office/powerpoint/2010/main" val="1353126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Applying</a:t>
            </a:r>
          </a:p>
        </p:txBody>
      </p:sp>
      <p:sp>
        <p:nvSpPr>
          <p:cNvPr id="3" name="Content Placeholder 2"/>
          <p:cNvSpPr>
            <a:spLocks noGrp="1"/>
          </p:cNvSpPr>
          <p:nvPr>
            <p:ph idx="1"/>
          </p:nvPr>
        </p:nvSpPr>
        <p:spPr/>
        <p:txBody>
          <a:bodyPr/>
          <a:lstStyle/>
          <a:p>
            <a:r>
              <a:rPr lang="en-GB" dirty="0"/>
              <a:t>Students must apply on the NHSLSF application system. </a:t>
            </a:r>
          </a:p>
          <a:p>
            <a:endParaRPr lang="en-GB" dirty="0"/>
          </a:p>
          <a:p>
            <a:pPr lvl="1"/>
            <a:r>
              <a:rPr lang="en-GB" b="1" dirty="0"/>
              <a:t>New students</a:t>
            </a:r>
            <a:endParaRPr lang="en-GB" dirty="0"/>
          </a:p>
          <a:p>
            <a:pPr marL="457200" lvl="1" indent="0">
              <a:buNone/>
            </a:pPr>
            <a:r>
              <a:rPr lang="en-GB" dirty="0"/>
              <a:t>Students starting their course in 2021/22 can apply for NHSLSF from 1 June 2021. </a:t>
            </a:r>
          </a:p>
          <a:p>
            <a:pPr marL="457200" lvl="1" indent="0">
              <a:buNone/>
            </a:pPr>
            <a:endParaRPr lang="en-GB" dirty="0"/>
          </a:p>
          <a:p>
            <a:pPr lvl="1">
              <a:buFontTx/>
              <a:buChar char="-"/>
            </a:pPr>
            <a:r>
              <a:rPr lang="en-GB" b="1" dirty="0"/>
              <a:t>Continuing students</a:t>
            </a:r>
          </a:p>
          <a:p>
            <a:pPr marL="457200" lvl="1" indent="0">
              <a:buNone/>
            </a:pPr>
            <a:r>
              <a:rPr lang="en-GB" dirty="0"/>
              <a:t>Students continuing their studies in the 2021/22 academic year will receive an email from NHSBSA Student Services inviting them to apply. Please don’t apply until you receive this email. They’re doing this in groups to </a:t>
            </a:r>
            <a:r>
              <a:rPr lang="en-GB"/>
              <a:t>enable them to </a:t>
            </a:r>
            <a:r>
              <a:rPr lang="en-GB" dirty="0"/>
              <a:t>process all applications in time for the academic year. </a:t>
            </a:r>
          </a:p>
          <a:p>
            <a:pPr marL="0" indent="0">
              <a:buNone/>
            </a:pPr>
            <a:endParaRPr lang="en-GB" dirty="0"/>
          </a:p>
          <a:p>
            <a:r>
              <a:rPr lang="en-GB" dirty="0"/>
              <a:t>Students should still apply for tuition fee and maintenance loans from the Student Loans Company, if they wish to.</a:t>
            </a:r>
          </a:p>
        </p:txBody>
      </p:sp>
    </p:spTree>
    <p:extLst>
      <p:ext uri="{BB962C8B-B14F-4D97-AF65-F5344CB8AC3E}">
        <p14:creationId xmlns:p14="http://schemas.microsoft.com/office/powerpoint/2010/main" val="4266804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Payments</a:t>
            </a:r>
          </a:p>
        </p:txBody>
      </p:sp>
      <p:sp>
        <p:nvSpPr>
          <p:cNvPr id="3" name="Content Placeholder 2"/>
          <p:cNvSpPr>
            <a:spLocks noGrp="1"/>
          </p:cNvSpPr>
          <p:nvPr>
            <p:ph idx="1"/>
          </p:nvPr>
        </p:nvSpPr>
        <p:spPr/>
        <p:txBody>
          <a:bodyPr/>
          <a:lstStyle/>
          <a:p>
            <a:r>
              <a:rPr lang="en-GB" dirty="0"/>
              <a:t>Training Grant and Parental Support payments will be phased over the academic year in three equal instalments. This will provide students with a consistent flow of funding throughout their academic year as payments will intermit with termly student loan payments.</a:t>
            </a:r>
          </a:p>
          <a:p>
            <a:pPr marL="0" indent="0">
              <a:buNone/>
            </a:pPr>
            <a:r>
              <a:rPr lang="en-GB" dirty="0"/>
              <a:t> </a:t>
            </a:r>
          </a:p>
          <a:p>
            <a:r>
              <a:rPr lang="en-GB" dirty="0"/>
              <a:t>Students must be in attendance on a specific date to start to receive payment, and we will also require confirmation of attendance from their university. </a:t>
            </a:r>
          </a:p>
          <a:p>
            <a:endParaRPr lang="en-GB" dirty="0"/>
          </a:p>
          <a:p>
            <a:r>
              <a:rPr lang="en-GB" dirty="0"/>
              <a:t>Dates of attendance are as follows:</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773686390"/>
              </p:ext>
            </p:extLst>
          </p:nvPr>
        </p:nvGraphicFramePr>
        <p:xfrm>
          <a:off x="971600" y="4293096"/>
          <a:ext cx="6096000" cy="17526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GB" dirty="0">
                          <a:latin typeface="Arial" panose="020B0604020202020204" pitchFamily="34" charset="0"/>
                          <a:cs typeface="Arial" panose="020B0604020202020204" pitchFamily="34" charset="0"/>
                        </a:rPr>
                        <a:t>Start of academic year</a:t>
                      </a:r>
                    </a:p>
                  </a:txBody>
                  <a:tcPr/>
                </a:tc>
                <a:tc>
                  <a:txBody>
                    <a:bodyPr/>
                    <a:lstStyle/>
                    <a:p>
                      <a:r>
                        <a:rPr lang="en-GB" dirty="0">
                          <a:latin typeface="Arial" panose="020B0604020202020204" pitchFamily="34" charset="0"/>
                          <a:cs typeface="Arial" panose="020B0604020202020204" pitchFamily="34" charset="0"/>
                        </a:rPr>
                        <a:t>Student</a:t>
                      </a:r>
                      <a:r>
                        <a:rPr lang="en-GB" baseline="0" dirty="0">
                          <a:latin typeface="Arial" panose="020B0604020202020204" pitchFamily="34" charset="0"/>
                          <a:cs typeface="Arial" panose="020B0604020202020204" pitchFamily="34" charset="0"/>
                        </a:rPr>
                        <a:t> must be in active study on….</a:t>
                      </a:r>
                      <a:endParaRPr lang="en-GB"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370840">
                <a:tc>
                  <a:txBody>
                    <a:bodyPr/>
                    <a:lstStyle/>
                    <a:p>
                      <a:r>
                        <a:rPr lang="en-GB" dirty="0">
                          <a:latin typeface="Arial" pitchFamily="34" charset="0"/>
                          <a:cs typeface="Arial" pitchFamily="34" charset="0"/>
                        </a:rPr>
                        <a:t>September/October 2021</a:t>
                      </a:r>
                    </a:p>
                  </a:txBody>
                  <a:tcPr/>
                </a:tc>
                <a:tc>
                  <a:txBody>
                    <a:bodyPr/>
                    <a:lstStyle/>
                    <a:p>
                      <a:r>
                        <a:rPr lang="en-GB" dirty="0">
                          <a:latin typeface="Arial" pitchFamily="34" charset="0"/>
                          <a:cs typeface="Arial" pitchFamily="34" charset="0"/>
                        </a:rPr>
                        <a:t>1 November 2021</a:t>
                      </a:r>
                    </a:p>
                  </a:txBody>
                  <a:tcPr/>
                </a:tc>
                <a:extLst>
                  <a:ext uri="{0D108BD9-81ED-4DB2-BD59-A6C34878D82A}">
                    <a16:rowId xmlns:a16="http://schemas.microsoft.com/office/drawing/2014/main" val="10001"/>
                  </a:ext>
                </a:extLst>
              </a:tr>
              <a:tr h="370840">
                <a:tc>
                  <a:txBody>
                    <a:bodyPr/>
                    <a:lstStyle/>
                    <a:p>
                      <a:r>
                        <a:rPr lang="en-GB" dirty="0">
                          <a:latin typeface="Arial" pitchFamily="34" charset="0"/>
                          <a:cs typeface="Arial" pitchFamily="34" charset="0"/>
                        </a:rPr>
                        <a:t>January / February 2022</a:t>
                      </a:r>
                    </a:p>
                  </a:txBody>
                  <a:tcPr/>
                </a:tc>
                <a:tc>
                  <a:txBody>
                    <a:bodyPr/>
                    <a:lstStyle/>
                    <a:p>
                      <a:r>
                        <a:rPr lang="en-GB" dirty="0">
                          <a:latin typeface="Arial" pitchFamily="34" charset="0"/>
                          <a:cs typeface="Arial" pitchFamily="34" charset="0"/>
                        </a:rPr>
                        <a:t>1 March 2022</a:t>
                      </a:r>
                    </a:p>
                  </a:txBody>
                  <a:tcPr/>
                </a:tc>
                <a:extLst>
                  <a:ext uri="{0D108BD9-81ED-4DB2-BD59-A6C34878D82A}">
                    <a16:rowId xmlns:a16="http://schemas.microsoft.com/office/drawing/2014/main" val="10002"/>
                  </a:ext>
                </a:extLst>
              </a:tr>
              <a:tr h="370840">
                <a:tc>
                  <a:txBody>
                    <a:bodyPr/>
                    <a:lstStyle/>
                    <a:p>
                      <a:r>
                        <a:rPr lang="en-GB" dirty="0">
                          <a:latin typeface="Arial" pitchFamily="34" charset="0"/>
                          <a:cs typeface="Arial" pitchFamily="34" charset="0"/>
                        </a:rPr>
                        <a:t>March / April 2022</a:t>
                      </a:r>
                    </a:p>
                  </a:txBody>
                  <a:tcPr/>
                </a:tc>
                <a:tc>
                  <a:txBody>
                    <a:bodyPr/>
                    <a:lstStyle/>
                    <a:p>
                      <a:r>
                        <a:rPr lang="en-GB" dirty="0">
                          <a:latin typeface="Arial" pitchFamily="34" charset="0"/>
                          <a:cs typeface="Arial" pitchFamily="34" charset="0"/>
                        </a:rPr>
                        <a:t>1 May 2022</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55553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Payments: Additional Information</a:t>
            </a:r>
          </a:p>
        </p:txBody>
      </p:sp>
      <p:sp>
        <p:nvSpPr>
          <p:cNvPr id="3" name="Content Placeholder 2"/>
          <p:cNvSpPr>
            <a:spLocks noGrp="1"/>
          </p:cNvSpPr>
          <p:nvPr>
            <p:ph idx="1"/>
          </p:nvPr>
        </p:nvSpPr>
        <p:spPr/>
        <p:txBody>
          <a:bodyPr/>
          <a:lstStyle/>
          <a:p>
            <a:pPr marL="285750" indent="-285750"/>
            <a:endParaRPr lang="en-GB" dirty="0"/>
          </a:p>
          <a:p>
            <a:pPr marL="285750" indent="-285750"/>
            <a:r>
              <a:rPr lang="en-GB" dirty="0"/>
              <a:t>Payments of the Training Grant and Parental Support will be made in three equal instalments across the academic year. </a:t>
            </a:r>
          </a:p>
          <a:p>
            <a:pPr marL="285750" indent="-285750"/>
            <a:endParaRPr lang="en-GB" dirty="0"/>
          </a:p>
          <a:p>
            <a:pPr marL="285750" indent="-285750"/>
            <a:r>
              <a:rPr lang="en-GB" dirty="0"/>
              <a:t>Students on part time courses will receive a pro rata payment.</a:t>
            </a:r>
          </a:p>
          <a:p>
            <a:pPr marL="285750" indent="-285750"/>
            <a:endParaRPr lang="en-GB" dirty="0"/>
          </a:p>
          <a:p>
            <a:pPr marL="285750" indent="-285750"/>
            <a:r>
              <a:rPr lang="en-GB" dirty="0"/>
              <a:t>Students will need to reapply for their funding each academic year.</a:t>
            </a:r>
          </a:p>
          <a:p>
            <a:pPr marL="285750" indent="-285750"/>
            <a:endParaRPr lang="en-GB" dirty="0"/>
          </a:p>
          <a:p>
            <a:pPr marL="285750" indent="-285750"/>
            <a:r>
              <a:rPr lang="en-GB" dirty="0"/>
              <a:t>The additional £1,000 for specialist subjects will be automatically added to the student’s account when they apply for the Training Grant.</a:t>
            </a:r>
          </a:p>
        </p:txBody>
      </p:sp>
    </p:spTree>
    <p:extLst>
      <p:ext uri="{BB962C8B-B14F-4D97-AF65-F5344CB8AC3E}">
        <p14:creationId xmlns:p14="http://schemas.microsoft.com/office/powerpoint/2010/main" val="1393698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 Training Grant</a:t>
            </a:r>
          </a:p>
        </p:txBody>
      </p:sp>
      <p:sp>
        <p:nvSpPr>
          <p:cNvPr id="3" name="Content Placeholder 2"/>
          <p:cNvSpPr>
            <a:spLocks noGrp="1"/>
          </p:cNvSpPr>
          <p:nvPr>
            <p:ph idx="1"/>
          </p:nvPr>
        </p:nvSpPr>
        <p:spPr>
          <a:xfrm>
            <a:off x="395536" y="1124744"/>
            <a:ext cx="3672408" cy="5112568"/>
          </a:xfrm>
        </p:spPr>
        <p:txBody>
          <a:bodyPr/>
          <a:lstStyle/>
          <a:p>
            <a:pPr marL="0" indent="0">
              <a:buNone/>
            </a:pPr>
            <a:r>
              <a:rPr lang="en-GB" dirty="0"/>
              <a:t>In order for a student to confirm they are eligible for NHS LSF they must initially show that they meet the eligibility criteria.</a:t>
            </a:r>
          </a:p>
          <a:p>
            <a:pPr marL="0" indent="0">
              <a:buNone/>
            </a:pPr>
            <a:endParaRPr lang="en-GB" dirty="0"/>
          </a:p>
          <a:p>
            <a:pPr marL="0" indent="0">
              <a:buNone/>
            </a:pPr>
            <a:r>
              <a:rPr lang="en-GB" dirty="0"/>
              <a:t>In most cases this will be demonstrated when they supply a valid Student Finance letter.</a:t>
            </a:r>
          </a:p>
          <a:p>
            <a:pPr marL="0" indent="0">
              <a:buNone/>
            </a:pPr>
            <a:endParaRPr lang="en-GB" dirty="0"/>
          </a:p>
          <a:p>
            <a:pPr marL="0" indent="0">
              <a:buNone/>
            </a:pPr>
            <a:r>
              <a:rPr lang="en-GB" dirty="0"/>
              <a:t>The letter must confirm that they are eligible to apply for both the </a:t>
            </a:r>
            <a:r>
              <a:rPr lang="en-GB" b="1" dirty="0">
                <a:solidFill>
                  <a:srgbClr val="8A1538"/>
                </a:solidFill>
              </a:rPr>
              <a:t>Tuition Fee </a:t>
            </a:r>
            <a:r>
              <a:rPr lang="en-GB" dirty="0"/>
              <a:t>and </a:t>
            </a:r>
            <a:r>
              <a:rPr lang="en-GB" b="1" dirty="0">
                <a:solidFill>
                  <a:srgbClr val="8A1538"/>
                </a:solidFill>
              </a:rPr>
              <a:t>Maintenance loans</a:t>
            </a:r>
            <a:r>
              <a:rPr lang="en-GB" dirty="0"/>
              <a:t> available.</a:t>
            </a:r>
          </a:p>
          <a:p>
            <a:pPr marL="0" indent="0">
              <a:buNone/>
            </a:pPr>
            <a:endParaRPr lang="en-GB" dirty="0"/>
          </a:p>
          <a:p>
            <a:pPr marL="0" indent="0">
              <a:buNone/>
            </a:pPr>
            <a:r>
              <a:rPr lang="en-GB" b="1" dirty="0">
                <a:solidFill>
                  <a:srgbClr val="8A1538"/>
                </a:solidFill>
              </a:rPr>
              <a:t>European tuition fee only</a:t>
            </a:r>
            <a:r>
              <a:rPr lang="en-GB" dirty="0"/>
              <a:t> students are not eligible for NHS LSF.</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88043" y="419914"/>
            <a:ext cx="3972389" cy="5721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a:xfrm>
            <a:off x="7092280" y="3501008"/>
            <a:ext cx="1008112" cy="3600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0000"/>
              </a:solidFill>
            </a:endParaRPr>
          </a:p>
        </p:txBody>
      </p:sp>
      <p:sp>
        <p:nvSpPr>
          <p:cNvPr id="6" name="Oval 5"/>
          <p:cNvSpPr/>
          <p:nvPr/>
        </p:nvSpPr>
        <p:spPr>
          <a:xfrm>
            <a:off x="7092280" y="4013448"/>
            <a:ext cx="1008112" cy="36004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solidFill>
                <a:srgbClr val="FF0000"/>
              </a:solidFill>
            </a:endParaRPr>
          </a:p>
        </p:txBody>
      </p:sp>
      <p:cxnSp>
        <p:nvCxnSpPr>
          <p:cNvPr id="7" name="Straight Arrow Connector 6"/>
          <p:cNvCxnSpPr>
            <a:endCxn id="4" idx="2"/>
          </p:cNvCxnSpPr>
          <p:nvPr/>
        </p:nvCxnSpPr>
        <p:spPr>
          <a:xfrm flipV="1">
            <a:off x="1475656" y="3681028"/>
            <a:ext cx="5616624" cy="82809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2915816" y="4247474"/>
            <a:ext cx="4176464" cy="261646"/>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5438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 Non-loan Students</a:t>
            </a:r>
          </a:p>
        </p:txBody>
      </p:sp>
      <p:sp>
        <p:nvSpPr>
          <p:cNvPr id="3" name="Content Placeholder 2"/>
          <p:cNvSpPr>
            <a:spLocks noGrp="1"/>
          </p:cNvSpPr>
          <p:nvPr>
            <p:ph idx="1"/>
          </p:nvPr>
        </p:nvSpPr>
        <p:spPr/>
        <p:txBody>
          <a:bodyPr/>
          <a:lstStyle/>
          <a:p>
            <a:pPr marL="0" indent="0">
              <a:buNone/>
            </a:pPr>
            <a:r>
              <a:rPr lang="en-GB" dirty="0"/>
              <a:t>If a student has chosen not to take out a student loan we will need to determine their eligibility.</a:t>
            </a:r>
          </a:p>
          <a:p>
            <a:pPr marL="0" indent="0">
              <a:buNone/>
            </a:pPr>
            <a:endParaRPr lang="en-GB" dirty="0"/>
          </a:p>
          <a:p>
            <a:pPr marL="0" indent="0">
              <a:buNone/>
            </a:pPr>
            <a:r>
              <a:rPr lang="en-GB" dirty="0"/>
              <a:t>The student must supply a </a:t>
            </a:r>
            <a:r>
              <a:rPr lang="en-GB" b="1" dirty="0">
                <a:solidFill>
                  <a:srgbClr val="8A1538"/>
                </a:solidFill>
              </a:rPr>
              <a:t>valid passport</a:t>
            </a:r>
            <a:r>
              <a:rPr lang="en-GB" dirty="0"/>
              <a:t> to demonstrate their identity.</a:t>
            </a:r>
          </a:p>
          <a:p>
            <a:pPr marL="0" indent="0">
              <a:buNone/>
            </a:pPr>
            <a:endParaRPr lang="en-GB" dirty="0"/>
          </a:p>
          <a:p>
            <a:pPr marL="0" indent="0">
              <a:buNone/>
            </a:pPr>
            <a:r>
              <a:rPr lang="en-GB" dirty="0"/>
              <a:t>Depending on their nationality they will also be asked to confirm their residency for the years prior to starting their course.</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3064026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 Parental Support</a:t>
            </a:r>
          </a:p>
        </p:txBody>
      </p:sp>
      <p:sp>
        <p:nvSpPr>
          <p:cNvPr id="3" name="Content Placeholder 2"/>
          <p:cNvSpPr>
            <a:spLocks noGrp="1"/>
          </p:cNvSpPr>
          <p:nvPr>
            <p:ph idx="1"/>
          </p:nvPr>
        </p:nvSpPr>
        <p:spPr/>
        <p:txBody>
          <a:bodyPr/>
          <a:lstStyle/>
          <a:p>
            <a:pPr marL="0" indent="0">
              <a:buNone/>
            </a:pPr>
            <a:endParaRPr lang="en-GB" dirty="0"/>
          </a:p>
          <a:p>
            <a:pPr marL="0" indent="0">
              <a:buNone/>
            </a:pPr>
            <a:r>
              <a:rPr lang="en-GB" dirty="0"/>
              <a:t>If a student has applied for Parental Support they must demonstrate that they have parental responsibility for a child.</a:t>
            </a:r>
          </a:p>
          <a:p>
            <a:pPr marL="0" indent="0">
              <a:buNone/>
            </a:pPr>
            <a:endParaRPr lang="en-GB" dirty="0"/>
          </a:p>
          <a:p>
            <a:pPr marL="0" indent="0">
              <a:buNone/>
            </a:pPr>
            <a:r>
              <a:rPr lang="en-GB" dirty="0"/>
              <a:t>The child must also meet the age criteria of under 15 years of age at the start of the academic year.</a:t>
            </a:r>
          </a:p>
          <a:p>
            <a:pPr marL="0" indent="0">
              <a:buNone/>
            </a:pPr>
            <a:endParaRPr lang="en-GB" dirty="0"/>
          </a:p>
          <a:p>
            <a:pPr marL="0" indent="0">
              <a:buNone/>
            </a:pPr>
            <a:r>
              <a:rPr lang="en-GB" dirty="0"/>
              <a:t>The evidence we would expect would be a valid </a:t>
            </a:r>
            <a:r>
              <a:rPr lang="en-GB" b="1" dirty="0">
                <a:solidFill>
                  <a:srgbClr val="8A1538"/>
                </a:solidFill>
              </a:rPr>
              <a:t>birth certificate</a:t>
            </a:r>
            <a:r>
              <a:rPr lang="en-GB" dirty="0"/>
              <a:t> or </a:t>
            </a:r>
            <a:r>
              <a:rPr lang="en-GB" b="1" dirty="0">
                <a:solidFill>
                  <a:srgbClr val="8A1538"/>
                </a:solidFill>
              </a:rPr>
              <a:t>passport</a:t>
            </a:r>
            <a:r>
              <a:rPr lang="en-GB" dirty="0"/>
              <a:t>.</a:t>
            </a:r>
          </a:p>
          <a:p>
            <a:pPr marL="0" indent="0">
              <a:buNone/>
            </a:pPr>
            <a:endParaRPr lang="en-GB" dirty="0"/>
          </a:p>
          <a:p>
            <a:pPr marL="0" indent="0">
              <a:buNone/>
            </a:pPr>
            <a:r>
              <a:rPr lang="en-GB" dirty="0"/>
              <a:t>If the child is 15 or 16 years of age we would also expect the student to provide additional evidence that the child is </a:t>
            </a:r>
            <a:r>
              <a:rPr lang="en-GB" b="1" dirty="0">
                <a:solidFill>
                  <a:srgbClr val="8A1538"/>
                </a:solidFill>
              </a:rPr>
              <a:t>registered with special educational needs</a:t>
            </a:r>
            <a:r>
              <a:rPr lang="en-GB" dirty="0"/>
              <a:t>.</a:t>
            </a:r>
          </a:p>
        </p:txBody>
      </p:sp>
    </p:spTree>
    <p:extLst>
      <p:ext uri="{BB962C8B-B14F-4D97-AF65-F5344CB8AC3E}">
        <p14:creationId xmlns:p14="http://schemas.microsoft.com/office/powerpoint/2010/main" val="1771995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34025-CE22-4F05-BF1A-2B7F0DEE15C7}"/>
              </a:ext>
            </a:extLst>
          </p:cNvPr>
          <p:cNvSpPr>
            <a:spLocks noGrp="1"/>
          </p:cNvSpPr>
          <p:nvPr>
            <p:ph type="title"/>
          </p:nvPr>
        </p:nvSpPr>
        <p:spPr/>
        <p:txBody>
          <a:bodyPr/>
          <a:lstStyle/>
          <a:p>
            <a:r>
              <a:rPr lang="en-US" dirty="0"/>
              <a:t>Further information</a:t>
            </a:r>
            <a:endParaRPr lang="en-GB" dirty="0"/>
          </a:p>
        </p:txBody>
      </p:sp>
      <p:sp>
        <p:nvSpPr>
          <p:cNvPr id="3" name="Content Placeholder 2">
            <a:extLst>
              <a:ext uri="{FF2B5EF4-FFF2-40B4-BE49-F238E27FC236}">
                <a16:creationId xmlns:a16="http://schemas.microsoft.com/office/drawing/2014/main" id="{641EDE1B-F241-42D2-B8EE-34BC89F6DE58}"/>
              </a:ext>
            </a:extLst>
          </p:cNvPr>
          <p:cNvSpPr>
            <a:spLocks noGrp="1"/>
          </p:cNvSpPr>
          <p:nvPr>
            <p:ph idx="1"/>
          </p:nvPr>
        </p:nvSpPr>
        <p:spPr/>
        <p:txBody>
          <a:bodyPr/>
          <a:lstStyle/>
          <a:p>
            <a:r>
              <a:rPr lang="en-US" dirty="0"/>
              <a:t>You can find information about NHS LSF on the NHS Business Services Authority website: </a:t>
            </a:r>
            <a:r>
              <a:rPr lang="en-US" dirty="0">
                <a:hlinkClick r:id="rId2"/>
              </a:rPr>
              <a:t>www.nhsbsa.nhs.uk/LSF</a:t>
            </a:r>
            <a:endParaRPr lang="en-US" dirty="0"/>
          </a:p>
          <a:p>
            <a:pPr marL="0" indent="0">
              <a:buNone/>
            </a:pPr>
            <a:endParaRPr lang="en-US" dirty="0"/>
          </a:p>
          <a:p>
            <a:r>
              <a:rPr lang="en-US" dirty="0"/>
              <a:t>The website contains useful guides which we encourage you to read before you start to apply</a:t>
            </a:r>
          </a:p>
          <a:p>
            <a:pPr marL="0" indent="0">
              <a:buNone/>
            </a:pPr>
            <a:endParaRPr lang="en-US" dirty="0"/>
          </a:p>
          <a:p>
            <a:r>
              <a:rPr lang="en-US" dirty="0"/>
              <a:t>You can also follow them on social media for the latest news and updates:</a:t>
            </a:r>
          </a:p>
          <a:p>
            <a:pPr lvl="1"/>
            <a:r>
              <a:rPr lang="en-US" dirty="0"/>
              <a:t>Facebook: </a:t>
            </a:r>
            <a:r>
              <a:rPr lang="en-US" dirty="0">
                <a:hlinkClick r:id="rId3"/>
              </a:rPr>
              <a:t>/</a:t>
            </a:r>
            <a:r>
              <a:rPr lang="en-US" dirty="0" err="1">
                <a:hlinkClick r:id="rId3"/>
              </a:rPr>
              <a:t>LearningSupportFund</a:t>
            </a:r>
            <a:endParaRPr lang="en-US" dirty="0"/>
          </a:p>
          <a:p>
            <a:pPr lvl="1"/>
            <a:r>
              <a:rPr lang="en-US" dirty="0"/>
              <a:t>Twitter: </a:t>
            </a:r>
            <a:r>
              <a:rPr lang="en-US" dirty="0">
                <a:hlinkClick r:id="rId4"/>
              </a:rPr>
              <a:t>@NHSBSA_LSF</a:t>
            </a:r>
            <a:endParaRPr lang="en-GB" dirty="0"/>
          </a:p>
        </p:txBody>
      </p:sp>
    </p:spTree>
    <p:extLst>
      <p:ext uri="{BB962C8B-B14F-4D97-AF65-F5344CB8AC3E}">
        <p14:creationId xmlns:p14="http://schemas.microsoft.com/office/powerpoint/2010/main" val="2655608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8291264" cy="504056"/>
          </a:xfrm>
        </p:spPr>
        <p:txBody>
          <a:bodyPr/>
          <a:lstStyle/>
          <a:p>
            <a:r>
              <a:rPr lang="en-GB" dirty="0"/>
              <a:t>NHS Learning Support Fund Package</a:t>
            </a:r>
          </a:p>
        </p:txBody>
      </p:sp>
      <p:sp>
        <p:nvSpPr>
          <p:cNvPr id="3" name="Content Placeholder 2"/>
          <p:cNvSpPr>
            <a:spLocks noGrp="1"/>
          </p:cNvSpPr>
          <p:nvPr>
            <p:ph idx="1"/>
          </p:nvPr>
        </p:nvSpPr>
        <p:spPr>
          <a:xfrm>
            <a:off x="395536" y="1268760"/>
            <a:ext cx="8291264" cy="5040560"/>
          </a:xfrm>
        </p:spPr>
        <p:txBody>
          <a:bodyPr/>
          <a:lstStyle/>
          <a:p>
            <a:pPr marL="0" indent="0">
              <a:buNone/>
            </a:pPr>
            <a:endParaRPr lang="en-GB" dirty="0"/>
          </a:p>
          <a:p>
            <a:pPr marL="0" indent="0">
              <a:buNone/>
            </a:pPr>
            <a:r>
              <a:rPr lang="en-GB" dirty="0"/>
              <a:t>The NHS Learning Support Fund was updated for students and came into force in September 2020. It is an extension to the current Learning Support Fund (LSF) package which consists of Child Dependants Allowance, Travel and Dual Accommodation Expenses and Exceptional Support Fund.</a:t>
            </a:r>
          </a:p>
          <a:p>
            <a:pPr marL="0" indent="0">
              <a:buNone/>
            </a:pPr>
            <a:endParaRPr lang="en-GB" dirty="0"/>
          </a:p>
          <a:p>
            <a:pPr marL="0" indent="0">
              <a:buNone/>
            </a:pPr>
            <a:r>
              <a:rPr lang="en-GB" dirty="0"/>
              <a:t>It applies to nursing, midwifery and many allied health professional (AHP) pre-registration courses from 1 September 2020, including </a:t>
            </a:r>
            <a:r>
              <a:rPr lang="en-GB" dirty="0" err="1"/>
              <a:t>paramedicine</a:t>
            </a:r>
            <a:r>
              <a:rPr lang="en-GB" dirty="0"/>
              <a:t>/paramedic science courses for the first time. </a:t>
            </a:r>
          </a:p>
          <a:p>
            <a:pPr marL="0" indent="0">
              <a:buNone/>
            </a:pPr>
            <a:endParaRPr lang="en-GB" b="1" dirty="0">
              <a:solidFill>
                <a:srgbClr val="8A1538"/>
              </a:solidFill>
            </a:endParaRPr>
          </a:p>
          <a:p>
            <a:pPr marL="0" indent="0">
              <a:buNone/>
            </a:pPr>
            <a:r>
              <a:rPr lang="en-GB" dirty="0"/>
              <a:t> </a:t>
            </a:r>
          </a:p>
          <a:p>
            <a:pPr marL="0" indent="0">
              <a:buNone/>
            </a:pPr>
            <a:endParaRPr lang="en-GB" dirty="0"/>
          </a:p>
          <a:p>
            <a:endParaRPr lang="en-GB" dirty="0"/>
          </a:p>
        </p:txBody>
      </p:sp>
    </p:spTree>
    <p:extLst>
      <p:ext uri="{BB962C8B-B14F-4D97-AF65-F5344CB8AC3E}">
        <p14:creationId xmlns:p14="http://schemas.microsoft.com/office/powerpoint/2010/main" val="756161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NHS LSF Allowances</a:t>
            </a:r>
          </a:p>
        </p:txBody>
      </p:sp>
      <p:sp>
        <p:nvSpPr>
          <p:cNvPr id="3" name="Content Placeholder 2"/>
          <p:cNvSpPr>
            <a:spLocks noGrp="1"/>
          </p:cNvSpPr>
          <p:nvPr>
            <p:ph idx="1"/>
          </p:nvPr>
        </p:nvSpPr>
        <p:spPr/>
        <p:txBody>
          <a:bodyPr/>
          <a:lstStyle/>
          <a:p>
            <a:pPr marL="0" indent="0">
              <a:buNone/>
            </a:pPr>
            <a:r>
              <a:rPr lang="en-GB" dirty="0"/>
              <a:t>The NHS LSF package is non-taxable and consists of the following elements:</a:t>
            </a:r>
          </a:p>
          <a:p>
            <a:pPr>
              <a:buClr>
                <a:schemeClr val="tx1"/>
              </a:buClr>
            </a:pPr>
            <a:r>
              <a:rPr lang="en-GB" b="1" dirty="0">
                <a:solidFill>
                  <a:srgbClr val="931638"/>
                </a:solidFill>
              </a:rPr>
              <a:t>Training Grant - </a:t>
            </a:r>
            <a:r>
              <a:rPr lang="en-GB" dirty="0"/>
              <a:t>a non means tested allowance of £5,000 per student per year.</a:t>
            </a:r>
          </a:p>
          <a:p>
            <a:pPr>
              <a:buClr>
                <a:schemeClr val="tx1"/>
              </a:buClr>
            </a:pPr>
            <a:r>
              <a:rPr lang="en-GB" b="1" dirty="0">
                <a:solidFill>
                  <a:srgbClr val="931638"/>
                </a:solidFill>
              </a:rPr>
              <a:t>Specialist Subject Payment - </a:t>
            </a:r>
            <a:r>
              <a:rPr lang="en-GB" dirty="0"/>
              <a:t>a non means tested allowance of £1,000 per student per year.</a:t>
            </a:r>
          </a:p>
          <a:p>
            <a:pPr>
              <a:buClr>
                <a:schemeClr val="tx1"/>
              </a:buClr>
            </a:pPr>
            <a:r>
              <a:rPr lang="en-GB" b="1">
                <a:solidFill>
                  <a:srgbClr val="931638"/>
                </a:solidFill>
              </a:rPr>
              <a:t>Parental </a:t>
            </a:r>
            <a:r>
              <a:rPr lang="en-GB" b="1" dirty="0">
                <a:solidFill>
                  <a:srgbClr val="931638"/>
                </a:solidFill>
              </a:rPr>
              <a:t>Support – </a:t>
            </a:r>
            <a:r>
              <a:rPr lang="en-GB" dirty="0"/>
              <a:t>(previously known as Child Dependants Allowance) a non means tested allowance of £2,000 per student per year.</a:t>
            </a:r>
          </a:p>
          <a:p>
            <a:pPr>
              <a:buClr>
                <a:schemeClr val="tx1"/>
              </a:buClr>
            </a:pPr>
            <a:r>
              <a:rPr lang="en-GB" b="1" dirty="0">
                <a:solidFill>
                  <a:srgbClr val="8A1538"/>
                </a:solidFill>
              </a:rPr>
              <a:t>Travel and Dual Accommodation Expenses (TDAE)- </a:t>
            </a:r>
            <a:r>
              <a:rPr lang="en-GB" dirty="0"/>
              <a:t>Help with excess travel and temporary accommodation costs for students attending practice placements.</a:t>
            </a:r>
          </a:p>
          <a:p>
            <a:pPr>
              <a:buClr>
                <a:schemeClr val="tx1"/>
              </a:buClr>
            </a:pPr>
            <a:r>
              <a:rPr lang="en-GB" b="1" dirty="0">
                <a:solidFill>
                  <a:srgbClr val="8A1538"/>
                </a:solidFill>
              </a:rPr>
              <a:t>Exceptional Support Fund (ESF)- </a:t>
            </a:r>
            <a:r>
              <a:rPr lang="en-GB" dirty="0"/>
              <a:t>Non-repayable grant of up to £3,000 per year for students in genuine and unforeseen financial difficulty.</a:t>
            </a:r>
          </a:p>
          <a:p>
            <a:endParaRPr lang="en-GB" dirty="0"/>
          </a:p>
          <a:p>
            <a:endParaRPr lang="en-GB" dirty="0"/>
          </a:p>
        </p:txBody>
      </p:sp>
    </p:spTree>
    <p:extLst>
      <p:ext uri="{BB962C8B-B14F-4D97-AF65-F5344CB8AC3E}">
        <p14:creationId xmlns:p14="http://schemas.microsoft.com/office/powerpoint/2010/main" val="1521056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General eligibility criteria</a:t>
            </a:r>
          </a:p>
        </p:txBody>
      </p:sp>
      <p:sp>
        <p:nvSpPr>
          <p:cNvPr id="3" name="Content Placeholder 2"/>
          <p:cNvSpPr>
            <a:spLocks noGrp="1"/>
          </p:cNvSpPr>
          <p:nvPr>
            <p:ph idx="1"/>
          </p:nvPr>
        </p:nvSpPr>
        <p:spPr/>
        <p:txBody>
          <a:bodyPr/>
          <a:lstStyle/>
          <a:p>
            <a:pPr marL="0" lvl="0" indent="0">
              <a:buNone/>
            </a:pPr>
            <a:r>
              <a:rPr lang="en-GB" dirty="0">
                <a:solidFill>
                  <a:prstClr val="black"/>
                </a:solidFill>
              </a:rPr>
              <a:t>All students applying for any of the NHS LSF allowances must meet the following criteria:</a:t>
            </a:r>
          </a:p>
          <a:p>
            <a:pPr marL="0" lvl="0" indent="0">
              <a:buNone/>
            </a:pPr>
            <a:endParaRPr lang="en-GB" dirty="0">
              <a:solidFill>
                <a:prstClr val="black"/>
              </a:solidFill>
            </a:endParaRPr>
          </a:p>
          <a:p>
            <a:pPr lvl="0"/>
            <a:r>
              <a:rPr lang="en-GB" dirty="0">
                <a:solidFill>
                  <a:prstClr val="black"/>
                </a:solidFill>
              </a:rPr>
              <a:t>Studying on an </a:t>
            </a:r>
            <a:r>
              <a:rPr lang="en-GB" b="1" dirty="0">
                <a:solidFill>
                  <a:srgbClr val="8A1538"/>
                </a:solidFill>
              </a:rPr>
              <a:t>eligible programme</a:t>
            </a:r>
            <a:r>
              <a:rPr lang="en-GB" dirty="0">
                <a:solidFill>
                  <a:prstClr val="black"/>
                </a:solidFill>
              </a:rPr>
              <a:t> which leads to professional registration in either:</a:t>
            </a:r>
          </a:p>
          <a:p>
            <a:pPr lvl="1"/>
            <a:r>
              <a:rPr lang="en-GB" dirty="0">
                <a:solidFill>
                  <a:prstClr val="black"/>
                </a:solidFill>
              </a:rPr>
              <a:t>Nursing</a:t>
            </a:r>
          </a:p>
          <a:p>
            <a:pPr lvl="1"/>
            <a:r>
              <a:rPr lang="en-GB" dirty="0">
                <a:solidFill>
                  <a:prstClr val="black"/>
                </a:solidFill>
              </a:rPr>
              <a:t>Midwifery</a:t>
            </a:r>
          </a:p>
          <a:p>
            <a:pPr lvl="1"/>
            <a:r>
              <a:rPr lang="en-GB" dirty="0">
                <a:solidFill>
                  <a:prstClr val="black"/>
                </a:solidFill>
              </a:rPr>
              <a:t>many Allied Health Profession (AHP) courses</a:t>
            </a:r>
          </a:p>
          <a:p>
            <a:r>
              <a:rPr lang="en-GB" dirty="0">
                <a:solidFill>
                  <a:prstClr val="black"/>
                </a:solidFill>
              </a:rPr>
              <a:t>Eligible for, and </a:t>
            </a:r>
            <a:r>
              <a:rPr lang="en-GB" b="1" dirty="0">
                <a:solidFill>
                  <a:srgbClr val="8A1538"/>
                </a:solidFill>
              </a:rPr>
              <a:t>in receipt of, tuition fees and a maintenance loan </a:t>
            </a:r>
            <a:r>
              <a:rPr lang="en-GB" dirty="0"/>
              <a:t>from the</a:t>
            </a:r>
            <a:r>
              <a:rPr lang="en-GB" b="1" dirty="0">
                <a:solidFill>
                  <a:srgbClr val="8A1538"/>
                </a:solidFill>
              </a:rPr>
              <a:t> Student Loans Company (SLC). </a:t>
            </a:r>
            <a:r>
              <a:rPr lang="en-GB" dirty="0">
                <a:solidFill>
                  <a:prstClr val="black"/>
                </a:solidFill>
              </a:rPr>
              <a:t>Alternative arrangements are in place for people who do not take out a loan for personal reasons. </a:t>
            </a:r>
          </a:p>
          <a:p>
            <a:pPr lvl="0">
              <a:buClr>
                <a:prstClr val="black"/>
              </a:buClr>
            </a:pPr>
            <a:r>
              <a:rPr lang="en-GB" b="1" dirty="0">
                <a:solidFill>
                  <a:srgbClr val="8A1538"/>
                </a:solidFill>
              </a:rPr>
              <a:t>Actively in training</a:t>
            </a:r>
            <a:r>
              <a:rPr lang="en-GB" dirty="0">
                <a:solidFill>
                  <a:prstClr val="black"/>
                </a:solidFill>
              </a:rPr>
              <a:t>, whether academic or practice learning</a:t>
            </a:r>
          </a:p>
          <a:p>
            <a:pPr lvl="0"/>
            <a:r>
              <a:rPr lang="en-GB" dirty="0"/>
              <a:t>Attending a university </a:t>
            </a:r>
            <a:r>
              <a:rPr lang="en-GB" b="1" dirty="0">
                <a:solidFill>
                  <a:srgbClr val="8A1538"/>
                </a:solidFill>
              </a:rPr>
              <a:t>in England</a:t>
            </a:r>
          </a:p>
          <a:p>
            <a:pPr lvl="0"/>
            <a:r>
              <a:rPr lang="en-GB" b="1" dirty="0">
                <a:solidFill>
                  <a:srgbClr val="8A1538"/>
                </a:solidFill>
              </a:rPr>
              <a:t>Be in attendance on a specified date</a:t>
            </a:r>
            <a:r>
              <a:rPr lang="en-GB" dirty="0">
                <a:solidFill>
                  <a:prstClr val="black"/>
                </a:solidFill>
              </a:rPr>
              <a:t>, this will depend on your start month</a:t>
            </a:r>
            <a:endParaRPr lang="en-GB" dirty="0"/>
          </a:p>
        </p:txBody>
      </p:sp>
    </p:spTree>
    <p:extLst>
      <p:ext uri="{BB962C8B-B14F-4D97-AF65-F5344CB8AC3E}">
        <p14:creationId xmlns:p14="http://schemas.microsoft.com/office/powerpoint/2010/main" val="4235860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Eligible courses</a:t>
            </a:r>
          </a:p>
        </p:txBody>
      </p:sp>
      <p:sp>
        <p:nvSpPr>
          <p:cNvPr id="3" name="Content Placeholder 2"/>
          <p:cNvSpPr>
            <a:spLocks noGrp="1"/>
          </p:cNvSpPr>
          <p:nvPr>
            <p:ph idx="1"/>
          </p:nvPr>
        </p:nvSpPr>
        <p:spPr/>
        <p:txBody>
          <a:bodyPr/>
          <a:lstStyle/>
          <a:p>
            <a:r>
              <a:rPr lang="en-GB" dirty="0"/>
              <a:t>Eligible courses for the 2021/22 academic year:</a:t>
            </a:r>
          </a:p>
          <a:p>
            <a:pPr lvl="1"/>
            <a:r>
              <a:rPr lang="en-GB" sz="1600" dirty="0"/>
              <a:t>dietetics</a:t>
            </a:r>
          </a:p>
          <a:p>
            <a:pPr lvl="1"/>
            <a:r>
              <a:rPr lang="en-GB" sz="1600" dirty="0"/>
              <a:t>dental hygiene / dental therapy (</a:t>
            </a:r>
            <a:r>
              <a:rPr lang="en-GB" sz="1600" dirty="0" err="1"/>
              <a:t>DipHE</a:t>
            </a:r>
            <a:r>
              <a:rPr lang="en-GB" sz="1600" dirty="0"/>
              <a:t> and undergraduate and postgraduate degree )</a:t>
            </a:r>
          </a:p>
          <a:p>
            <a:pPr lvl="1"/>
            <a:r>
              <a:rPr lang="en-GB" sz="1600" dirty="0"/>
              <a:t>midwifery</a:t>
            </a:r>
          </a:p>
          <a:p>
            <a:pPr lvl="1"/>
            <a:r>
              <a:rPr lang="en-GB" sz="1600" dirty="0"/>
              <a:t>nursing (adult, child, mental health, learning disability, joint nursing / social work)</a:t>
            </a:r>
          </a:p>
          <a:p>
            <a:pPr lvl="1"/>
            <a:r>
              <a:rPr lang="en-GB" sz="1600" dirty="0"/>
              <a:t>occupational therapy</a:t>
            </a:r>
          </a:p>
          <a:p>
            <a:pPr lvl="1"/>
            <a:r>
              <a:rPr lang="en-GB" sz="1600" dirty="0"/>
              <a:t>operating department practitioner (</a:t>
            </a:r>
            <a:r>
              <a:rPr lang="en-GB" sz="1600" dirty="0" err="1"/>
              <a:t>DipHE</a:t>
            </a:r>
            <a:r>
              <a:rPr lang="en-GB" sz="1600" dirty="0"/>
              <a:t> and undergraduate and postgraduate degree level )</a:t>
            </a:r>
          </a:p>
          <a:p>
            <a:pPr lvl="1"/>
            <a:r>
              <a:rPr lang="en-GB" sz="1600" dirty="0"/>
              <a:t>orthoptics</a:t>
            </a:r>
          </a:p>
          <a:p>
            <a:pPr lvl="1"/>
            <a:r>
              <a:rPr lang="en-GB" sz="1600" dirty="0"/>
              <a:t>orthotics and prosthetics</a:t>
            </a:r>
          </a:p>
          <a:p>
            <a:pPr lvl="1"/>
            <a:r>
              <a:rPr lang="en-GB" sz="1600" dirty="0" err="1"/>
              <a:t>paramedicine</a:t>
            </a:r>
            <a:r>
              <a:rPr lang="en-GB" sz="1600" dirty="0"/>
              <a:t> (undergraduate and postgraduate degree level only)</a:t>
            </a:r>
          </a:p>
          <a:p>
            <a:pPr lvl="1"/>
            <a:r>
              <a:rPr lang="en-GB" sz="1600" dirty="0"/>
              <a:t>physiotherapy</a:t>
            </a:r>
          </a:p>
          <a:p>
            <a:pPr lvl="1"/>
            <a:r>
              <a:rPr lang="en-GB" sz="1600" dirty="0"/>
              <a:t>podiatry / chiropody</a:t>
            </a:r>
          </a:p>
          <a:p>
            <a:pPr lvl="1"/>
            <a:r>
              <a:rPr lang="en-GB" sz="1600" dirty="0"/>
              <a:t>radiography (diagnostic and therapeutic)</a:t>
            </a:r>
          </a:p>
          <a:p>
            <a:pPr lvl="1"/>
            <a:r>
              <a:rPr lang="en-GB" sz="1600" dirty="0"/>
              <a:t>speech and language therapy</a:t>
            </a:r>
          </a:p>
          <a:p>
            <a:r>
              <a:rPr lang="en-GB" dirty="0"/>
              <a:t>Foundation degrees are not eligible for NHSLSF.</a:t>
            </a:r>
          </a:p>
          <a:p>
            <a:endParaRPr lang="en-GB" dirty="0"/>
          </a:p>
        </p:txBody>
      </p:sp>
    </p:spTree>
    <p:extLst>
      <p:ext uri="{BB962C8B-B14F-4D97-AF65-F5344CB8AC3E}">
        <p14:creationId xmlns:p14="http://schemas.microsoft.com/office/powerpoint/2010/main" val="1236177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Paramedics	</a:t>
            </a:r>
          </a:p>
        </p:txBody>
      </p:sp>
      <p:sp>
        <p:nvSpPr>
          <p:cNvPr id="3" name="Content Placeholder 2"/>
          <p:cNvSpPr>
            <a:spLocks noGrp="1"/>
          </p:cNvSpPr>
          <p:nvPr>
            <p:ph idx="1"/>
          </p:nvPr>
        </p:nvSpPr>
        <p:spPr/>
        <p:txBody>
          <a:bodyPr/>
          <a:lstStyle/>
          <a:p>
            <a:r>
              <a:rPr lang="en-GB" dirty="0"/>
              <a:t>Students on eligible Paramedic courses </a:t>
            </a:r>
            <a:r>
              <a:rPr lang="en-GB" b="1" dirty="0">
                <a:solidFill>
                  <a:srgbClr val="8A1538"/>
                </a:solidFill>
              </a:rPr>
              <a:t>starting from September 2020 </a:t>
            </a:r>
            <a:r>
              <a:rPr lang="en-GB" dirty="0"/>
              <a:t>are now eligible to apply for all elements of the new LSF package.</a:t>
            </a:r>
          </a:p>
          <a:p>
            <a:endParaRPr lang="en-GB" dirty="0"/>
          </a:p>
          <a:p>
            <a:r>
              <a:rPr lang="en-GB" dirty="0"/>
              <a:t>Students on undergraduate and postgraduate paramedic science degrees that lead to registration with the Health and Care Professions Council (HCPC) can apply for LSF.</a:t>
            </a:r>
          </a:p>
          <a:p>
            <a:endParaRPr lang="en-GB" dirty="0"/>
          </a:p>
          <a:p>
            <a:r>
              <a:rPr lang="en-GB" dirty="0"/>
              <a:t>Only students studying undergraduate or postgraduate courses, including bachelors and master’s courses can apply for LSF. </a:t>
            </a:r>
            <a:r>
              <a:rPr lang="en-GB" b="1" dirty="0">
                <a:solidFill>
                  <a:srgbClr val="8A1538"/>
                </a:solidFill>
              </a:rPr>
              <a:t>Paramedic </a:t>
            </a:r>
            <a:r>
              <a:rPr lang="en-GB" b="1" dirty="0" err="1">
                <a:solidFill>
                  <a:srgbClr val="8A1538"/>
                </a:solidFill>
              </a:rPr>
              <a:t>DipHEs</a:t>
            </a:r>
            <a:r>
              <a:rPr lang="en-GB" b="1" dirty="0">
                <a:solidFill>
                  <a:srgbClr val="8A1538"/>
                </a:solidFill>
              </a:rPr>
              <a:t> and foundation degrees are not eligible for LSF.</a:t>
            </a:r>
          </a:p>
          <a:p>
            <a:endParaRPr lang="en-GB" b="1" dirty="0">
              <a:solidFill>
                <a:srgbClr val="8A1538"/>
              </a:solidFill>
            </a:endParaRPr>
          </a:p>
          <a:p>
            <a:r>
              <a:rPr lang="en-GB" b="1" dirty="0">
                <a:solidFill>
                  <a:srgbClr val="8A1538"/>
                </a:solidFill>
              </a:rPr>
              <a:t>Paramedics studying a second degree are not eligible for NHS LSF.</a:t>
            </a:r>
          </a:p>
        </p:txBody>
      </p:sp>
    </p:spTree>
    <p:extLst>
      <p:ext uri="{BB962C8B-B14F-4D97-AF65-F5344CB8AC3E}">
        <p14:creationId xmlns:p14="http://schemas.microsoft.com/office/powerpoint/2010/main" val="4123206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291264" cy="576064"/>
          </a:xfrm>
        </p:spPr>
        <p:txBody>
          <a:bodyPr/>
          <a:lstStyle/>
          <a:p>
            <a:r>
              <a:rPr lang="en-GB" dirty="0"/>
              <a:t>Training Grant and uplift payments</a:t>
            </a:r>
          </a:p>
        </p:txBody>
      </p:sp>
      <p:sp>
        <p:nvSpPr>
          <p:cNvPr id="3" name="Content Placeholder 2"/>
          <p:cNvSpPr>
            <a:spLocks noGrp="1"/>
          </p:cNvSpPr>
          <p:nvPr>
            <p:ph idx="1"/>
          </p:nvPr>
        </p:nvSpPr>
        <p:spPr>
          <a:xfrm>
            <a:off x="395536" y="620688"/>
            <a:ext cx="8291264" cy="5544616"/>
          </a:xfrm>
        </p:spPr>
        <p:txBody>
          <a:bodyPr/>
          <a:lstStyle/>
          <a:p>
            <a:pPr marL="0" lvl="1" indent="0">
              <a:buNone/>
            </a:pPr>
            <a:r>
              <a:rPr lang="en-GB" sz="2000" b="1" dirty="0"/>
              <a:t>£5,000 </a:t>
            </a:r>
            <a:r>
              <a:rPr lang="en-GB" sz="2000" dirty="0"/>
              <a:t>per year for all eligible students</a:t>
            </a:r>
            <a:r>
              <a:rPr lang="en-GB" sz="2000" b="1" dirty="0">
                <a:solidFill>
                  <a:srgbClr val="8A1538"/>
                </a:solidFill>
              </a:rPr>
              <a:t>.</a:t>
            </a:r>
          </a:p>
          <a:p>
            <a:pPr marL="0" lvl="1" indent="0">
              <a:buNone/>
            </a:pPr>
            <a:endParaRPr lang="en-GB" sz="2000" b="1" dirty="0">
              <a:solidFill>
                <a:srgbClr val="8A1538"/>
              </a:solidFill>
            </a:endParaRPr>
          </a:p>
          <a:p>
            <a:pPr marL="342900" lvl="1" indent="-342900"/>
            <a:r>
              <a:rPr lang="en-GB" b="1" dirty="0">
                <a:solidFill>
                  <a:srgbClr val="8A1538"/>
                </a:solidFill>
              </a:rPr>
              <a:t>An extra £1,000 Specialist Subject Payment for students who are </a:t>
            </a:r>
            <a:r>
              <a:rPr lang="en-GB" dirty="0"/>
              <a:t>undertaking one of the following courses currently struggling to recruit :</a:t>
            </a:r>
          </a:p>
          <a:p>
            <a:pPr lvl="3">
              <a:buFont typeface="Wingdings" pitchFamily="2" charset="2"/>
              <a:buChar char="ü"/>
            </a:pPr>
            <a:r>
              <a:rPr lang="en-GB" dirty="0"/>
              <a:t>mental health nursing</a:t>
            </a:r>
          </a:p>
          <a:p>
            <a:pPr lvl="3">
              <a:buFont typeface="Wingdings" pitchFamily="2" charset="2"/>
              <a:buChar char="ü"/>
            </a:pPr>
            <a:r>
              <a:rPr lang="en-GB" dirty="0"/>
              <a:t>learning disability nursing</a:t>
            </a:r>
          </a:p>
          <a:p>
            <a:pPr lvl="3">
              <a:buFont typeface="Wingdings" pitchFamily="2" charset="2"/>
              <a:buChar char="ü"/>
            </a:pPr>
            <a:r>
              <a:rPr lang="en-GB" dirty="0"/>
              <a:t>radiography (diagnostic and therapeutic)</a:t>
            </a:r>
          </a:p>
          <a:p>
            <a:pPr lvl="3">
              <a:buFont typeface="Wingdings" pitchFamily="2" charset="2"/>
              <a:buChar char="ü"/>
            </a:pPr>
            <a:r>
              <a:rPr lang="en-GB" dirty="0"/>
              <a:t>prosthetics and orthotics</a:t>
            </a:r>
          </a:p>
          <a:p>
            <a:pPr lvl="3">
              <a:buFont typeface="Wingdings" pitchFamily="2" charset="2"/>
              <a:buChar char="ü"/>
            </a:pPr>
            <a:r>
              <a:rPr lang="en-GB" dirty="0"/>
              <a:t>orthoptics </a:t>
            </a:r>
          </a:p>
          <a:p>
            <a:pPr lvl="3">
              <a:buFont typeface="Wingdings" pitchFamily="2" charset="2"/>
              <a:buChar char="ü"/>
            </a:pPr>
            <a:r>
              <a:rPr lang="en-GB" dirty="0"/>
              <a:t>podiatry</a:t>
            </a:r>
          </a:p>
          <a:p>
            <a:pPr marL="801688" indent="-354013"/>
            <a:r>
              <a:rPr lang="en-GB" b="1" dirty="0">
                <a:solidFill>
                  <a:srgbClr val="8A1538"/>
                </a:solidFill>
              </a:rPr>
              <a:t>Combined courses </a:t>
            </a:r>
            <a:r>
              <a:rPr lang="en-GB" dirty="0"/>
              <a:t>which include a shortage course subject - for example Adult and Mental Health Nursing - will also attract the additional £1,000 uplift.</a:t>
            </a:r>
          </a:p>
          <a:p>
            <a:endParaRPr lang="en-GB" dirty="0"/>
          </a:p>
        </p:txBody>
      </p:sp>
    </p:spTree>
    <p:extLst>
      <p:ext uri="{BB962C8B-B14F-4D97-AF65-F5344CB8AC3E}">
        <p14:creationId xmlns:p14="http://schemas.microsoft.com/office/powerpoint/2010/main" val="3527378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Parental Support</a:t>
            </a:r>
          </a:p>
        </p:txBody>
      </p:sp>
      <p:sp>
        <p:nvSpPr>
          <p:cNvPr id="3" name="Content Placeholder 2"/>
          <p:cNvSpPr>
            <a:spLocks noGrp="1"/>
          </p:cNvSpPr>
          <p:nvPr>
            <p:ph idx="1"/>
          </p:nvPr>
        </p:nvSpPr>
        <p:spPr/>
        <p:txBody>
          <a:bodyPr/>
          <a:lstStyle/>
          <a:p>
            <a:endParaRPr lang="en-GB" dirty="0"/>
          </a:p>
          <a:p>
            <a:r>
              <a:rPr lang="en-GB" dirty="0"/>
              <a:t>Eligible students can claim a non-repayable grant of £2,000 per student, per year. This is regardless of the number of dependent</a:t>
            </a:r>
            <a:r>
              <a:rPr lang="en-GB" b="1" dirty="0"/>
              <a:t> </a:t>
            </a:r>
            <a:r>
              <a:rPr lang="en-GB" dirty="0"/>
              <a:t>children for whom the student has parental responsibility.</a:t>
            </a:r>
          </a:p>
          <a:p>
            <a:pPr marL="0" indent="0">
              <a:buNone/>
            </a:pPr>
            <a:endParaRPr lang="en-GB" dirty="0"/>
          </a:p>
          <a:p>
            <a:r>
              <a:rPr lang="en-GB" dirty="0"/>
              <a:t>Students must have </a:t>
            </a:r>
            <a:r>
              <a:rPr lang="en-GB" b="1" dirty="0">
                <a:solidFill>
                  <a:srgbClr val="8A1538"/>
                </a:solidFill>
              </a:rPr>
              <a:t>parental responsibility </a:t>
            </a:r>
            <a:r>
              <a:rPr lang="en-GB" dirty="0"/>
              <a:t>for at least </a:t>
            </a:r>
            <a:r>
              <a:rPr lang="en-GB" b="1" dirty="0">
                <a:solidFill>
                  <a:srgbClr val="8A1538"/>
                </a:solidFill>
              </a:rPr>
              <a:t>one</a:t>
            </a:r>
            <a:r>
              <a:rPr lang="en-GB" dirty="0"/>
              <a:t> child who, at the start of the academic year,  is aged;</a:t>
            </a:r>
          </a:p>
          <a:p>
            <a:pPr lvl="1">
              <a:buClr>
                <a:schemeClr val="tx1"/>
              </a:buClr>
              <a:buFont typeface="Courier New" pitchFamily="49" charset="0"/>
              <a:buChar char="o"/>
            </a:pPr>
            <a:r>
              <a:rPr lang="en-GB" b="1" dirty="0">
                <a:solidFill>
                  <a:srgbClr val="8A1538"/>
                </a:solidFill>
              </a:rPr>
              <a:t>under 15 years </a:t>
            </a:r>
            <a:r>
              <a:rPr lang="en-GB" dirty="0"/>
              <a:t>or </a:t>
            </a:r>
          </a:p>
          <a:p>
            <a:pPr lvl="1">
              <a:buClr>
                <a:schemeClr val="tx1"/>
              </a:buClr>
              <a:buFont typeface="Courier New" pitchFamily="49" charset="0"/>
              <a:buChar char="o"/>
            </a:pPr>
            <a:r>
              <a:rPr lang="en-GB" b="1" dirty="0">
                <a:solidFill>
                  <a:srgbClr val="8A1538"/>
                </a:solidFill>
              </a:rPr>
              <a:t>under 17 years </a:t>
            </a:r>
            <a:r>
              <a:rPr lang="en-GB" dirty="0"/>
              <a:t>if the child is registered with special educational needs.</a:t>
            </a:r>
            <a:br>
              <a:rPr lang="en-GB" dirty="0"/>
            </a:br>
            <a:endParaRPr lang="en-GB" dirty="0"/>
          </a:p>
          <a:p>
            <a:r>
              <a:rPr lang="en-GB" dirty="0"/>
              <a:t>The £2,000 is payable in </a:t>
            </a:r>
            <a:r>
              <a:rPr lang="en-GB" b="1" dirty="0">
                <a:solidFill>
                  <a:srgbClr val="8A1538"/>
                </a:solidFill>
              </a:rPr>
              <a:t>three termly instalments, along with the Training Grant</a:t>
            </a:r>
            <a:r>
              <a:rPr lang="en-GB" dirty="0"/>
              <a:t>. </a:t>
            </a:r>
          </a:p>
          <a:p>
            <a:pPr marL="0" indent="0">
              <a:buNone/>
            </a:pPr>
            <a:endParaRPr lang="en-GB" dirty="0"/>
          </a:p>
        </p:txBody>
      </p:sp>
    </p:spTree>
    <p:extLst>
      <p:ext uri="{BB962C8B-B14F-4D97-AF65-F5344CB8AC3E}">
        <p14:creationId xmlns:p14="http://schemas.microsoft.com/office/powerpoint/2010/main" val="2055351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Travel and Dual Accommodation Expenses (TDAE)</a:t>
            </a:r>
          </a:p>
        </p:txBody>
      </p:sp>
      <p:sp>
        <p:nvSpPr>
          <p:cNvPr id="3" name="Content Placeholder 2"/>
          <p:cNvSpPr>
            <a:spLocks noGrp="1"/>
          </p:cNvSpPr>
          <p:nvPr>
            <p:ph idx="1"/>
          </p:nvPr>
        </p:nvSpPr>
        <p:spPr/>
        <p:txBody>
          <a:bodyPr/>
          <a:lstStyle/>
          <a:p>
            <a:pPr>
              <a:buClr>
                <a:schemeClr val="tx1"/>
              </a:buClr>
            </a:pPr>
            <a:endParaRPr lang="en-GB" sz="2000" b="1" dirty="0">
              <a:solidFill>
                <a:srgbClr val="8A1538"/>
              </a:solidFill>
            </a:endParaRPr>
          </a:p>
          <a:p>
            <a:pPr>
              <a:buClr>
                <a:schemeClr val="tx1"/>
              </a:buClr>
            </a:pPr>
            <a:r>
              <a:rPr lang="en-GB" sz="2000" b="1" dirty="0">
                <a:solidFill>
                  <a:srgbClr val="8A1538"/>
                </a:solidFill>
              </a:rPr>
              <a:t>Reimbursement of travel </a:t>
            </a:r>
            <a:r>
              <a:rPr lang="en-GB" sz="2000" dirty="0"/>
              <a:t>to and from a student’s placement site(s) where this </a:t>
            </a:r>
            <a:r>
              <a:rPr lang="en-GB" sz="2000" b="1" dirty="0">
                <a:solidFill>
                  <a:srgbClr val="8A1538"/>
                </a:solidFill>
              </a:rPr>
              <a:t>in excess of </a:t>
            </a:r>
            <a:r>
              <a:rPr lang="en-GB" sz="2000" dirty="0"/>
              <a:t>their normal daily travel to and from university. Placement sites include patient homes.</a:t>
            </a:r>
          </a:p>
          <a:p>
            <a:pPr marL="457200" lvl="1" indent="0">
              <a:buNone/>
            </a:pPr>
            <a:r>
              <a:rPr lang="en-GB" sz="2000" dirty="0"/>
              <a:t>Please note, students are expected to travel by the </a:t>
            </a:r>
            <a:r>
              <a:rPr lang="en-GB" sz="2000" b="1" dirty="0">
                <a:solidFill>
                  <a:srgbClr val="8A1538"/>
                </a:solidFill>
              </a:rPr>
              <a:t>cheapest form of transport</a:t>
            </a:r>
            <a:r>
              <a:rPr lang="en-GB" sz="2000" dirty="0"/>
              <a:t> available where it is reasonable and practical to do so.</a:t>
            </a:r>
          </a:p>
          <a:p>
            <a:endParaRPr lang="en-GB" sz="2000" dirty="0"/>
          </a:p>
          <a:p>
            <a:pPr>
              <a:buClr>
                <a:schemeClr val="tx1"/>
              </a:buClr>
            </a:pPr>
            <a:r>
              <a:rPr lang="en-GB" sz="2000" b="1" dirty="0">
                <a:solidFill>
                  <a:srgbClr val="8A1538"/>
                </a:solidFill>
              </a:rPr>
              <a:t>Temporary accommodation </a:t>
            </a:r>
            <a:r>
              <a:rPr lang="en-GB" sz="2000" dirty="0"/>
              <a:t>if a student has to stay away from their normal term-time accommodation whilst attending a placement, </a:t>
            </a:r>
            <a:r>
              <a:rPr lang="en-GB" sz="2000" b="1" dirty="0">
                <a:solidFill>
                  <a:srgbClr val="8A1538"/>
                </a:solidFill>
              </a:rPr>
              <a:t>up to a maximum </a:t>
            </a:r>
            <a:r>
              <a:rPr lang="en-GB" sz="2000" dirty="0"/>
              <a:t>set amount of £55 per night.</a:t>
            </a:r>
          </a:p>
          <a:p>
            <a:pPr>
              <a:buClr>
                <a:schemeClr val="tx1"/>
              </a:buClr>
            </a:pPr>
            <a:endParaRPr lang="en-GB" sz="2000" dirty="0"/>
          </a:p>
          <a:p>
            <a:pPr marL="0" indent="0">
              <a:buNone/>
            </a:pPr>
            <a:endParaRPr lang="en-GB" dirty="0"/>
          </a:p>
        </p:txBody>
      </p:sp>
    </p:spTree>
    <p:extLst>
      <p:ext uri="{BB962C8B-B14F-4D97-AF65-F5344CB8AC3E}">
        <p14:creationId xmlns:p14="http://schemas.microsoft.com/office/powerpoint/2010/main" val="3712062811"/>
      </p:ext>
    </p:extLst>
  </p:cSld>
  <p:clrMapOvr>
    <a:masterClrMapping/>
  </p:clrMapOvr>
</p:sld>
</file>

<file path=ppt/theme/theme1.xml><?xml version="1.0" encoding="utf-8"?>
<a:theme xmlns:a="http://schemas.openxmlformats.org/drawingml/2006/main" name="NASMA Regional Meetings Feb 202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73ED8CEB028B418702403224B5E0A0" ma:contentTypeVersion="14" ma:contentTypeDescription="Create a new document." ma:contentTypeScope="" ma:versionID="698eb296130591a05d26d2ad2fc1703d">
  <xsd:schema xmlns:xsd="http://www.w3.org/2001/XMLSchema" xmlns:xs="http://www.w3.org/2001/XMLSchema" xmlns:p="http://schemas.microsoft.com/office/2006/metadata/properties" xmlns:ns1="http://schemas.microsoft.com/sharepoint/v3" xmlns:ns2="8feeaf8e-aaef-4e15-9788-32941f65bec8" xmlns:ns3="408b6d32-b3ac-4a38-98e1-ef8e3c4d7f64" targetNamespace="http://schemas.microsoft.com/office/2006/metadata/properties" ma:root="true" ma:fieldsID="f6d81a4f3af01116e328c32987eeeac0" ns1:_="" ns2:_="" ns3:_="">
    <xsd:import namespace="http://schemas.microsoft.com/sharepoint/v3"/>
    <xsd:import namespace="8feeaf8e-aaef-4e15-9788-32941f65bec8"/>
    <xsd:import namespace="408b6d32-b3ac-4a38-98e1-ef8e3c4d7f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1:_ip_UnifiedCompliancePolicyProperties" minOccurs="0"/>
                <xsd:element ref="ns1:_ip_UnifiedCompliancePolicyUIAc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eeaf8e-aaef-4e15-9788-32941f65be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08b6d32-b3ac-4a38-98e1-ef8e3c4d7f6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CF951D2-1478-4B35-88CD-783AC6405B1F}">
  <ds:schemaRefs>
    <ds:schemaRef ds:uri="408b6d32-b3ac-4a38-98e1-ef8e3c4d7f64"/>
    <ds:schemaRef ds:uri="http://purl.org/dc/dcmitype/"/>
    <ds:schemaRef ds:uri="http://purl.org/dc/terms/"/>
    <ds:schemaRef ds:uri="http://purl.org/dc/elements/1.1/"/>
    <ds:schemaRef ds:uri="8feeaf8e-aaef-4e15-9788-32941f65bec8"/>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73A1E51E-7178-4B92-B201-BEDAECFD14D8}">
  <ds:schemaRefs>
    <ds:schemaRef ds:uri="http://schemas.microsoft.com/sharepoint/v3/contenttype/forms"/>
  </ds:schemaRefs>
</ds:datastoreItem>
</file>

<file path=customXml/itemProps3.xml><?xml version="1.0" encoding="utf-8"?>
<ds:datastoreItem xmlns:ds="http://schemas.openxmlformats.org/officeDocument/2006/customXml" ds:itemID="{D8A0BBB4-9732-4246-95E9-279A8A96CF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feeaf8e-aaef-4e15-9788-32941f65bec8"/>
    <ds:schemaRef ds:uri="408b6d32-b3ac-4a38-98e1-ef8e3c4d7f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NASMA Regional Meetings Feb 2020</Template>
  <TotalTime>2871</TotalTime>
  <Words>1520</Words>
  <Application>Microsoft Office PowerPoint</Application>
  <PresentationFormat>On-screen Show (4:3)</PresentationFormat>
  <Paragraphs>154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Courier New</vt:lpstr>
      <vt:lpstr>Wingdings</vt:lpstr>
      <vt:lpstr>NASMA Regional Meetings Feb 2020</vt:lpstr>
      <vt:lpstr>NHS Learning Support Fund (NHS LSF)</vt:lpstr>
      <vt:lpstr>NHS Learning Support Fund Package</vt:lpstr>
      <vt:lpstr>NHS LSF Allowances</vt:lpstr>
      <vt:lpstr>General eligibility criteria</vt:lpstr>
      <vt:lpstr>Eligible courses</vt:lpstr>
      <vt:lpstr>Paramedics </vt:lpstr>
      <vt:lpstr>Training Grant and uplift payments</vt:lpstr>
      <vt:lpstr>Parental Support</vt:lpstr>
      <vt:lpstr>Travel and Dual Accommodation Expenses (TDAE)</vt:lpstr>
      <vt:lpstr>Exceptional Support Fund (ESF)</vt:lpstr>
      <vt:lpstr>How does it work with a student loan or benefits?</vt:lpstr>
      <vt:lpstr>Applying</vt:lpstr>
      <vt:lpstr>Payments</vt:lpstr>
      <vt:lpstr>Payments: Additional Information</vt:lpstr>
      <vt:lpstr>Evidence – Training Grant</vt:lpstr>
      <vt:lpstr>Evidence – Non-loan Students</vt:lpstr>
      <vt:lpstr>Evidence – Parental Support</vt:lpstr>
      <vt:lpstr>Further information</vt:lpstr>
    </vt:vector>
  </TitlesOfParts>
  <Company>NHSBSA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Support Fund update</dc:title>
  <dc:creator>Sarah Regan</dc:creator>
  <cp:lastModifiedBy>Sarah Regan</cp:lastModifiedBy>
  <cp:revision>238</cp:revision>
  <dcterms:created xsi:type="dcterms:W3CDTF">2020-03-05T14:44:36Z</dcterms:created>
  <dcterms:modified xsi:type="dcterms:W3CDTF">2021-08-17T13:47:40Z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0x010100BF73ED8CEB028B418702403224B5E0A0</vt:lpwstr>
  </property>
  <property fmtid="{D5CDD505-2E9C-101B-9397-08002B2CF9AE}" pid="3" name="DepartmentManagedMetadata">
    <vt:lpwstr>60;#Corporate Secretary|8ce7668d-b89c-41e7-9802-b4225d739608</vt:lpwstr>
  </property>
  <property fmtid="{D5CDD505-2E9C-101B-9397-08002B2CF9AE}" pid="4" name="IntranetCategoryManagedMetadata">
    <vt:lpwstr>396;#Letters forms and guides|f266ed40-ae8e-40ee-85f9-bb15cc30777b</vt:lpwstr>
  </property>
  <property fmtid="{D5CDD505-2E9C-101B-9397-08002B2CF9AE}" pid="5" name="CategoryManagedMetadata">
    <vt:lpwstr>26;#Managing Corporate Governance|4efcfde1-6fed-4518-8f71-9ffee1403b52</vt:lpwstr>
  </property>
  <property fmtid="{D5CDD505-2E9C-101B-9397-08002B2CF9AE}" pid="6" name="Gov_SecondNotification">
    <vt:lpwstr/>
  </property>
  <property fmtid="{D5CDD505-2E9C-101B-9397-08002B2CF9AE}" pid="7" name="Gov_FirstNotification">
    <vt:lpwstr/>
  </property>
  <property fmtid="{D5CDD505-2E9C-101B-9397-08002B2CF9AE}" pid="8" name="Gov_FinalNotification">
    <vt:lpwstr/>
  </property>
  <property fmtid="{D5CDD505-2E9C-101B-9397-08002B2CF9AE}" pid="9" name="Order">
    <vt:r8>100</vt:r8>
  </property>
</Properties>
</file>