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70" r:id="rId2"/>
    <p:sldId id="305" r:id="rId3"/>
    <p:sldId id="294" r:id="rId4"/>
    <p:sldId id="300" r:id="rId5"/>
    <p:sldId id="306" r:id="rId6"/>
    <p:sldId id="295" r:id="rId7"/>
    <p:sldId id="309" r:id="rId8"/>
    <p:sldId id="290" r:id="rId9"/>
    <p:sldId id="303" r:id="rId10"/>
    <p:sldId id="308" r:id="rId11"/>
    <p:sldId id="293" r:id="rId12"/>
    <p:sldId id="298" r:id="rId13"/>
    <p:sldId id="307" r:id="rId14"/>
    <p:sldId id="304" r:id="rId15"/>
    <p:sldId id="280" r:id="rId16"/>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7FF545-7CD3-4371-B16F-0F86607C99E0}" v="5" dt="2019-10-17T13:48:14.2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000" autoAdjust="0"/>
  </p:normalViewPr>
  <p:slideViewPr>
    <p:cSldViewPr snapToGrid="0" snapToObjects="1">
      <p:cViewPr varScale="1">
        <p:scale>
          <a:sx n="42" d="100"/>
          <a:sy n="42" d="100"/>
        </p:scale>
        <p:origin x="2626" y="53"/>
      </p:cViewPr>
      <p:guideLst>
        <p:guide orient="horz" pos="2160"/>
        <p:guide pos="2880"/>
      </p:guideLst>
    </p:cSldViewPr>
  </p:slideViewPr>
  <p:notesTextViewPr>
    <p:cViewPr>
      <p:scale>
        <a:sx n="100" d="100"/>
        <a:sy n="100" d="100"/>
      </p:scale>
      <p:origin x="0" y="-1109"/>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na Dalton" userId="3fc19542-9861-4ec2-9654-3e4653f288ec" providerId="ADAL" clId="{6E7FF545-7CD3-4371-B16F-0F86607C99E0}"/>
    <pc:docChg chg="modSld">
      <pc:chgData name="Lorna Dalton" userId="3fc19542-9861-4ec2-9654-3e4653f288ec" providerId="ADAL" clId="{6E7FF545-7CD3-4371-B16F-0F86607C99E0}" dt="2019-10-17T13:49:32.919" v="115" actId="6549"/>
      <pc:docMkLst>
        <pc:docMk/>
      </pc:docMkLst>
      <pc:sldChg chg="modNotesTx">
        <pc:chgData name="Lorna Dalton" userId="3fc19542-9861-4ec2-9654-3e4653f288ec" providerId="ADAL" clId="{6E7FF545-7CD3-4371-B16F-0F86607C99E0}" dt="2019-10-17T13:49:32.919" v="115" actId="6549"/>
        <pc:sldMkLst>
          <pc:docMk/>
          <pc:sldMk cId="3010872776" sldId="270"/>
        </pc:sldMkLst>
      </pc:sldChg>
      <pc:sldChg chg="modSp">
        <pc:chgData name="Lorna Dalton" userId="3fc19542-9861-4ec2-9654-3e4653f288ec" providerId="ADAL" clId="{6E7FF545-7CD3-4371-B16F-0F86607C99E0}" dt="2019-10-17T12:30:26.645" v="18" actId="14100"/>
        <pc:sldMkLst>
          <pc:docMk/>
          <pc:sldMk cId="3955626611" sldId="290"/>
        </pc:sldMkLst>
        <pc:picChg chg="mod">
          <ac:chgData name="Lorna Dalton" userId="3fc19542-9861-4ec2-9654-3e4653f288ec" providerId="ADAL" clId="{6E7FF545-7CD3-4371-B16F-0F86607C99E0}" dt="2019-10-17T12:30:26.645" v="18" actId="14100"/>
          <ac:picMkLst>
            <pc:docMk/>
            <pc:sldMk cId="3955626611" sldId="290"/>
            <ac:picMk id="3" creationId="{00000000-0000-0000-0000-000000000000}"/>
          </ac:picMkLst>
        </pc:picChg>
      </pc:sldChg>
      <pc:sldChg chg="modSp">
        <pc:chgData name="Lorna Dalton" userId="3fc19542-9861-4ec2-9654-3e4653f288ec" providerId="ADAL" clId="{6E7FF545-7CD3-4371-B16F-0F86607C99E0}" dt="2019-10-17T12:29:14.563" v="12" actId="6549"/>
        <pc:sldMkLst>
          <pc:docMk/>
          <pc:sldMk cId="2338206588" sldId="306"/>
        </pc:sldMkLst>
        <pc:spChg chg="mod">
          <ac:chgData name="Lorna Dalton" userId="3fc19542-9861-4ec2-9654-3e4653f288ec" providerId="ADAL" clId="{6E7FF545-7CD3-4371-B16F-0F86607C99E0}" dt="2019-10-17T12:29:14.563" v="12" actId="6549"/>
          <ac:spMkLst>
            <pc:docMk/>
            <pc:sldMk cId="2338206588" sldId="306"/>
            <ac:spMk id="2" creationId="{00000000-0000-0000-0000-000000000000}"/>
          </ac:spMkLst>
        </pc:spChg>
      </pc:sldChg>
      <pc:sldChg chg="modSp">
        <pc:chgData name="Lorna Dalton" userId="3fc19542-9861-4ec2-9654-3e4653f288ec" providerId="ADAL" clId="{6E7FF545-7CD3-4371-B16F-0F86607C99E0}" dt="2019-10-17T12:29:31.717" v="17" actId="6549"/>
        <pc:sldMkLst>
          <pc:docMk/>
          <pc:sldMk cId="345312326" sldId="309"/>
        </pc:sldMkLst>
        <pc:spChg chg="mod">
          <ac:chgData name="Lorna Dalton" userId="3fc19542-9861-4ec2-9654-3e4653f288ec" providerId="ADAL" clId="{6E7FF545-7CD3-4371-B16F-0F86607C99E0}" dt="2019-10-17T12:29:31.717" v="17" actId="6549"/>
          <ac:spMkLst>
            <pc:docMk/>
            <pc:sldMk cId="345312326" sldId="309"/>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9B43817B-4875-4D9D-80C6-426C0CD11CF6}" type="datetimeFigureOut">
              <a:rPr lang="en-GB" smtClean="0"/>
              <a:t>17/10/2019</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B2DC3505-314F-481B-92CA-9FE3A74BE3B6}" type="slidenum">
              <a:rPr lang="en-GB" smtClean="0"/>
              <a:t>‹#›</a:t>
            </a:fld>
            <a:endParaRPr lang="en-GB"/>
          </a:p>
        </p:txBody>
      </p:sp>
    </p:spTree>
    <p:extLst>
      <p:ext uri="{BB962C8B-B14F-4D97-AF65-F5344CB8AC3E}">
        <p14:creationId xmlns:p14="http://schemas.microsoft.com/office/powerpoint/2010/main" val="1579341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learn.sssc.uk.com/course/view0724.html?id=97#section-2"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www.stepintoleadership.info/assets/pdf/SSSC-Supervision-learning-resource-Sept-16.pdf" TargetMode="External"/><Relationship Id="rId4" Type="http://schemas.openxmlformats.org/officeDocument/2006/relationships/hyperlink" Target="mailto:leadership@sssc.uk.com"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8" Type="http://schemas.openxmlformats.org/officeDocument/2006/relationships/hyperlink" Target="http://learn.sssc.uk.com/course/view2728.html?id=16" TargetMode="External"/><Relationship Id="rId3" Type="http://schemas.openxmlformats.org/officeDocument/2006/relationships/hyperlink" Target="https://www.iriss.org.uk/resources/insights/achieving-effective-supervision" TargetMode="External"/><Relationship Id="rId7" Type="http://schemas.openxmlformats.org/officeDocument/2006/relationships/hyperlink" Target="http://www.stepintoleadership.info/other_resources.html"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www.stepintoleadership.info/supervision.html" TargetMode="External"/><Relationship Id="rId5" Type="http://schemas.openxmlformats.org/officeDocument/2006/relationships/hyperlink" Target="https://www.iriss.org.uk/resources/reports/leadership-stories-developing-effective-supervision" TargetMode="External"/><Relationship Id="rId10" Type="http://schemas.openxmlformats.org/officeDocument/2006/relationships/hyperlink" Target="http://learn.sssc.uk.com/ftp/" TargetMode="External"/><Relationship Id="rId4" Type="http://schemas.openxmlformats.org/officeDocument/2006/relationships/hyperlink" Target="https://www.iriss.org.uk/resources/reports/leading-change-supervision" TargetMode="External"/><Relationship Id="rId9" Type="http://schemas.openxmlformats.org/officeDocument/2006/relationships/hyperlink" Target="https://www.sssc.uk.com/supporting-the-workforce/learning-zone/"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presentation offers a framework to help you facilitate a discussion around effective supervision.  You can edit these slides to be more specific to your organisational development needs. </a:t>
            </a:r>
            <a:r>
              <a:rPr lang="en-GB" sz="1200" kern="1200" dirty="0">
                <a:solidFill>
                  <a:schemeClr val="tx1"/>
                </a:solidFill>
                <a:effectLst/>
                <a:latin typeface="+mn-lt"/>
                <a:ea typeface="+mn-ea"/>
                <a:cs typeface="+mn-cs"/>
              </a:rPr>
              <a:t>Our Facilitation Learning Resource may support you to facilitate a session using this presentation (</a:t>
            </a:r>
            <a:r>
              <a:rPr lang="en-GB" sz="1200" u="sng" kern="1200" dirty="0">
                <a:solidFill>
                  <a:schemeClr val="tx1"/>
                </a:solidFill>
                <a:effectLst/>
                <a:latin typeface="+mn-lt"/>
                <a:ea typeface="+mn-ea"/>
                <a:cs typeface="+mn-cs"/>
                <a:hlinkClick r:id="rId3"/>
              </a:rPr>
              <a:t>http://learn.sssc.uk.com/course/view0724.html?id=97#section-2</a:t>
            </a:r>
            <a:r>
              <a:rPr lang="en-GB" sz="1200" u="sng"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can use this presentation for a range of purposes. It could be helpful for a new or existing manager where a team may seem less committed to supervision, where staff are promoted to a supervisory role for the first time, as part of an organisation’s induction programme, to support a manager’s continuous professional development or to support an organisation to introduce a revised supervision policy and procedure.</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don't need to ask our permission to use this presentation, as long as you acknowledge the Scottish Social Services Council as the source and it's not for commercial purposes. We always like to hear how services are using our resources and we may share some examples, so if you want to tell us how you’ve used the presentation or have feedback, please email </a:t>
            </a:r>
            <a:r>
              <a:rPr lang="en-GB" sz="1200" u="sng" kern="1200" dirty="0">
                <a:solidFill>
                  <a:schemeClr val="tx1"/>
                </a:solidFill>
                <a:effectLst/>
                <a:latin typeface="+mn-lt"/>
                <a:ea typeface="+mn-ea"/>
                <a:cs typeface="+mn-cs"/>
              </a:rPr>
              <a:t> </a:t>
            </a:r>
            <a:r>
              <a:rPr lang="en-GB" sz="1200" u="sng" kern="1200" dirty="0">
                <a:solidFill>
                  <a:schemeClr val="tx1"/>
                </a:solidFill>
                <a:effectLst/>
                <a:latin typeface="+mn-lt"/>
                <a:ea typeface="+mn-ea"/>
                <a:cs typeface="+mn-cs"/>
                <a:hlinkClick r:id="rId4"/>
              </a:rPr>
              <a:t>leadership@sssc.uk.com</a:t>
            </a:r>
            <a:r>
              <a:rPr lang="en-GB" sz="1200"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We’ve structured the slides around our Supervision Learning Resource (</a:t>
            </a:r>
            <a:r>
              <a:rPr lang="en-GB" sz="1200" u="sng" kern="1200" dirty="0">
                <a:solidFill>
                  <a:schemeClr val="tx1"/>
                </a:solidFill>
                <a:effectLst/>
                <a:latin typeface="+mn-lt"/>
                <a:ea typeface="+mn-ea"/>
                <a:cs typeface="+mn-cs"/>
                <a:hlinkClick r:id="rId5"/>
              </a:rPr>
              <a:t>http://www.stepintoleadership.info/assets/pdf/SSSC-Supervision-learning-resource-Sept-16.pdf</a:t>
            </a:r>
            <a:r>
              <a:rPr lang="en-GB" sz="1200" u="sng"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and you should use this as a point of reference when you facilitate a supervision session using these slides.</a:t>
            </a:r>
          </a:p>
          <a:p>
            <a:endParaRPr lang="en-GB" dirty="0"/>
          </a:p>
          <a:p>
            <a:r>
              <a:rPr lang="en-GB" dirty="0"/>
              <a:t>Other helpful resources are listed towards the end of the slides to support you to be more confident in facilitating a discussion and support others to learn and develop in the area of supervision.</a:t>
            </a:r>
          </a:p>
          <a:p>
            <a:endParaRPr lang="en-GB" dirty="0"/>
          </a:p>
          <a:p>
            <a:r>
              <a:rPr lang="en-GB" dirty="0"/>
              <a:t>The length of the session will depend on the size of audience and the aims of the sessions (as an example, these slides have been delivered to 10 support workers in approximately one hour). </a:t>
            </a:r>
          </a:p>
          <a:p>
            <a:endParaRPr lang="en-GB" dirty="0"/>
          </a:p>
          <a:p>
            <a:r>
              <a:rPr lang="en-GB" sz="1200" kern="1200" dirty="0">
                <a:solidFill>
                  <a:schemeClr val="tx1"/>
                </a:solidFill>
                <a:effectLst/>
                <a:latin typeface="+mn-lt"/>
                <a:ea typeface="+mn-ea"/>
                <a:cs typeface="+mn-cs"/>
              </a:rPr>
              <a:t>When planning a session you should consider:</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 what you’re aiming to achieve by the end of the session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who your audience is (people being supervised, experienced supervisors, those new to a supervisory role, HR and OD colleagues)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in what context you’re delivering the session (part of induction, a new supervision policy, as a workshop as part of a wider event).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what materials you need to facilitate a session (for example, flipchart sheets, post its, pens)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how the room will be laid out</a:t>
            </a:r>
            <a:r>
              <a:rPr lang="en-GB"/>
              <a:t>, and how </a:t>
            </a:r>
            <a:r>
              <a:rPr lang="en-GB" dirty="0"/>
              <a:t>people can interact with the activities in twos, trios or small groups (will seats be in a row, in a small office, a large room, with tables to support group discussions).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Remember to cover housekeeping and introductions (don’t assume everyone knows each other in the room).</a:t>
            </a:r>
          </a:p>
          <a:p>
            <a:endParaRPr lang="en-GB" dirty="0"/>
          </a:p>
        </p:txBody>
      </p:sp>
      <p:sp>
        <p:nvSpPr>
          <p:cNvPr id="4" name="Slide Number Placeholder 3"/>
          <p:cNvSpPr>
            <a:spLocks noGrp="1"/>
          </p:cNvSpPr>
          <p:nvPr>
            <p:ph type="sldNum" sz="quarter" idx="10"/>
          </p:nvPr>
        </p:nvSpPr>
        <p:spPr/>
        <p:txBody>
          <a:bodyPr/>
          <a:lstStyle/>
          <a:p>
            <a:fld id="{B2DC3505-314F-481B-92CA-9FE3A74BE3B6}" type="slidenum">
              <a:rPr lang="en-GB" smtClean="0"/>
              <a:t>1</a:t>
            </a:fld>
            <a:endParaRPr lang="en-GB"/>
          </a:p>
        </p:txBody>
      </p:sp>
    </p:spTree>
    <p:extLst>
      <p:ext uri="{BB962C8B-B14F-4D97-AF65-F5344CB8AC3E}">
        <p14:creationId xmlns:p14="http://schemas.microsoft.com/office/powerpoint/2010/main" val="3379648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It’s important to illustrate the frameworks which support the need for effective supervision to be taking place.</a:t>
            </a:r>
          </a:p>
          <a:p>
            <a:endParaRPr lang="en-GB" dirty="0"/>
          </a:p>
          <a:p>
            <a:r>
              <a:rPr lang="en-GB" dirty="0"/>
              <a:t>Ask if people have a copy of the standards and codes.</a:t>
            </a:r>
          </a:p>
          <a:p>
            <a:endParaRPr lang="en-GB" dirty="0"/>
          </a:p>
          <a:p>
            <a:r>
              <a:rPr lang="en-GB" dirty="0"/>
              <a:t>Focus the discussion on how effective supervision supports what matters to people who experience the service.</a:t>
            </a:r>
          </a:p>
        </p:txBody>
      </p:sp>
      <p:sp>
        <p:nvSpPr>
          <p:cNvPr id="4" name="Slide Number Placeholder 3"/>
          <p:cNvSpPr>
            <a:spLocks noGrp="1"/>
          </p:cNvSpPr>
          <p:nvPr>
            <p:ph type="sldNum" sz="quarter" idx="10"/>
          </p:nvPr>
        </p:nvSpPr>
        <p:spPr/>
        <p:txBody>
          <a:bodyPr/>
          <a:lstStyle/>
          <a:p>
            <a:fld id="{B2DC3505-314F-481B-92CA-9FE3A74BE3B6}" type="slidenum">
              <a:rPr lang="en-GB" smtClean="0"/>
              <a:t>10</a:t>
            </a:fld>
            <a:endParaRPr lang="en-GB"/>
          </a:p>
        </p:txBody>
      </p:sp>
    </p:spTree>
    <p:extLst>
      <p:ext uri="{BB962C8B-B14F-4D97-AF65-F5344CB8AC3E}">
        <p14:creationId xmlns:p14="http://schemas.microsoft.com/office/powerpoint/2010/main" val="1008904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Section 8 of the Supervision Learning Resource supports this slide.</a:t>
            </a:r>
          </a:p>
          <a:p>
            <a:endParaRPr lang="en-GB" dirty="0"/>
          </a:p>
          <a:p>
            <a:r>
              <a:rPr lang="en-GB" dirty="0"/>
              <a:t>Explore with the audience how difficult conversations may have to take place in supervision for both a supervisor or supervisee. </a:t>
            </a:r>
          </a:p>
          <a:p>
            <a:endParaRPr lang="en-GB" dirty="0"/>
          </a:p>
          <a:p>
            <a:r>
              <a:rPr lang="en-GB" dirty="0"/>
              <a:t>This slide and section 8 of the resource offers us a way of supporting such conversations.</a:t>
            </a:r>
          </a:p>
          <a:p>
            <a:endParaRPr lang="en-GB" dirty="0"/>
          </a:p>
          <a:p>
            <a:r>
              <a:rPr lang="en-GB" dirty="0"/>
              <a:t>Appendix 6 of the supervision learning resource provides an example of a performance management framework.</a:t>
            </a:r>
          </a:p>
          <a:p>
            <a:endParaRPr lang="en-GB" dirty="0"/>
          </a:p>
          <a:p>
            <a:r>
              <a:rPr lang="en-GB" b="1" baseline="0" dirty="0"/>
              <a:t>A supervision session may start with:</a:t>
            </a:r>
          </a:p>
          <a:p>
            <a:endParaRPr lang="en-GB" baseline="0" dirty="0"/>
          </a:p>
          <a:p>
            <a:pPr marL="171450" indent="-171450">
              <a:buFont typeface="Arial" pitchFamily="34" charset="0"/>
              <a:buChar char="•"/>
            </a:pPr>
            <a:r>
              <a:rPr lang="en-GB" baseline="0" dirty="0"/>
              <a:t>‘Tell me how you’re feeling?’</a:t>
            </a:r>
          </a:p>
          <a:p>
            <a:pPr marL="171450" indent="-171450">
              <a:buFont typeface="Arial" pitchFamily="34" charset="0"/>
              <a:buChar char="•"/>
            </a:pPr>
            <a:r>
              <a:rPr lang="en-GB" baseline="0" dirty="0"/>
              <a:t>‘How do you keep yourself well?’</a:t>
            </a:r>
          </a:p>
          <a:p>
            <a:pPr marL="0" indent="0">
              <a:buFont typeface="Arial" pitchFamily="34" charset="0"/>
              <a:buNone/>
            </a:pPr>
            <a:endParaRPr lang="en-GB" baseline="0" dirty="0"/>
          </a:p>
        </p:txBody>
      </p:sp>
      <p:sp>
        <p:nvSpPr>
          <p:cNvPr id="4" name="Slide Number Placeholder 3"/>
          <p:cNvSpPr>
            <a:spLocks noGrp="1"/>
          </p:cNvSpPr>
          <p:nvPr>
            <p:ph type="sldNum" sz="quarter" idx="10"/>
          </p:nvPr>
        </p:nvSpPr>
        <p:spPr/>
        <p:txBody>
          <a:bodyPr/>
          <a:lstStyle/>
          <a:p>
            <a:fld id="{B2DC3505-314F-481B-92CA-9FE3A74BE3B6}" type="slidenum">
              <a:rPr lang="en-GB" smtClean="0"/>
              <a:t>11</a:t>
            </a:fld>
            <a:endParaRPr lang="en-GB"/>
          </a:p>
        </p:txBody>
      </p:sp>
    </p:spTree>
    <p:extLst>
      <p:ext uri="{BB962C8B-B14F-4D97-AF65-F5344CB8AC3E}">
        <p14:creationId xmlns:p14="http://schemas.microsoft.com/office/powerpoint/2010/main" val="4187075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b="0" dirty="0"/>
              <a:t>Personalise these slides to include content specific to your organisation and inform the audience of your organisation’s supervision policy and procedures, the expectations for keeping supervision records, frequency of supervision, different roles within the organisation etc. </a:t>
            </a:r>
          </a:p>
          <a:p>
            <a:pPr marL="0" indent="0">
              <a:buNone/>
            </a:pPr>
            <a:endParaRPr lang="en-GB" sz="1200" b="0" dirty="0"/>
          </a:p>
          <a:p>
            <a:pPr marL="0" indent="0">
              <a:buNone/>
            </a:pPr>
            <a:r>
              <a:rPr lang="en-GB" sz="1200" b="0" dirty="0"/>
              <a:t>Encourage the audience to share stories of good supervision</a:t>
            </a:r>
            <a:r>
              <a:rPr lang="en-GB" sz="1200" b="0" baseline="0" dirty="0"/>
              <a:t> or positive working relationships.</a:t>
            </a:r>
            <a:endParaRPr lang="en-GB" sz="1200" b="0" dirty="0"/>
          </a:p>
          <a:p>
            <a:pPr marL="0" indent="0">
              <a:buNone/>
            </a:pPr>
            <a:endParaRPr lang="en-GB" sz="1200" b="1" dirty="0"/>
          </a:p>
          <a:p>
            <a:pPr marL="0" indent="0">
              <a:buNone/>
            </a:pPr>
            <a:r>
              <a:rPr lang="en-GB" sz="1200" b="0" dirty="0"/>
              <a:t>To facilitate a conversation, you could present the group with an anonymised example of a good and poor supervision record from your organisation and ask:</a:t>
            </a:r>
          </a:p>
          <a:p>
            <a:pPr marL="0" indent="0">
              <a:buNone/>
            </a:pPr>
            <a:endParaRPr lang="en-GB" sz="1200" b="0" dirty="0"/>
          </a:p>
          <a:p>
            <a:pPr marL="228600" indent="-228600">
              <a:buFont typeface="+mj-lt"/>
              <a:buAutoNum type="arabicPeriod"/>
            </a:pPr>
            <a:r>
              <a:rPr lang="en-GB" sz="1200" b="0" dirty="0"/>
              <a:t>What’s your overall impression?</a:t>
            </a:r>
          </a:p>
          <a:p>
            <a:pPr marL="228600" indent="-228600">
              <a:buFont typeface="+mj-lt"/>
              <a:buAutoNum type="arabicPeriod"/>
            </a:pPr>
            <a:endParaRPr lang="en-GB" sz="1200" b="0" dirty="0"/>
          </a:p>
          <a:p>
            <a:pPr marL="228600" indent="-228600">
              <a:buFont typeface="+mj-lt"/>
              <a:buAutoNum type="arabicPeriod"/>
            </a:pPr>
            <a:r>
              <a:rPr lang="en-GB" sz="1200" b="0" dirty="0"/>
              <a:t>What do you think the worker is reflecting on?</a:t>
            </a:r>
          </a:p>
          <a:p>
            <a:pPr marL="228600" indent="-228600">
              <a:buFont typeface="+mj-lt"/>
              <a:buAutoNum type="arabicPeriod"/>
            </a:pPr>
            <a:endParaRPr lang="en-GB" sz="1200" b="0" dirty="0"/>
          </a:p>
          <a:p>
            <a:pPr marL="228600" indent="-228600">
              <a:buFont typeface="+mj-lt"/>
              <a:buAutoNum type="arabicPeriod"/>
            </a:pPr>
            <a:r>
              <a:rPr lang="en-GB" sz="1200" b="0" dirty="0"/>
              <a:t>How do you think the worker is taking responsibility for their own learning and development?</a:t>
            </a:r>
          </a:p>
          <a:p>
            <a:pPr marL="0" indent="0">
              <a:buNone/>
            </a:pPr>
            <a:endParaRPr lang="en-GB" sz="1200" b="1" dirty="0"/>
          </a:p>
        </p:txBody>
      </p:sp>
      <p:sp>
        <p:nvSpPr>
          <p:cNvPr id="4" name="Slide Number Placeholder 3"/>
          <p:cNvSpPr>
            <a:spLocks noGrp="1"/>
          </p:cNvSpPr>
          <p:nvPr>
            <p:ph type="sldNum" sz="quarter" idx="10"/>
          </p:nvPr>
        </p:nvSpPr>
        <p:spPr/>
        <p:txBody>
          <a:bodyPr/>
          <a:lstStyle/>
          <a:p>
            <a:fld id="{B2DC3505-314F-481B-92CA-9FE3A74BE3B6}" type="slidenum">
              <a:rPr lang="en-GB" smtClean="0"/>
              <a:t>12</a:t>
            </a:fld>
            <a:endParaRPr lang="en-GB"/>
          </a:p>
        </p:txBody>
      </p:sp>
    </p:spTree>
    <p:extLst>
      <p:ext uri="{BB962C8B-B14F-4D97-AF65-F5344CB8AC3E}">
        <p14:creationId xmlns:p14="http://schemas.microsoft.com/office/powerpoint/2010/main" val="28872426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Emphasise these are free resources to support the Continuous Professional Development around supervision.</a:t>
            </a:r>
          </a:p>
          <a:p>
            <a:endParaRPr lang="en-GB" dirty="0"/>
          </a:p>
          <a:p>
            <a:r>
              <a:rPr lang="en-GB" b="1" dirty="0" err="1"/>
              <a:t>Iriss</a:t>
            </a:r>
            <a:r>
              <a:rPr lang="en-GB" b="1" dirty="0"/>
              <a:t> achieving effective supervision</a:t>
            </a:r>
            <a:r>
              <a:rPr lang="en-GB" dirty="0"/>
              <a:t>: This </a:t>
            </a:r>
            <a:r>
              <a:rPr lang="en-GB" sz="1200" b="0" i="0" kern="1200" dirty="0" err="1">
                <a:solidFill>
                  <a:schemeClr val="tx1"/>
                </a:solidFill>
                <a:effectLst/>
                <a:latin typeface="+mn-lt"/>
                <a:ea typeface="+mn-ea"/>
                <a:cs typeface="+mn-cs"/>
              </a:rPr>
              <a:t>Iriss</a:t>
            </a:r>
            <a:r>
              <a:rPr lang="en-GB" sz="1200" b="0" i="0" kern="1200" dirty="0">
                <a:solidFill>
                  <a:schemeClr val="tx1"/>
                </a:solidFill>
                <a:effectLst/>
                <a:latin typeface="+mn-lt"/>
                <a:ea typeface="+mn-ea"/>
                <a:cs typeface="+mn-cs"/>
              </a:rPr>
              <a:t> Insights provides a brief review of published evidence on the topic of supervision. Available at: </a:t>
            </a:r>
            <a:r>
              <a:rPr lang="en-GB" dirty="0">
                <a:hlinkClick r:id="rId3"/>
              </a:rPr>
              <a:t>https://www.iriss.org.uk/resources/insights/achieving-effective-supervision</a:t>
            </a:r>
            <a:endParaRPr lang="en-GB" dirty="0"/>
          </a:p>
          <a:p>
            <a:endParaRPr lang="en-GB" dirty="0"/>
          </a:p>
          <a:p>
            <a:r>
              <a:rPr lang="en-GB" b="1" dirty="0" err="1"/>
              <a:t>Iriss</a:t>
            </a:r>
            <a:r>
              <a:rPr lang="en-GB" b="1" dirty="0"/>
              <a:t> leading change in supervision</a:t>
            </a:r>
            <a:r>
              <a:rPr lang="en-GB" dirty="0"/>
              <a:t>: A</a:t>
            </a:r>
            <a:r>
              <a:rPr lang="en-GB" sz="1200" b="0" i="0" kern="1200" dirty="0">
                <a:solidFill>
                  <a:schemeClr val="tx1"/>
                </a:solidFill>
                <a:effectLst/>
                <a:latin typeface="+mn-lt"/>
                <a:ea typeface="+mn-ea"/>
                <a:cs typeface="+mn-cs"/>
              </a:rPr>
              <a:t> report which describes the rationale, process and learning from a project led by </a:t>
            </a:r>
            <a:r>
              <a:rPr lang="en-GB" sz="1200" b="0" i="0" kern="1200" dirty="0" err="1">
                <a:solidFill>
                  <a:schemeClr val="tx1"/>
                </a:solidFill>
                <a:effectLst/>
                <a:latin typeface="+mn-lt"/>
                <a:ea typeface="+mn-ea"/>
                <a:cs typeface="+mn-cs"/>
              </a:rPr>
              <a:t>Iriss</a:t>
            </a:r>
            <a:r>
              <a:rPr lang="en-GB" sz="1200" b="0" i="0" kern="1200" dirty="0">
                <a:solidFill>
                  <a:schemeClr val="tx1"/>
                </a:solidFill>
                <a:effectLst/>
                <a:latin typeface="+mn-lt"/>
                <a:ea typeface="+mn-ea"/>
                <a:cs typeface="+mn-cs"/>
              </a:rPr>
              <a:t> which explored the topic of supervision with a group of six partners from across the social service sector. Available at: </a:t>
            </a:r>
            <a:r>
              <a:rPr lang="en-GB" dirty="0">
                <a:hlinkClick r:id="rId4"/>
              </a:rPr>
              <a:t>https://www.iriss.org.uk/resources/reports/leading-change-supervision</a:t>
            </a:r>
            <a:endParaRPr lang="en-GB" dirty="0"/>
          </a:p>
          <a:p>
            <a:endParaRPr lang="en-GB" dirty="0"/>
          </a:p>
          <a:p>
            <a:r>
              <a:rPr lang="en-GB" b="1" dirty="0"/>
              <a:t>SSSC and </a:t>
            </a:r>
            <a:r>
              <a:rPr lang="en-GB" b="1" dirty="0" err="1"/>
              <a:t>Iriss</a:t>
            </a:r>
            <a:r>
              <a:rPr lang="en-GB" b="1" dirty="0"/>
              <a:t>, leadership stories: developing effective supervision</a:t>
            </a:r>
            <a:r>
              <a:rPr lang="en-GB" dirty="0"/>
              <a:t>: A summary of a </a:t>
            </a:r>
            <a:r>
              <a:rPr lang="en-GB" sz="1200" b="0" i="0" kern="1200" dirty="0">
                <a:solidFill>
                  <a:schemeClr val="tx1"/>
                </a:solidFill>
                <a:effectLst/>
                <a:latin typeface="+mn-lt"/>
                <a:ea typeface="+mn-ea"/>
                <a:cs typeface="+mn-cs"/>
              </a:rPr>
              <a:t>leadership and supervision project, telling the stories of how three organisations from across the social service sector developed their supervision experiences and the changes they made. Available at: </a:t>
            </a:r>
            <a:r>
              <a:rPr lang="en-GB" dirty="0">
                <a:hlinkClick r:id="rId5"/>
              </a:rPr>
              <a:t>https://www.iriss.org.uk/resources/reports/leadership-stories-developing-effective-supervision</a:t>
            </a:r>
            <a:endParaRPr lang="en-GB" dirty="0"/>
          </a:p>
          <a:p>
            <a:endParaRPr lang="en-GB" dirty="0"/>
          </a:p>
          <a:p>
            <a:r>
              <a:rPr lang="en-GB" b="1" dirty="0"/>
              <a:t>SSSC Step into Leadership</a:t>
            </a:r>
            <a:r>
              <a:rPr lang="en-GB" dirty="0"/>
              <a:t>: A </a:t>
            </a:r>
            <a:r>
              <a:rPr lang="en-GB" sz="1200" b="0" i="0" kern="1200" dirty="0">
                <a:solidFill>
                  <a:schemeClr val="tx1"/>
                </a:solidFill>
                <a:effectLst/>
                <a:latin typeface="+mn-lt"/>
                <a:ea typeface="+mn-ea"/>
                <a:cs typeface="+mn-cs"/>
              </a:rPr>
              <a:t>website to help people find resources and information to develop their leadership skills and includes a specific section of supervision. Available at:  </a:t>
            </a:r>
            <a:r>
              <a:rPr lang="en-GB" dirty="0">
                <a:hlinkClick r:id="rId6"/>
              </a:rPr>
              <a:t>http://www.stepintoleadership.info/supervision.html</a:t>
            </a:r>
            <a:r>
              <a:rPr lang="en-GB" dirty="0"/>
              <a:t> .  There are also sections on mentoring and coaching. Available at: </a:t>
            </a:r>
            <a:r>
              <a:rPr lang="en-GB" dirty="0">
                <a:hlinkClick r:id="rId7"/>
              </a:rPr>
              <a:t>http://www.stepintoleadership.info/other_resources.html</a:t>
            </a:r>
            <a:endParaRPr lang="en-GB" dirty="0"/>
          </a:p>
          <a:p>
            <a:endParaRPr lang="en-GB" dirty="0"/>
          </a:p>
          <a:p>
            <a:r>
              <a:rPr lang="en-GB" b="1" dirty="0"/>
              <a:t>Continuous Learning Framework: </a:t>
            </a:r>
            <a:r>
              <a:rPr lang="en-GB" dirty="0"/>
              <a:t>The framework sets out what people in the social service workforce need to be able to do their job well now and in the future and describes what employers need to do to support them. This framework can be used to support effective supervision. </a:t>
            </a:r>
            <a:r>
              <a:rPr lang="en-GB" sz="1200" b="0" i="0" kern="1200" dirty="0">
                <a:solidFill>
                  <a:schemeClr val="tx1"/>
                </a:solidFill>
                <a:effectLst/>
                <a:latin typeface="+mn-lt"/>
                <a:ea typeface="+mn-ea"/>
                <a:cs typeface="+mn-cs"/>
              </a:rPr>
              <a:t>Available at: </a:t>
            </a:r>
            <a:r>
              <a:rPr lang="en-GB" dirty="0">
                <a:hlinkClick r:id="rId8"/>
              </a:rPr>
              <a:t>http://learn.sssc.uk.com/course/view2728.html?id=16</a:t>
            </a:r>
            <a:endParaRPr lang="en-GB" dirty="0"/>
          </a:p>
          <a:p>
            <a:endParaRPr lang="en-GB" dirty="0"/>
          </a:p>
          <a:p>
            <a:r>
              <a:rPr lang="en-GB" b="1" dirty="0"/>
              <a:t>SSSC Learning Zone: </a:t>
            </a:r>
            <a:r>
              <a:rPr lang="en-GB" b="0" dirty="0"/>
              <a:t>A</a:t>
            </a:r>
            <a:r>
              <a:rPr lang="en-GB" dirty="0"/>
              <a:t> website which offers free resources to support learning development. Available at: </a:t>
            </a:r>
            <a:r>
              <a:rPr lang="en-GB" dirty="0">
                <a:hlinkClick r:id="rId9"/>
              </a:rPr>
              <a:t>https://www.sssc.uk.com/supporting-the-workforce/learning-zone/</a:t>
            </a:r>
            <a:endParaRPr lang="en-GB" dirty="0"/>
          </a:p>
          <a:p>
            <a:endParaRPr lang="en-GB" dirty="0"/>
          </a:p>
          <a:p>
            <a:r>
              <a:rPr lang="en-GB" b="1" dirty="0"/>
              <a:t>SSSC Making Better Decisions: </a:t>
            </a:r>
            <a:r>
              <a:rPr lang="en-GB" dirty="0"/>
              <a:t>A </a:t>
            </a:r>
            <a:r>
              <a:rPr lang="en-GB" sz="1200" b="0" i="0" kern="1200" dirty="0">
                <a:solidFill>
                  <a:schemeClr val="tx1"/>
                </a:solidFill>
                <a:effectLst/>
                <a:latin typeface="+mn-lt"/>
                <a:ea typeface="+mn-ea"/>
                <a:cs typeface="+mn-cs"/>
              </a:rPr>
              <a:t>learning resource where you will find a number of scenarios that relate to work roles. All the scenarios reflect real situations and dilemmas in which workers have made ‘wrong’ decisions that have led to investigations about their actions. They include aspects that commonly arise in such cases. Available at: </a:t>
            </a:r>
            <a:r>
              <a:rPr lang="en-GB" dirty="0">
                <a:hlinkClick r:id="rId10"/>
              </a:rPr>
              <a:t>http://learn.sssc.uk.com/ftp/</a:t>
            </a: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950DFACC-E4C0-4893-BF1B-87485D4734CE}" type="slidenum">
              <a:rPr lang="en-GB" smtClean="0"/>
              <a:t>13</a:t>
            </a:fld>
            <a:endParaRPr lang="en-GB"/>
          </a:p>
        </p:txBody>
      </p:sp>
    </p:spTree>
    <p:extLst>
      <p:ext uri="{BB962C8B-B14F-4D97-AF65-F5344CB8AC3E}">
        <p14:creationId xmlns:p14="http://schemas.microsoft.com/office/powerpoint/2010/main" val="1090515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dirty="0"/>
              <a:t>Provide an update of any planned developments and changes with the service’s supervision policy and procedures.</a:t>
            </a:r>
          </a:p>
          <a:p>
            <a:endParaRPr lang="en-GB" sz="1200" b="0" dirty="0"/>
          </a:p>
          <a:p>
            <a:r>
              <a:rPr lang="en-GB" sz="1200" b="0" dirty="0"/>
              <a:t>Outline what other practices in the organisation support effective supervision (for example, spot checks, annual appraisals, feedback from people experiencing your service).</a:t>
            </a:r>
          </a:p>
          <a:p>
            <a:endParaRPr lang="en-US" b="0" dirty="0"/>
          </a:p>
          <a:p>
            <a:r>
              <a:rPr lang="en-US" b="0" dirty="0"/>
              <a:t>If there are changes to the service’s supervision policy and procedures how will you roll these out?</a:t>
            </a:r>
          </a:p>
          <a:p>
            <a:endParaRPr lang="en-US" b="0" dirty="0"/>
          </a:p>
          <a:p>
            <a:r>
              <a:rPr lang="en-US" b="0" dirty="0"/>
              <a:t>Summarise by asking:</a:t>
            </a:r>
          </a:p>
          <a:p>
            <a:endParaRPr lang="en-US" b="0" dirty="0"/>
          </a:p>
          <a:p>
            <a:pPr marL="171450" indent="-171450">
              <a:buFont typeface="Arial" panose="020B0604020202020204" pitchFamily="34" charset="0"/>
              <a:buChar char="•"/>
            </a:pPr>
            <a:r>
              <a:rPr lang="en-US" b="0" dirty="0"/>
              <a:t>how would you now tell someone new what supervision is?</a:t>
            </a:r>
            <a:r>
              <a:rPr lang="en-GB" b="0" dirty="0"/>
              <a:t> </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sz="1200" dirty="0"/>
              <a:t>how will we ensure the policy and records are easy to access? </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a:t>is it referred to regularly?</a:t>
            </a:r>
            <a:r>
              <a:rPr lang="en-GB" sz="1200" b="1" dirty="0"/>
              <a:t> </a:t>
            </a:r>
          </a:p>
          <a:p>
            <a:pPr marL="171450" indent="-171450">
              <a:buFont typeface="Arial" panose="020B0604020202020204" pitchFamily="34" charset="0"/>
              <a:buChar char="•"/>
            </a:pPr>
            <a:endParaRPr lang="en-GB" sz="1200" b="1" dirty="0"/>
          </a:p>
          <a:p>
            <a:pPr marL="171450" indent="-171450">
              <a:buFont typeface="Arial" panose="020B0604020202020204" pitchFamily="34" charset="0"/>
              <a:buChar char="•"/>
            </a:pPr>
            <a:r>
              <a:rPr lang="en-GB" sz="1200" b="0" dirty="0"/>
              <a:t>any questions and final thoughts?</a:t>
            </a:r>
          </a:p>
          <a:p>
            <a:endParaRPr lang="en-GB" sz="1200" b="0" dirty="0"/>
          </a:p>
          <a:p>
            <a:r>
              <a:rPr lang="en-GB" sz="1200" b="0" dirty="0"/>
              <a:t>You should ask the audience to evaluate your session.</a:t>
            </a:r>
          </a:p>
          <a:p>
            <a:endParaRPr lang="en-GB" dirty="0"/>
          </a:p>
        </p:txBody>
      </p:sp>
      <p:sp>
        <p:nvSpPr>
          <p:cNvPr id="4" name="Slide Number Placeholder 3"/>
          <p:cNvSpPr>
            <a:spLocks noGrp="1"/>
          </p:cNvSpPr>
          <p:nvPr>
            <p:ph type="sldNum" sz="quarter" idx="10"/>
          </p:nvPr>
        </p:nvSpPr>
        <p:spPr/>
        <p:txBody>
          <a:bodyPr/>
          <a:lstStyle/>
          <a:p>
            <a:fld id="{B2DC3505-314F-481B-92CA-9FE3A74BE3B6}" type="slidenum">
              <a:rPr lang="en-GB" smtClean="0"/>
              <a:t>14</a:t>
            </a:fld>
            <a:endParaRPr lang="en-GB"/>
          </a:p>
        </p:txBody>
      </p:sp>
    </p:spTree>
    <p:extLst>
      <p:ext uri="{BB962C8B-B14F-4D97-AF65-F5344CB8AC3E}">
        <p14:creationId xmlns:p14="http://schemas.microsoft.com/office/powerpoint/2010/main" val="2610809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Finish</a:t>
            </a:r>
          </a:p>
        </p:txBody>
      </p:sp>
      <p:sp>
        <p:nvSpPr>
          <p:cNvPr id="4" name="Slide Number Placeholder 3"/>
          <p:cNvSpPr>
            <a:spLocks noGrp="1"/>
          </p:cNvSpPr>
          <p:nvPr>
            <p:ph type="sldNum" sz="quarter" idx="10"/>
          </p:nvPr>
        </p:nvSpPr>
        <p:spPr/>
        <p:txBody>
          <a:bodyPr/>
          <a:lstStyle/>
          <a:p>
            <a:fld id="{B2DC3505-314F-481B-92CA-9FE3A74BE3B6}" type="slidenum">
              <a:rPr lang="en-GB" smtClean="0"/>
              <a:t>15</a:t>
            </a:fld>
            <a:endParaRPr lang="en-GB"/>
          </a:p>
        </p:txBody>
      </p:sp>
    </p:spTree>
    <p:extLst>
      <p:ext uri="{BB962C8B-B14F-4D97-AF65-F5344CB8AC3E}">
        <p14:creationId xmlns:p14="http://schemas.microsoft.com/office/powerpoint/2010/main" val="1851428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It’s important to explain</a:t>
            </a:r>
            <a:r>
              <a:rPr lang="en-GB" baseline="0" dirty="0"/>
              <a:t> why you are having the session today.</a:t>
            </a:r>
            <a:endParaRPr lang="en-GB" dirty="0"/>
          </a:p>
          <a:p>
            <a:endParaRPr lang="en-GB" dirty="0"/>
          </a:p>
          <a:p>
            <a:r>
              <a:rPr lang="en-GB" dirty="0"/>
              <a:t>The aim of the session could be one or all of the following.</a:t>
            </a:r>
          </a:p>
          <a:p>
            <a:endParaRPr lang="en-GB" dirty="0"/>
          </a:p>
          <a:p>
            <a:pPr marL="228600" indent="-228600">
              <a:buFont typeface="+mj-lt"/>
              <a:buAutoNum type="arabicPeriod"/>
            </a:pPr>
            <a:r>
              <a:rPr lang="en-GB" dirty="0"/>
              <a:t>A</a:t>
            </a:r>
            <a:r>
              <a:rPr lang="en-GB" baseline="0" dirty="0"/>
              <a:t> chance to explore what is meant by effective supervision and how your organisation prioritises supervision (supports induction).</a:t>
            </a:r>
          </a:p>
          <a:p>
            <a:pPr marL="228600" indent="-228600">
              <a:buFont typeface="+mj-lt"/>
              <a:buAutoNum type="arabicPeriod"/>
            </a:pPr>
            <a:r>
              <a:rPr lang="en-GB" baseline="0" dirty="0"/>
              <a:t>An opportunity to reflect on the role of a supervisor (for those who haven’t been in such a role before) (supports promotion to a supervisory role).</a:t>
            </a:r>
          </a:p>
          <a:p>
            <a:pPr marL="228600" indent="-228600">
              <a:buFont typeface="+mj-lt"/>
              <a:buAutoNum type="arabicPeriod"/>
            </a:pPr>
            <a:r>
              <a:rPr lang="en-GB" baseline="0" dirty="0"/>
              <a:t>Time to explore changes which your organisation is making to supervision policy and process (supports organisational development).</a:t>
            </a:r>
            <a:endParaRPr lang="en-GB" dirty="0"/>
          </a:p>
        </p:txBody>
      </p:sp>
      <p:sp>
        <p:nvSpPr>
          <p:cNvPr id="4" name="Slide Number Placeholder 3"/>
          <p:cNvSpPr>
            <a:spLocks noGrp="1"/>
          </p:cNvSpPr>
          <p:nvPr>
            <p:ph type="sldNum" sz="quarter" idx="10"/>
          </p:nvPr>
        </p:nvSpPr>
        <p:spPr/>
        <p:txBody>
          <a:bodyPr/>
          <a:lstStyle/>
          <a:p>
            <a:fld id="{B2DC3505-314F-481B-92CA-9FE3A74BE3B6}" type="slidenum">
              <a:rPr lang="en-GB" smtClean="0"/>
              <a:t>2</a:t>
            </a:fld>
            <a:endParaRPr lang="en-GB"/>
          </a:p>
        </p:txBody>
      </p:sp>
    </p:spTree>
    <p:extLst>
      <p:ext uri="{BB962C8B-B14F-4D97-AF65-F5344CB8AC3E}">
        <p14:creationId xmlns:p14="http://schemas.microsoft.com/office/powerpoint/2010/main" val="1292934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should facilitate bringing people to the same thinking point in the room about focusing on supervision and allowing time for people to get to know others and relax into the session. Introduce the warm up activity. </a:t>
            </a:r>
          </a:p>
          <a:p>
            <a:endParaRPr lang="en-GB" dirty="0"/>
          </a:p>
          <a:p>
            <a:pPr marL="228600" indent="-228600">
              <a:buFont typeface="+mj-lt"/>
              <a:buAutoNum type="arabicPeriod"/>
            </a:pPr>
            <a:r>
              <a:rPr lang="en-GB" dirty="0"/>
              <a:t>It is helpful to gauge people’s experiences of supervision to date. You can do this by following the activity on the slide, asking each person to introduce themselves to a partner and chat </a:t>
            </a:r>
            <a:r>
              <a:rPr lang="en-GB" baseline="0" dirty="0"/>
              <a:t>about the scenario for five minutes.</a:t>
            </a:r>
          </a:p>
          <a:p>
            <a:pPr marL="228600" indent="-228600">
              <a:buFont typeface="+mj-lt"/>
              <a:buAutoNum type="arabicPeriod"/>
            </a:pPr>
            <a:endParaRPr lang="en-GB" baseline="0" dirty="0"/>
          </a:p>
          <a:p>
            <a:pPr marL="228600" indent="-228600">
              <a:buFont typeface="+mj-lt"/>
              <a:buAutoNum type="arabicPeriod"/>
            </a:pPr>
            <a:r>
              <a:rPr lang="en-GB" baseline="0" dirty="0"/>
              <a:t>Seek general feedback from the room to gain an understanding of people’s thinking at the start of the session (and you can gauge if thinking changes by the end of the session).</a:t>
            </a:r>
          </a:p>
          <a:p>
            <a:pPr marL="228600" indent="-228600">
              <a:buFont typeface="+mj-lt"/>
              <a:buAutoNum type="arabicPeriod"/>
            </a:pPr>
            <a:endParaRPr lang="en-GB" baseline="0"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GB" dirty="0"/>
              <a:t>To set the context, offer a brief explanation of your service’s supervision approach – your policy and procedure (for example, how frequently should supervisions take place, where should supervision take place , who supervises, what supervision records are kept, how are managers and staff expected to be prepared for supervision etc). </a:t>
            </a:r>
          </a:p>
          <a:p>
            <a:endParaRPr lang="en-GB" dirty="0"/>
          </a:p>
          <a:p>
            <a:endParaRPr lang="en-GB" dirty="0"/>
          </a:p>
        </p:txBody>
      </p:sp>
      <p:sp>
        <p:nvSpPr>
          <p:cNvPr id="4" name="Slide Number Placeholder 3"/>
          <p:cNvSpPr>
            <a:spLocks noGrp="1"/>
          </p:cNvSpPr>
          <p:nvPr>
            <p:ph type="sldNum" sz="quarter" idx="10"/>
          </p:nvPr>
        </p:nvSpPr>
        <p:spPr/>
        <p:txBody>
          <a:bodyPr/>
          <a:lstStyle/>
          <a:p>
            <a:fld id="{B2DC3505-314F-481B-92CA-9FE3A74BE3B6}" type="slidenum">
              <a:rPr lang="en-GB" smtClean="0"/>
              <a:t>3</a:t>
            </a:fld>
            <a:endParaRPr lang="en-GB"/>
          </a:p>
        </p:txBody>
      </p:sp>
    </p:spTree>
    <p:extLst>
      <p:ext uri="{BB962C8B-B14F-4D97-AF65-F5344CB8AC3E}">
        <p14:creationId xmlns:p14="http://schemas.microsoft.com/office/powerpoint/2010/main" val="4016083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tx1"/>
                </a:solidFill>
              </a:rPr>
              <a:t>Section 2 of the Supervision Learning Resource supports this slide.</a:t>
            </a:r>
          </a:p>
          <a:p>
            <a:pPr algn="l"/>
            <a:endParaRPr lang="en-US" dirty="0">
              <a:solidFill>
                <a:schemeClr val="tx1"/>
              </a:solidFill>
            </a:endParaRPr>
          </a:p>
          <a:p>
            <a:pPr algn="l"/>
            <a:r>
              <a:rPr lang="en-US" dirty="0">
                <a:solidFill>
                  <a:schemeClr val="tx1"/>
                </a:solidFill>
              </a:rPr>
              <a:t>Depending on the size of audience, this can be a large group activity asking people why your </a:t>
            </a:r>
            <a:r>
              <a:rPr lang="en-US" dirty="0" err="1">
                <a:solidFill>
                  <a:schemeClr val="tx1"/>
                </a:solidFill>
              </a:rPr>
              <a:t>organisation</a:t>
            </a:r>
            <a:r>
              <a:rPr lang="en-US" dirty="0">
                <a:solidFill>
                  <a:schemeClr val="tx1"/>
                </a:solidFill>
              </a:rPr>
              <a:t> does supervision at all.</a:t>
            </a:r>
          </a:p>
          <a:p>
            <a:pPr algn="l"/>
            <a:endParaRPr lang="en-US" dirty="0">
              <a:solidFill>
                <a:schemeClr val="tx1"/>
              </a:solidFill>
            </a:endParaRPr>
          </a:p>
          <a:p>
            <a:pPr algn="l"/>
            <a:r>
              <a:rPr lang="en-US" dirty="0">
                <a:solidFill>
                  <a:schemeClr val="tx1"/>
                </a:solidFill>
              </a:rPr>
              <a:t>Facilitate the conversation by asking: </a:t>
            </a:r>
          </a:p>
          <a:p>
            <a:pPr algn="l"/>
            <a:endParaRPr lang="en-US" dirty="0">
              <a:solidFill>
                <a:schemeClr val="tx1"/>
              </a:solidFill>
            </a:endParaRPr>
          </a:p>
          <a:p>
            <a:pPr algn="l"/>
            <a:r>
              <a:rPr lang="en-US" dirty="0">
                <a:solidFill>
                  <a:schemeClr val="tx1"/>
                </a:solidFill>
              </a:rPr>
              <a:t>‘In your experience, who or what is affected by the discussions you have, or the decisions which are made in supervision?’</a:t>
            </a:r>
          </a:p>
          <a:p>
            <a:pPr algn="l"/>
            <a:endParaRPr lang="en-US" dirty="0">
              <a:solidFill>
                <a:schemeClr val="tx1"/>
              </a:solidFill>
            </a:endParaRPr>
          </a:p>
          <a:p>
            <a:pPr algn="l"/>
            <a:r>
              <a:rPr lang="en-US" dirty="0">
                <a:solidFill>
                  <a:schemeClr val="tx1"/>
                </a:solidFill>
              </a:rPr>
              <a:t>Try to be quite specific about how these impact on </a:t>
            </a:r>
            <a:r>
              <a:rPr lang="en-GB" dirty="0">
                <a:solidFill>
                  <a:schemeClr val="tx1"/>
                </a:solidFill>
              </a:rPr>
              <a:t>different people.</a:t>
            </a:r>
          </a:p>
          <a:p>
            <a:pPr algn="l"/>
            <a:endParaRPr lang="en-GB" dirty="0">
              <a:solidFill>
                <a:schemeClr val="tx1"/>
              </a:solidFill>
            </a:endParaRPr>
          </a:p>
          <a:p>
            <a:pPr algn="l"/>
            <a:r>
              <a:rPr lang="en-US" dirty="0">
                <a:solidFill>
                  <a:schemeClr val="tx1"/>
                </a:solidFill>
              </a:rPr>
              <a:t>The literature on supervision identifies four key stakeholders:</a:t>
            </a:r>
          </a:p>
          <a:p>
            <a:pPr algn="l"/>
            <a:r>
              <a:rPr lang="en-GB" dirty="0">
                <a:solidFill>
                  <a:schemeClr val="tx1"/>
                </a:solidFill>
              </a:rPr>
              <a:t>• people using services</a:t>
            </a:r>
          </a:p>
          <a:p>
            <a:pPr algn="l"/>
            <a:r>
              <a:rPr lang="en-GB" dirty="0">
                <a:solidFill>
                  <a:schemeClr val="tx1"/>
                </a:solidFill>
              </a:rPr>
              <a:t>• staff</a:t>
            </a:r>
          </a:p>
          <a:p>
            <a:pPr algn="l"/>
            <a:r>
              <a:rPr lang="en-GB" dirty="0">
                <a:solidFill>
                  <a:schemeClr val="tx1"/>
                </a:solidFill>
              </a:rPr>
              <a:t>• the organisation</a:t>
            </a:r>
          </a:p>
          <a:p>
            <a:pPr algn="l"/>
            <a:r>
              <a:rPr lang="en-GB" dirty="0">
                <a:solidFill>
                  <a:schemeClr val="tx1"/>
                </a:solidFill>
              </a:rPr>
              <a:t>• partner organisations.</a:t>
            </a:r>
          </a:p>
          <a:p>
            <a:pPr algn="l"/>
            <a:endParaRPr lang="en-GB" dirty="0">
              <a:solidFill>
                <a:schemeClr val="tx1"/>
              </a:solidFill>
            </a:endParaRPr>
          </a:p>
          <a:p>
            <a:pPr algn="l"/>
            <a:r>
              <a:rPr lang="en-GB" dirty="0">
                <a:solidFill>
                  <a:schemeClr val="tx1"/>
                </a:solidFill>
              </a:rPr>
              <a:t>Explore the question: ‘t</a:t>
            </a:r>
            <a:r>
              <a:rPr lang="en-US" dirty="0">
                <a:solidFill>
                  <a:schemeClr val="tx1"/>
                </a:solidFill>
              </a:rPr>
              <a:t>o what extent do you take account of the perspectives of all four types of stakeholders in your supervision process either as a supervisee or supervisor?’</a:t>
            </a:r>
          </a:p>
          <a:p>
            <a:pPr algn="l"/>
            <a:endParaRPr lang="en-US" dirty="0">
              <a:solidFill>
                <a:schemeClr val="tx1"/>
              </a:solidFill>
            </a:endParaRPr>
          </a:p>
          <a:p>
            <a:pPr algn="l"/>
            <a:endParaRPr lang="en-US" dirty="0">
              <a:solidFill>
                <a:schemeClr val="tx1"/>
              </a:solidFill>
            </a:endParaRPr>
          </a:p>
          <a:p>
            <a:pPr algn="l"/>
            <a:endParaRPr lang="en-GB" dirty="0">
              <a:solidFill>
                <a:schemeClr val="tx1"/>
              </a:solidFill>
            </a:endParaRPr>
          </a:p>
        </p:txBody>
      </p:sp>
      <p:sp>
        <p:nvSpPr>
          <p:cNvPr id="4" name="Slide Number Placeholder 3"/>
          <p:cNvSpPr>
            <a:spLocks noGrp="1"/>
          </p:cNvSpPr>
          <p:nvPr>
            <p:ph type="sldNum" sz="quarter" idx="10"/>
          </p:nvPr>
        </p:nvSpPr>
        <p:spPr/>
        <p:txBody>
          <a:bodyPr/>
          <a:lstStyle/>
          <a:p>
            <a:fld id="{B2DC3505-314F-481B-92CA-9FE3A74BE3B6}" type="slidenum">
              <a:rPr lang="en-GB" smtClean="0"/>
              <a:t>4</a:t>
            </a:fld>
            <a:endParaRPr lang="en-GB"/>
          </a:p>
        </p:txBody>
      </p:sp>
    </p:spTree>
    <p:extLst>
      <p:ext uri="{BB962C8B-B14F-4D97-AF65-F5344CB8AC3E}">
        <p14:creationId xmlns:p14="http://schemas.microsoft.com/office/powerpoint/2010/main" val="3399347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this point you can facilitate a discussion which supports people to appreciate their best experience of supervision. Depending on the size of the audience, this can be an activity to do in pairs, as a table or as a whole group.</a:t>
            </a:r>
          </a:p>
          <a:p>
            <a:endParaRPr lang="en-GB" dirty="0"/>
          </a:p>
          <a:p>
            <a:r>
              <a:rPr lang="en-GB" dirty="0"/>
              <a:t>You can write the questions on a flipchart and ask people to consider their answers (perhaps calling out their answers, or recording these on post it notes, or writing directly on the flipchart sheets)</a:t>
            </a:r>
          </a:p>
          <a:p>
            <a:endParaRPr lang="en-GB" dirty="0"/>
          </a:p>
          <a:p>
            <a:r>
              <a:rPr lang="en-GB" sz="1200" b="0" dirty="0">
                <a:latin typeface="Verdana" pitchFamily="34" charset="0"/>
                <a:ea typeface="Verdana" pitchFamily="34" charset="0"/>
                <a:cs typeface="Verdana" pitchFamily="34" charset="0"/>
              </a:rPr>
              <a:t>If there’s a mix of supervisors and supervisees, consider asking: </a:t>
            </a:r>
          </a:p>
          <a:p>
            <a:endParaRPr lang="en-GB" sz="1200" b="0" dirty="0">
              <a:latin typeface="Verdana" pitchFamily="34" charset="0"/>
              <a:ea typeface="Verdana" pitchFamily="34" charset="0"/>
              <a:cs typeface="Verdana" pitchFamily="34" charset="0"/>
            </a:endParaRPr>
          </a:p>
          <a:p>
            <a:pPr marL="171450" indent="-171450">
              <a:buFont typeface="Arial" panose="020B0604020202020204" pitchFamily="34" charset="0"/>
              <a:buChar char="•"/>
            </a:pPr>
            <a:r>
              <a:rPr lang="en-GB" sz="1200" b="0" dirty="0">
                <a:latin typeface="Verdana" pitchFamily="34" charset="0"/>
                <a:ea typeface="Verdana" pitchFamily="34" charset="0"/>
                <a:cs typeface="Verdana" pitchFamily="34" charset="0"/>
              </a:rPr>
              <a:t>what do</a:t>
            </a:r>
            <a:r>
              <a:rPr lang="en-GB" sz="1200" b="0" baseline="0" dirty="0">
                <a:latin typeface="Verdana" pitchFamily="34" charset="0"/>
                <a:ea typeface="Verdana" pitchFamily="34" charset="0"/>
                <a:cs typeface="Verdana" pitchFamily="34" charset="0"/>
              </a:rPr>
              <a:t> you say about being supervised?</a:t>
            </a:r>
          </a:p>
          <a:p>
            <a:pPr marL="171450" indent="-171450">
              <a:buFont typeface="Arial" panose="020B0604020202020204" pitchFamily="34" charset="0"/>
              <a:buChar char="•"/>
            </a:pPr>
            <a:endParaRPr lang="en-GB" sz="1200" b="0" baseline="0" dirty="0">
              <a:latin typeface="Verdana" pitchFamily="34" charset="0"/>
              <a:ea typeface="Verdana" pitchFamily="34" charset="0"/>
              <a:cs typeface="Verdana" pitchFamily="34" charset="0"/>
            </a:endParaRPr>
          </a:p>
          <a:p>
            <a:pPr marL="171450" indent="-171450">
              <a:buFont typeface="Arial" panose="020B0604020202020204" pitchFamily="34" charset="0"/>
              <a:buChar char="•"/>
            </a:pPr>
            <a:r>
              <a:rPr lang="en-GB" sz="1200" b="0" baseline="0" dirty="0">
                <a:latin typeface="Verdana" pitchFamily="34" charset="0"/>
                <a:ea typeface="Verdana" pitchFamily="34" charset="0"/>
                <a:cs typeface="Verdana" pitchFamily="34" charset="0"/>
              </a:rPr>
              <a:t>what do you say about the way you supervise?</a:t>
            </a:r>
          </a:p>
          <a:p>
            <a:pPr marL="171450" indent="-171450">
              <a:buFont typeface="Arial" panose="020B0604020202020204" pitchFamily="34" charset="0"/>
              <a:buChar char="•"/>
            </a:pPr>
            <a:endParaRPr lang="en-GB" sz="1200" b="0" baseline="0" dirty="0">
              <a:latin typeface="Verdana" pitchFamily="34" charset="0"/>
              <a:ea typeface="Verdana" pitchFamily="34" charset="0"/>
              <a:cs typeface="Verdana" pitchFamily="34" charset="0"/>
            </a:endParaRPr>
          </a:p>
          <a:p>
            <a:pPr marL="0" indent="0">
              <a:buFont typeface="Arial" panose="020B0604020202020204" pitchFamily="34" charset="0"/>
              <a:buNone/>
            </a:pPr>
            <a:r>
              <a:rPr lang="en-GB" sz="1200" b="0" baseline="0" dirty="0">
                <a:latin typeface="Verdana" pitchFamily="34" charset="0"/>
                <a:ea typeface="Verdana" pitchFamily="34" charset="0"/>
                <a:cs typeface="Verdana" pitchFamily="34" charset="0"/>
              </a:rPr>
              <a:t>Provide time to gather feedback from people, recording their thoughts on the flipchart sheets.  As the session progresses, you can refer back to these sheets to remind people of what they thought worked well in supervision.</a:t>
            </a:r>
            <a:endParaRPr lang="en-GB" sz="1200" b="0" dirty="0">
              <a:latin typeface="Verdana" pitchFamily="34" charset="0"/>
              <a:ea typeface="Verdana" pitchFamily="34" charset="0"/>
              <a:cs typeface="Verdana" pitchFamily="34" charset="0"/>
            </a:endParaRPr>
          </a:p>
          <a:p>
            <a:endParaRPr lang="en-GB" dirty="0"/>
          </a:p>
        </p:txBody>
      </p:sp>
      <p:sp>
        <p:nvSpPr>
          <p:cNvPr id="4" name="Slide Number Placeholder 3"/>
          <p:cNvSpPr>
            <a:spLocks noGrp="1"/>
          </p:cNvSpPr>
          <p:nvPr>
            <p:ph type="sldNum" sz="quarter" idx="10"/>
          </p:nvPr>
        </p:nvSpPr>
        <p:spPr/>
        <p:txBody>
          <a:bodyPr/>
          <a:lstStyle/>
          <a:p>
            <a:fld id="{B2DC3505-314F-481B-92CA-9FE3A74BE3B6}" type="slidenum">
              <a:rPr lang="en-GB" smtClean="0"/>
              <a:t>5</a:t>
            </a:fld>
            <a:endParaRPr lang="en-GB"/>
          </a:p>
        </p:txBody>
      </p:sp>
    </p:spTree>
    <p:extLst>
      <p:ext uri="{BB962C8B-B14F-4D97-AF65-F5344CB8AC3E}">
        <p14:creationId xmlns:p14="http://schemas.microsoft.com/office/powerpoint/2010/main" val="1743596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latin typeface="Verdana" pitchFamily="34" charset="0"/>
                <a:ea typeface="Verdana" pitchFamily="34" charset="0"/>
                <a:cs typeface="Verdana" pitchFamily="34" charset="0"/>
              </a:rPr>
              <a:t>Section 3 of the Supervision Learning Resource supports this slide.</a:t>
            </a:r>
          </a:p>
          <a:p>
            <a:endParaRPr lang="en-US" sz="1200" b="0" dirty="0">
              <a:latin typeface="Verdana" pitchFamily="34" charset="0"/>
              <a:ea typeface="Verdana" pitchFamily="34" charset="0"/>
              <a:cs typeface="Verdana" pitchFamily="34" charset="0"/>
            </a:endParaRPr>
          </a:p>
          <a:p>
            <a:r>
              <a:rPr lang="en-US" sz="1200" b="0" dirty="0">
                <a:latin typeface="Verdana" pitchFamily="34" charset="0"/>
                <a:ea typeface="Verdana" pitchFamily="34" charset="0"/>
                <a:cs typeface="Verdana" pitchFamily="34" charset="0"/>
              </a:rPr>
              <a:t>To summarise the previous conversation you can offer a definition of supervision.</a:t>
            </a:r>
          </a:p>
          <a:p>
            <a:endParaRPr lang="en-US" sz="1200" b="0" dirty="0">
              <a:latin typeface="Verdana" pitchFamily="34" charset="0"/>
              <a:ea typeface="Verdana" pitchFamily="34" charset="0"/>
              <a:cs typeface="Verdana" pitchFamily="34" charset="0"/>
            </a:endParaRPr>
          </a:p>
          <a:p>
            <a:r>
              <a:rPr lang="en-US" sz="1200" b="0" dirty="0">
                <a:latin typeface="Verdana" pitchFamily="34" charset="0"/>
                <a:ea typeface="Verdana" pitchFamily="34" charset="0"/>
                <a:cs typeface="Verdana" pitchFamily="34" charset="0"/>
              </a:rPr>
              <a:t>The word cloud in the slide combines the two quotes below (and provides less text on the slide for the audience):</a:t>
            </a:r>
          </a:p>
          <a:p>
            <a:endParaRPr lang="en-US" sz="1200" b="0" dirty="0">
              <a:latin typeface="Verdana" pitchFamily="34" charset="0"/>
              <a:ea typeface="Verdana" pitchFamily="34" charset="0"/>
              <a:cs typeface="Verdana" pitchFamily="34" charset="0"/>
            </a:endParaRPr>
          </a:p>
          <a:p>
            <a:r>
              <a:rPr lang="en-US" dirty="0"/>
              <a:t>‘A process by which one worker is given responsibility by the organisation to work with another worker(s) in order to meet certain </a:t>
            </a:r>
            <a:r>
              <a:rPr lang="en-US" dirty="0" err="1"/>
              <a:t>organisational</a:t>
            </a:r>
            <a:r>
              <a:rPr lang="en-US" dirty="0"/>
              <a:t>, professional and personal objectives which together promote the best </a:t>
            </a:r>
            <a:r>
              <a:rPr lang="en-GB" dirty="0"/>
              <a:t>outcomes for service users.’ (Morrison, 2005)</a:t>
            </a:r>
          </a:p>
          <a:p>
            <a:endParaRPr lang="en-GB" dirty="0"/>
          </a:p>
          <a:p>
            <a:r>
              <a:rPr lang="en-US" dirty="0"/>
              <a:t>‘Supervision is a joint endeavor in which a practitioner with the help of a supervisor attends to their clients, themselves as part of their client practitioner relationships and the wider systemic context, and by doing so improves the quality of their work, transforms their client relationships, Continuously develops themselves, their practice and the wider profession.’</a:t>
            </a:r>
          </a:p>
          <a:p>
            <a:r>
              <a:rPr lang="en-US" dirty="0"/>
              <a:t>(Hawkins and </a:t>
            </a:r>
            <a:r>
              <a:rPr lang="en-US" dirty="0" err="1"/>
              <a:t>Shohet</a:t>
            </a:r>
            <a:r>
              <a:rPr lang="en-US" dirty="0"/>
              <a:t>, 2012)</a:t>
            </a:r>
            <a:endParaRPr lang="en-US" sz="1200" b="0" dirty="0">
              <a:latin typeface="Verdana" pitchFamily="34" charset="0"/>
              <a:ea typeface="Verdana" pitchFamily="34" charset="0"/>
              <a:cs typeface="Verdana" pitchFamily="34" charset="0"/>
            </a:endParaRPr>
          </a:p>
          <a:p>
            <a:endParaRPr lang="en-US" sz="1200" b="0" dirty="0">
              <a:latin typeface="Verdana" pitchFamily="34" charset="0"/>
              <a:ea typeface="Verdana" pitchFamily="34" charset="0"/>
              <a:cs typeface="Verdana" pitchFamily="34" charset="0"/>
            </a:endParaRPr>
          </a:p>
          <a:p>
            <a:r>
              <a:rPr lang="en-US" sz="1200" b="0" dirty="0">
                <a:latin typeface="Verdana" pitchFamily="34" charset="0"/>
                <a:ea typeface="Verdana" pitchFamily="34" charset="0"/>
                <a:cs typeface="Verdana" pitchFamily="34" charset="0"/>
              </a:rPr>
              <a:t>You can ask people to reflect on how these definitions support their own experiences of supervision. You may wish to </a:t>
            </a:r>
            <a:r>
              <a:rPr lang="en-US" sz="1200" b="0" dirty="0" err="1">
                <a:latin typeface="Verdana" pitchFamily="34" charset="0"/>
                <a:ea typeface="Verdana" pitchFamily="34" charset="0"/>
                <a:cs typeface="Verdana" pitchFamily="34" charset="0"/>
              </a:rPr>
              <a:t>emphasise</a:t>
            </a:r>
            <a:r>
              <a:rPr lang="en-US" sz="1200" b="0" dirty="0">
                <a:latin typeface="Verdana" pitchFamily="34" charset="0"/>
                <a:ea typeface="Verdana" pitchFamily="34" charset="0"/>
                <a:cs typeface="Verdana" pitchFamily="34" charset="0"/>
              </a:rPr>
              <a:t> the importance of relationships in supporting the success of effective supervisions. </a:t>
            </a:r>
            <a:endParaRPr lang="en-GB" sz="1200" b="1" dirty="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B2DC3505-314F-481B-92CA-9FE3A74BE3B6}" type="slidenum">
              <a:rPr lang="en-GB" smtClean="0"/>
              <a:t>6</a:t>
            </a:fld>
            <a:endParaRPr lang="en-GB"/>
          </a:p>
        </p:txBody>
      </p:sp>
    </p:spTree>
    <p:extLst>
      <p:ext uri="{BB962C8B-B14F-4D97-AF65-F5344CB8AC3E}">
        <p14:creationId xmlns:p14="http://schemas.microsoft.com/office/powerpoint/2010/main" val="3880339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Section 6 of the Supervision Learning Resource supports this slide.</a:t>
            </a:r>
          </a:p>
          <a:p>
            <a:endParaRPr lang="en-GB" dirty="0"/>
          </a:p>
          <a:p>
            <a:r>
              <a:rPr lang="en-GB" dirty="0"/>
              <a:t>One-to-one supervision can be formal and informal.</a:t>
            </a:r>
          </a:p>
          <a:p>
            <a:endParaRPr lang="en-GB" dirty="0"/>
          </a:p>
          <a:p>
            <a:r>
              <a:rPr lang="en-GB" dirty="0"/>
              <a:t>The slide highlights the importance of supervision being responsive and flexible, particularly when working in situations that can be unpredictable and challenging. This means that although structured planned one-to-one supervision sessions are important, there will be times when an issue needs to be discussed more urgently. </a:t>
            </a:r>
          </a:p>
          <a:p>
            <a:endParaRPr lang="en-GB" dirty="0"/>
          </a:p>
          <a:p>
            <a:r>
              <a:rPr lang="en-GB" dirty="0" err="1"/>
              <a:t>Wonnacott</a:t>
            </a:r>
            <a:r>
              <a:rPr lang="en-GB" dirty="0"/>
              <a:t> (2014) describes four different types of one-to-one supervision which are detailed in section 6 of the Supervision Learning Resource.</a:t>
            </a:r>
          </a:p>
          <a:p>
            <a:endParaRPr lang="en-GB" dirty="0"/>
          </a:p>
          <a:p>
            <a:r>
              <a:rPr lang="en-GB" dirty="0"/>
              <a:t>Invite the audience to reflect on their own supervision over the last few months and consider:</a:t>
            </a:r>
          </a:p>
          <a:p>
            <a:pPr marL="171450" indent="-171450">
              <a:buFont typeface="Arial" panose="020B0604020202020204" pitchFamily="34" charset="0"/>
              <a:buChar char="•"/>
            </a:pPr>
            <a:r>
              <a:rPr lang="en-GB" dirty="0"/>
              <a:t>If they were formal or informal</a:t>
            </a:r>
          </a:p>
          <a:p>
            <a:pPr marL="171450" indent="-171450">
              <a:buFont typeface="Arial" panose="020B0604020202020204" pitchFamily="34" charset="0"/>
              <a:buChar char="•"/>
            </a:pPr>
            <a:r>
              <a:rPr lang="en-GB" dirty="0"/>
              <a:t>planned or ad hoc discussions</a:t>
            </a:r>
          </a:p>
          <a:p>
            <a:pPr marL="171450" indent="-171450">
              <a:buFont typeface="Arial" panose="020B0604020202020204" pitchFamily="34" charset="0"/>
              <a:buChar char="•"/>
            </a:pPr>
            <a:r>
              <a:rPr lang="en-GB" dirty="0"/>
              <a:t>what impact these different types of supervision have on outcomes for themselves, for the organisation and for people who use services.</a:t>
            </a:r>
          </a:p>
        </p:txBody>
      </p:sp>
      <p:sp>
        <p:nvSpPr>
          <p:cNvPr id="4" name="Slide Number Placeholder 3"/>
          <p:cNvSpPr>
            <a:spLocks noGrp="1"/>
          </p:cNvSpPr>
          <p:nvPr>
            <p:ph type="sldNum" sz="quarter" idx="10"/>
          </p:nvPr>
        </p:nvSpPr>
        <p:spPr/>
        <p:txBody>
          <a:bodyPr/>
          <a:lstStyle/>
          <a:p>
            <a:fld id="{B2DC3505-314F-481B-92CA-9FE3A74BE3B6}" type="slidenum">
              <a:rPr lang="en-GB" smtClean="0"/>
              <a:t>7</a:t>
            </a:fld>
            <a:endParaRPr lang="en-GB"/>
          </a:p>
        </p:txBody>
      </p:sp>
    </p:spTree>
    <p:extLst>
      <p:ext uri="{BB962C8B-B14F-4D97-AF65-F5344CB8AC3E}">
        <p14:creationId xmlns:p14="http://schemas.microsoft.com/office/powerpoint/2010/main" val="828343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t>Section 4 and appendix 3 of the Supervision Learning Resource supports this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t>Your organisation may or may not use supervision contracts. Contracts should be seen as a </a:t>
            </a:r>
            <a:r>
              <a:rPr lang="en-GB" dirty="0"/>
              <a:t>valuable part of the process of supervision to support the foundations of a positive supervisory relationship where both the supervisor and supervisee come prepared for supervision and make the most of supervision.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this point you could facilitate a discussion or exercise to help the audience explore how a supervision contract (or the principles of a supervision contract) outlines the arrangements for supervision, the expectations of everyone involved and supports a positive adult to adult relationship between supervisor and supervisee.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Appendix 3 includes a list of questions you might find helpful when drawing up (or reviewing) a supervision contract and you could use this to support a discussion or exercise on everyone being prepared and having positive supervisory relationships.</a:t>
            </a:r>
            <a:endParaRPr lang="en-GB"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p>
          <a:p>
            <a:pPr marL="0" indent="0">
              <a:buNone/>
            </a:pPr>
            <a:r>
              <a:rPr lang="en-GB" sz="1200" b="0" dirty="0"/>
              <a:t>Questions to prompt discussions:</a:t>
            </a:r>
          </a:p>
          <a:p>
            <a:pPr marL="0" indent="0">
              <a:buNone/>
            </a:pPr>
            <a:endParaRPr lang="en-GB" sz="1200" b="0" dirty="0"/>
          </a:p>
          <a:p>
            <a:pPr marL="171450" indent="-171450">
              <a:buFont typeface="Arial" panose="020B0604020202020204" pitchFamily="34" charset="0"/>
              <a:buChar char="•"/>
            </a:pPr>
            <a:r>
              <a:rPr lang="en-GB" sz="1200" b="0" dirty="0"/>
              <a:t>de</a:t>
            </a:r>
            <a:r>
              <a:rPr lang="en-GB" sz="1200" b="0" baseline="0" dirty="0"/>
              <a:t>scribe your supervisory relationship (either as a supervisor or supervisee)</a:t>
            </a:r>
          </a:p>
          <a:p>
            <a:pPr marL="171450" indent="-171450">
              <a:buFont typeface="Arial" panose="020B0604020202020204" pitchFamily="34" charset="0"/>
              <a:buChar char="•"/>
            </a:pPr>
            <a:r>
              <a:rPr lang="en-GB" sz="1200" b="0" dirty="0"/>
              <a:t>who should  take most responsibility for supervision taking place?</a:t>
            </a:r>
          </a:p>
          <a:p>
            <a:pPr marL="171450" indent="-171450">
              <a:buFont typeface="Arial" panose="020B0604020202020204" pitchFamily="34" charset="0"/>
              <a:buChar char="•"/>
            </a:pPr>
            <a:r>
              <a:rPr lang="en-US" sz="1200" dirty="0">
                <a:latin typeface="Verdana" pitchFamily="34" charset="0"/>
                <a:ea typeface="Verdana" pitchFamily="34" charset="0"/>
                <a:cs typeface="Verdana" pitchFamily="34" charset="0"/>
              </a:rPr>
              <a:t>what do you think about using a supervision contract? </a:t>
            </a:r>
          </a:p>
          <a:p>
            <a:pPr marL="171450" indent="-171450">
              <a:buFont typeface="Arial" panose="020B0604020202020204" pitchFamily="34" charset="0"/>
              <a:buChar char="•"/>
            </a:pPr>
            <a:r>
              <a:rPr lang="en-US" sz="1200" dirty="0">
                <a:latin typeface="Verdana" pitchFamily="34" charset="0"/>
                <a:ea typeface="Verdana" pitchFamily="34" charset="0"/>
                <a:cs typeface="Verdana" pitchFamily="34" charset="0"/>
              </a:rPr>
              <a:t>what benefits do you think it might bring to your supervision? </a:t>
            </a:r>
          </a:p>
          <a:p>
            <a:pPr marL="171450" indent="-171450">
              <a:buFont typeface="Arial" panose="020B0604020202020204" pitchFamily="34" charset="0"/>
              <a:buChar char="•"/>
            </a:pPr>
            <a:endParaRPr lang="en-GB" sz="1200" dirty="0">
              <a:latin typeface="Verdana" pitchFamily="34" charset="0"/>
              <a:ea typeface="Verdana" pitchFamily="34" charset="0"/>
              <a:cs typeface="Verdana" pitchFamily="34" charset="0"/>
            </a:endParaRPr>
          </a:p>
          <a:p>
            <a:endParaRPr lang="en-GB" dirty="0"/>
          </a:p>
        </p:txBody>
      </p:sp>
      <p:sp>
        <p:nvSpPr>
          <p:cNvPr id="4" name="Slide Number Placeholder 3"/>
          <p:cNvSpPr>
            <a:spLocks noGrp="1"/>
          </p:cNvSpPr>
          <p:nvPr>
            <p:ph type="sldNum" sz="quarter" idx="10"/>
          </p:nvPr>
        </p:nvSpPr>
        <p:spPr/>
        <p:txBody>
          <a:bodyPr/>
          <a:lstStyle/>
          <a:p>
            <a:fld id="{B2DC3505-314F-481B-92CA-9FE3A74BE3B6}" type="slidenum">
              <a:rPr lang="en-GB" smtClean="0"/>
              <a:t>8</a:t>
            </a:fld>
            <a:endParaRPr lang="en-GB"/>
          </a:p>
        </p:txBody>
      </p:sp>
    </p:spTree>
    <p:extLst>
      <p:ext uri="{BB962C8B-B14F-4D97-AF65-F5344CB8AC3E}">
        <p14:creationId xmlns:p14="http://schemas.microsoft.com/office/powerpoint/2010/main" val="3116193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Section 3.2 of the Supervision Learning Resource supports this slide.</a:t>
            </a:r>
          </a:p>
          <a:p>
            <a:endParaRPr lang="en-GB" b="0" dirty="0"/>
          </a:p>
          <a:p>
            <a:r>
              <a:rPr lang="en-GB" b="0" dirty="0"/>
              <a:t>Help people to understand what to expect from an effective supervision session.</a:t>
            </a:r>
          </a:p>
          <a:p>
            <a:endParaRPr lang="en-GB" sz="1200" dirty="0">
              <a:latin typeface="Verdana" pitchFamily="34" charset="0"/>
              <a:ea typeface="Verdana" pitchFamily="34" charset="0"/>
              <a:cs typeface="Verdana" pitchFamily="34" charset="0"/>
            </a:endParaRPr>
          </a:p>
          <a:p>
            <a:r>
              <a:rPr lang="en-US" sz="1200" dirty="0">
                <a:latin typeface="Verdana" pitchFamily="34" charset="0"/>
                <a:ea typeface="Verdana" pitchFamily="34" charset="0"/>
                <a:cs typeface="Verdana" pitchFamily="34" charset="0"/>
              </a:rPr>
              <a:t>Is there a balance across different functions? If so, how is this achieved?</a:t>
            </a:r>
          </a:p>
          <a:p>
            <a:endParaRPr lang="en-US" sz="1200" dirty="0">
              <a:latin typeface="Verdana" pitchFamily="34" charset="0"/>
              <a:ea typeface="Verdana" pitchFamily="34" charset="0"/>
              <a:cs typeface="Verdana" pitchFamily="34" charset="0"/>
            </a:endParaRPr>
          </a:p>
          <a:p>
            <a:r>
              <a:rPr lang="en-US" sz="1200" dirty="0">
                <a:latin typeface="Verdana" pitchFamily="34" charset="0"/>
                <a:ea typeface="Verdana" pitchFamily="34" charset="0"/>
                <a:cs typeface="Verdana" pitchFamily="34" charset="0"/>
              </a:rPr>
              <a:t>If not, what aspects of supervision seem to take priority and why?</a:t>
            </a:r>
          </a:p>
          <a:p>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latin typeface="Verdana" pitchFamily="34" charset="0"/>
                <a:ea typeface="Verdana" pitchFamily="34" charset="0"/>
                <a:cs typeface="Verdana" pitchFamily="34" charset="0"/>
              </a:rPr>
              <a:t>When you’re being supervised or are supervising what’s the biggest focus?</a:t>
            </a:r>
          </a:p>
          <a:p>
            <a:endParaRPr lang="en-GB" b="1" dirty="0"/>
          </a:p>
        </p:txBody>
      </p:sp>
      <p:sp>
        <p:nvSpPr>
          <p:cNvPr id="4" name="Slide Number Placeholder 3"/>
          <p:cNvSpPr>
            <a:spLocks noGrp="1"/>
          </p:cNvSpPr>
          <p:nvPr>
            <p:ph type="sldNum" sz="quarter" idx="10"/>
          </p:nvPr>
        </p:nvSpPr>
        <p:spPr/>
        <p:txBody>
          <a:bodyPr/>
          <a:lstStyle/>
          <a:p>
            <a:fld id="{950DFACC-E4C0-4893-BF1B-87485D4734CE}" type="slidenum">
              <a:rPr lang="en-GB" smtClean="0"/>
              <a:t>9</a:t>
            </a:fld>
            <a:endParaRPr lang="en-GB"/>
          </a:p>
        </p:txBody>
      </p:sp>
    </p:spTree>
    <p:extLst>
      <p:ext uri="{BB962C8B-B14F-4D97-AF65-F5344CB8AC3E}">
        <p14:creationId xmlns:p14="http://schemas.microsoft.com/office/powerpoint/2010/main" val="3958339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indows Title ">
    <p:spTree>
      <p:nvGrpSpPr>
        <p:cNvPr id="1" name=""/>
        <p:cNvGrpSpPr/>
        <p:nvPr/>
      </p:nvGrpSpPr>
      <p:grpSpPr>
        <a:xfrm>
          <a:off x="0" y="0"/>
          <a:ext cx="0" cy="0"/>
          <a:chOff x="0" y="0"/>
          <a:chExt cx="0" cy="0"/>
        </a:xfrm>
      </p:grpSpPr>
      <p:sp>
        <p:nvSpPr>
          <p:cNvPr id="8" name="Title 1"/>
          <p:cNvSpPr>
            <a:spLocks noGrp="1"/>
          </p:cNvSpPr>
          <p:nvPr>
            <p:ph type="ctrTitle"/>
          </p:nvPr>
        </p:nvSpPr>
        <p:spPr>
          <a:xfrm>
            <a:off x="685800" y="2130425"/>
            <a:ext cx="7772400" cy="1470025"/>
          </a:xfrm>
        </p:spPr>
        <p:txBody>
          <a:bodyPr/>
          <a:lstStyle/>
          <a:p>
            <a:r>
              <a:rPr lang="en-US"/>
              <a:t>Click to edit Master title style</a:t>
            </a:r>
          </a:p>
        </p:txBody>
      </p:sp>
      <p:sp>
        <p:nvSpPr>
          <p:cNvPr id="9"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Date Placeholder 3"/>
          <p:cNvSpPr>
            <a:spLocks noGrp="1"/>
          </p:cNvSpPr>
          <p:nvPr>
            <p:ph type="dt" sz="half" idx="10"/>
          </p:nvPr>
        </p:nvSpPr>
        <p:spPr>
          <a:xfrm>
            <a:off x="457200" y="6356350"/>
            <a:ext cx="2133600" cy="365125"/>
          </a:xfrm>
        </p:spPr>
        <p:txBody>
          <a:bodyPr/>
          <a:lstStyle/>
          <a:p>
            <a:fld id="{E4715A1D-2CD9-FC43-8A0B-B6E6E6FA9908}" type="datetimeFigureOut">
              <a:rPr lang="en-US" smtClean="0"/>
              <a:t>10/17/2019</a:t>
            </a:fld>
            <a:endParaRPr lang="en-US"/>
          </a:p>
        </p:txBody>
      </p:sp>
      <p:sp>
        <p:nvSpPr>
          <p:cNvPr id="11" name="Footer Placeholder 4"/>
          <p:cNvSpPr>
            <a:spLocks noGrp="1"/>
          </p:cNvSpPr>
          <p:nvPr>
            <p:ph type="ftr" sz="quarter" idx="11"/>
          </p:nvPr>
        </p:nvSpPr>
        <p:spPr>
          <a:xfrm>
            <a:off x="3124200" y="6356350"/>
            <a:ext cx="2895600" cy="365125"/>
          </a:xfrm>
        </p:spPr>
        <p:txBody>
          <a:bodyPr/>
          <a:lstStyle/>
          <a:p>
            <a:endParaRPr lang="en-US"/>
          </a:p>
        </p:txBody>
      </p:sp>
      <p:sp>
        <p:nvSpPr>
          <p:cNvPr id="12" name="Slide Number Placeholder 5"/>
          <p:cNvSpPr>
            <a:spLocks noGrp="1"/>
          </p:cNvSpPr>
          <p:nvPr>
            <p:ph type="sldNum" sz="quarter" idx="12"/>
          </p:nvPr>
        </p:nvSpPr>
        <p:spPr>
          <a:xfrm>
            <a:off x="6553200" y="6356350"/>
            <a:ext cx="2133600" cy="365125"/>
          </a:xfrm>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2391620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715A1D-2CD9-FC43-8A0B-B6E6E6FA9908}" type="datetimeFigureOut">
              <a:rPr lang="en-US" smtClean="0"/>
              <a:t>10/17/2019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3596007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715A1D-2CD9-FC43-8A0B-B6E6E6FA9908}" type="datetimeFigureOut">
              <a:rPr lang="en-US" smtClean="0"/>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448320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715A1D-2CD9-FC43-8A0B-B6E6E6FA9908}" type="datetimeFigureOut">
              <a:rPr lang="en-US" smtClean="0"/>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24990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848F2B-51B3-4182-B682-27597E88AE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880AE4-D3A3-4F44-9F9A-1D1BA6A8EEE0}" type="slidenum">
              <a:rPr lang="en-GB" smtClean="0"/>
              <a:t>‹#›</a:t>
            </a:fld>
            <a:endParaRPr lang="en-GB"/>
          </a:p>
        </p:txBody>
      </p:sp>
    </p:spTree>
    <p:extLst>
      <p:ext uri="{BB962C8B-B14F-4D97-AF65-F5344CB8AC3E}">
        <p14:creationId xmlns:p14="http://schemas.microsoft.com/office/powerpoint/2010/main" val="4218386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Box 6"/>
          <p:cNvSpPr txBox="1"/>
          <p:nvPr userDrawn="1"/>
        </p:nvSpPr>
        <p:spPr>
          <a:xfrm>
            <a:off x="988643" y="1308096"/>
            <a:ext cx="6935714" cy="430887"/>
          </a:xfrm>
          <a:prstGeom prst="rect">
            <a:avLst/>
          </a:prstGeom>
          <a:noFill/>
        </p:spPr>
        <p:txBody>
          <a:bodyPr wrap="square" rtlCol="0">
            <a:spAutoFit/>
          </a:bodyPr>
          <a:lstStyle/>
          <a:p>
            <a:r>
              <a:rPr lang="en-US" sz="2200" b="1" dirty="0">
                <a:solidFill>
                  <a:schemeClr val="tx2">
                    <a:lumMod val="75000"/>
                  </a:schemeClr>
                </a:solidFill>
                <a:latin typeface="Verdana"/>
                <a:cs typeface="Verdana"/>
              </a:rPr>
              <a:t>MAIN HEADER GOES HERE</a:t>
            </a:r>
          </a:p>
        </p:txBody>
      </p:sp>
      <p:sp>
        <p:nvSpPr>
          <p:cNvPr id="8" name="TextBox 7"/>
          <p:cNvSpPr txBox="1"/>
          <p:nvPr userDrawn="1"/>
        </p:nvSpPr>
        <p:spPr>
          <a:xfrm>
            <a:off x="988643" y="2235932"/>
            <a:ext cx="6935714" cy="738664"/>
          </a:xfrm>
          <a:prstGeom prst="rect">
            <a:avLst/>
          </a:prstGeom>
          <a:noFill/>
        </p:spPr>
        <p:txBody>
          <a:bodyPr wrap="square" rtlCol="0">
            <a:spAutoFit/>
          </a:bodyPr>
          <a:lstStyle/>
          <a:p>
            <a:pPr marL="285750" indent="-285750">
              <a:buFont typeface="Arial"/>
              <a:buChar char="•"/>
            </a:pPr>
            <a:r>
              <a:rPr lang="en-GB" sz="1400" dirty="0">
                <a:solidFill>
                  <a:srgbClr val="17375E"/>
                </a:solidFill>
                <a:latin typeface="Verdana"/>
                <a:cs typeface="Verdana"/>
              </a:rPr>
              <a:t>Bullets and body text here.</a:t>
            </a:r>
          </a:p>
          <a:p>
            <a:pPr marL="285750" indent="-285750">
              <a:buFont typeface="Arial"/>
              <a:buChar char="•"/>
            </a:pPr>
            <a:endParaRPr lang="en-GB" sz="1400" dirty="0">
              <a:solidFill>
                <a:srgbClr val="17375E"/>
              </a:solidFill>
              <a:latin typeface="Verdana"/>
              <a:cs typeface="Verdana"/>
            </a:endParaRPr>
          </a:p>
          <a:p>
            <a:pPr marL="285750" indent="-285750">
              <a:buFont typeface="Arial"/>
              <a:buChar char="•"/>
            </a:pPr>
            <a:endParaRPr lang="en-GB" sz="1400" dirty="0">
              <a:solidFill>
                <a:srgbClr val="17375E"/>
              </a:solidFill>
              <a:latin typeface="Verdana"/>
              <a:cs typeface="Verdana"/>
            </a:endParaRPr>
          </a:p>
        </p:txBody>
      </p:sp>
    </p:spTree>
    <p:extLst>
      <p:ext uri="{BB962C8B-B14F-4D97-AF65-F5344CB8AC3E}">
        <p14:creationId xmlns:p14="http://schemas.microsoft.com/office/powerpoint/2010/main" val="1229467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715A1D-2CD9-FC43-8A0B-B6E6E6FA9908}" type="datetimeFigureOut">
              <a:rPr lang="en-US" smtClean="0"/>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4099073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715A1D-2CD9-FC43-8A0B-B6E6E6FA9908}" type="datetimeFigureOut">
              <a:rPr lang="en-US" smtClean="0"/>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642109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715A1D-2CD9-FC43-8A0B-B6E6E6FA9908}" type="datetimeFigureOut">
              <a:rPr lang="en-US" smtClean="0"/>
              <a:t>10/17/2019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15464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715A1D-2CD9-FC43-8A0B-B6E6E6FA9908}" type="datetimeFigureOut">
              <a:rPr lang="en-US" smtClean="0"/>
              <a:t>10/17/2019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3667979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715A1D-2CD9-FC43-8A0B-B6E6E6FA9908}" type="datetimeFigureOut">
              <a:rPr lang="en-US" smtClean="0"/>
              <a:t>10/17/2019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992263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715A1D-2CD9-FC43-8A0B-B6E6E6FA9908}" type="datetimeFigureOut">
              <a:rPr lang="en-US" smtClean="0"/>
              <a:t>10/17/2019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3360115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715A1D-2CD9-FC43-8A0B-B6E6E6FA9908}" type="datetimeFigureOut">
              <a:rPr lang="en-US" smtClean="0"/>
              <a:t>10/17/2019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2AD208-E9F4-114F-8BAA-F8B6C2BB7DE3}" type="slidenum">
              <a:rPr lang="en-US" smtClean="0"/>
              <a:t>‹#›</a:t>
            </a:fld>
            <a:endParaRPr lang="en-US"/>
          </a:p>
        </p:txBody>
      </p:sp>
    </p:spTree>
    <p:extLst>
      <p:ext uri="{BB962C8B-B14F-4D97-AF65-F5344CB8AC3E}">
        <p14:creationId xmlns:p14="http://schemas.microsoft.com/office/powerpoint/2010/main" val="7331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356925_SSSC_Powerpoint_blank.jpg"/>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715A1D-2CD9-FC43-8A0B-B6E6E6FA9908}" type="datetimeFigureOut">
              <a:rPr lang="en-US" smtClean="0"/>
              <a:t>10/17/2019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AD208-E9F4-114F-8BAA-F8B6C2BB7DE3}" type="slidenum">
              <a:rPr lang="en-US" smtClean="0"/>
              <a:t>‹#›</a:t>
            </a:fld>
            <a:endParaRPr lang="en-US"/>
          </a:p>
        </p:txBody>
      </p:sp>
    </p:spTree>
    <p:extLst>
      <p:ext uri="{BB962C8B-B14F-4D97-AF65-F5344CB8AC3E}">
        <p14:creationId xmlns:p14="http://schemas.microsoft.com/office/powerpoint/2010/main" val="380687776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ctr" defTabSz="457200" rtl="0" eaLnBrk="1" latinLnBrk="0" hangingPunct="1">
        <a:spcBef>
          <a:spcPct val="0"/>
        </a:spcBef>
        <a:buNone/>
        <a:defRPr sz="2200" b="1" i="0" kern="1200" baseline="0">
          <a:solidFill>
            <a:schemeClr val="tx2">
              <a:lumMod val="75000"/>
            </a:schemeClr>
          </a:solidFill>
          <a:latin typeface="Verdana" pitchFamily="34" charset="0"/>
          <a:ea typeface="+mj-ea"/>
          <a:cs typeface="+mj-cs"/>
        </a:defRPr>
      </a:lvl1pPr>
    </p:titleStyle>
    <p:bodyStyle>
      <a:lvl1pPr marL="342900" indent="-342900" algn="l" defTabSz="457200" rtl="0" eaLnBrk="1" latinLnBrk="0" hangingPunct="1">
        <a:spcBef>
          <a:spcPct val="20000"/>
        </a:spcBef>
        <a:buFont typeface="Arial"/>
        <a:buChar char="•"/>
        <a:defRPr sz="1400" kern="1200" baseline="0">
          <a:solidFill>
            <a:schemeClr val="tx2">
              <a:lumMod val="75000"/>
            </a:schemeClr>
          </a:solidFill>
          <a:latin typeface="Verdana" pitchFamily="34" charset="0"/>
          <a:ea typeface="+mn-ea"/>
          <a:cs typeface="+mn-cs"/>
        </a:defRPr>
      </a:lvl1pPr>
      <a:lvl2pPr marL="742950" indent="-285750" algn="l" defTabSz="457200" rtl="0" eaLnBrk="1" latinLnBrk="0" hangingPunct="1">
        <a:spcBef>
          <a:spcPct val="20000"/>
        </a:spcBef>
        <a:buFont typeface="Arial"/>
        <a:buChar char="–"/>
        <a:defRPr sz="1400" kern="1200" baseline="0">
          <a:solidFill>
            <a:schemeClr val="tx2">
              <a:lumMod val="75000"/>
            </a:schemeClr>
          </a:solidFill>
          <a:latin typeface="Verdana" pitchFamily="34" charset="0"/>
          <a:ea typeface="+mn-ea"/>
          <a:cs typeface="+mn-cs"/>
        </a:defRPr>
      </a:lvl2pPr>
      <a:lvl3pPr marL="1143000" indent="-228600" algn="l" defTabSz="457200" rtl="0" eaLnBrk="1" latinLnBrk="0" hangingPunct="1">
        <a:spcBef>
          <a:spcPct val="20000"/>
        </a:spcBef>
        <a:buFont typeface="Arial"/>
        <a:buChar char="•"/>
        <a:defRPr sz="1400" kern="1200" baseline="0">
          <a:solidFill>
            <a:schemeClr val="tx2">
              <a:lumMod val="75000"/>
            </a:schemeClr>
          </a:solidFill>
          <a:latin typeface="Verdana" pitchFamily="34" charset="0"/>
          <a:ea typeface="+mn-ea"/>
          <a:cs typeface="+mn-cs"/>
        </a:defRPr>
      </a:lvl3pPr>
      <a:lvl4pPr marL="1600200" indent="-228600" algn="l" defTabSz="457200" rtl="0" eaLnBrk="1" latinLnBrk="0" hangingPunct="1">
        <a:spcBef>
          <a:spcPct val="20000"/>
        </a:spcBef>
        <a:buFont typeface="Arial"/>
        <a:buChar char="–"/>
        <a:defRPr sz="1400" kern="1200" baseline="0">
          <a:solidFill>
            <a:schemeClr val="tx2">
              <a:lumMod val="75000"/>
            </a:schemeClr>
          </a:solidFill>
          <a:latin typeface="Verdana" pitchFamily="34" charset="0"/>
          <a:ea typeface="+mn-ea"/>
          <a:cs typeface="+mn-cs"/>
        </a:defRPr>
      </a:lvl4pPr>
      <a:lvl5pPr marL="2057400" indent="-228600" algn="l" defTabSz="457200" rtl="0" eaLnBrk="1" latinLnBrk="0" hangingPunct="1">
        <a:spcBef>
          <a:spcPct val="20000"/>
        </a:spcBef>
        <a:buFont typeface="Arial"/>
        <a:buChar char="»"/>
        <a:defRPr sz="1400" kern="1200" baseline="0">
          <a:solidFill>
            <a:schemeClr val="tx2">
              <a:lumMod val="75000"/>
            </a:schemeClr>
          </a:solidFill>
          <a:latin typeface="Verdana"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hyperlink" Target="https://www.iriss.org.uk/resources/reports/leadership-stories-developing-effective-supervision" TargetMode="External"/><Relationship Id="rId3" Type="http://schemas.openxmlformats.org/officeDocument/2006/relationships/hyperlink" Target="http://www.stepintoleadership.info/other_resources.html" TargetMode="External"/><Relationship Id="rId7" Type="http://schemas.openxmlformats.org/officeDocument/2006/relationships/hyperlink" Target="https://www.iriss.org.uk/resources/insights/achieving-effective-supervision" TargetMode="External"/><Relationship Id="rId12"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9.png"/><Relationship Id="rId11" Type="http://schemas.openxmlformats.org/officeDocument/2006/relationships/hyperlink" Target="https://www.badges.sssc.uk.com/view-all-badges/" TargetMode="External"/><Relationship Id="rId5" Type="http://schemas.openxmlformats.org/officeDocument/2006/relationships/hyperlink" Target="http://learn.sssc.uk.com/course/view2728.html?id=16" TargetMode="External"/><Relationship Id="rId10" Type="http://schemas.openxmlformats.org/officeDocument/2006/relationships/image" Target="../media/image11.png"/><Relationship Id="rId4" Type="http://schemas.openxmlformats.org/officeDocument/2006/relationships/image" Target="../media/image8.png"/><Relationship Id="rId9" Type="http://schemas.openxmlformats.org/officeDocument/2006/relationships/hyperlink" Target="https://www.iriss.org.uk/resources/reports/leading-change-supervision" TargetMode="External"/><Relationship Id="rId1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https://www.iriss.org.uk/resources/insights/achieving-effective-supervision" TargetMode="External"/><Relationship Id="rId5" Type="http://schemas.openxmlformats.org/officeDocument/2006/relationships/hyperlink" Target="https://www.iriss.org.uk/sites/default/files/iriss-leading-change-in-supervision-2015-07.pdf" TargetMode="External"/><Relationship Id="rId4" Type="http://schemas.openxmlformats.org/officeDocument/2006/relationships/hyperlink" Target="http://www.stepintoleadership.info/supervision.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56925_SSSC_Powerpoint_lime.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TextBox 3"/>
          <p:cNvSpPr txBox="1"/>
          <p:nvPr/>
        </p:nvSpPr>
        <p:spPr>
          <a:xfrm>
            <a:off x="1163557" y="2053407"/>
            <a:ext cx="7163862" cy="3416320"/>
          </a:xfrm>
          <a:prstGeom prst="rect">
            <a:avLst/>
          </a:prstGeom>
          <a:noFill/>
        </p:spPr>
        <p:txBody>
          <a:bodyPr wrap="square" rtlCol="0">
            <a:spAutoFit/>
          </a:bodyPr>
          <a:lstStyle/>
          <a:p>
            <a:r>
              <a:rPr lang="en-US" sz="3600" b="1" dirty="0">
                <a:solidFill>
                  <a:srgbClr val="FFFFFF"/>
                </a:solidFill>
                <a:latin typeface="Verdana"/>
                <a:cs typeface="Verdana"/>
              </a:rPr>
              <a:t>Using the SSSC Supervision Learning Resource to improve supervision experiences</a:t>
            </a:r>
          </a:p>
          <a:p>
            <a:endParaRPr lang="en-US" sz="3600" b="1" dirty="0">
              <a:solidFill>
                <a:srgbClr val="FFFFFF"/>
              </a:solidFill>
              <a:latin typeface="Verdana"/>
              <a:cs typeface="Verdana"/>
            </a:endParaRPr>
          </a:p>
          <a:p>
            <a:endParaRPr lang="en-US" sz="3600" b="1" dirty="0">
              <a:solidFill>
                <a:srgbClr val="FFFFFF"/>
              </a:solidFill>
              <a:latin typeface="Verdana"/>
              <a:cs typeface="Verdana"/>
            </a:endParaRPr>
          </a:p>
        </p:txBody>
      </p:sp>
      <p:sp>
        <p:nvSpPr>
          <p:cNvPr id="3" name="TextBox 2"/>
          <p:cNvSpPr txBox="1"/>
          <p:nvPr/>
        </p:nvSpPr>
        <p:spPr>
          <a:xfrm>
            <a:off x="5563240" y="553250"/>
            <a:ext cx="1736592" cy="830997"/>
          </a:xfrm>
          <a:prstGeom prst="rect">
            <a:avLst/>
          </a:prstGeom>
          <a:noFill/>
        </p:spPr>
        <p:txBody>
          <a:bodyPr wrap="square" rtlCol="0">
            <a:spAutoFit/>
          </a:bodyPr>
          <a:lstStyle/>
          <a:p>
            <a:r>
              <a:rPr lang="en-GB" sz="2400" b="1" dirty="0"/>
              <a:t>Insert your Service logo</a:t>
            </a:r>
          </a:p>
        </p:txBody>
      </p:sp>
    </p:spTree>
    <p:extLst>
      <p:ext uri="{BB962C8B-B14F-4D97-AF65-F5344CB8AC3E}">
        <p14:creationId xmlns:p14="http://schemas.microsoft.com/office/powerpoint/2010/main" val="3010872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5657" y="663212"/>
            <a:ext cx="7134362" cy="696863"/>
          </a:xfrm>
        </p:spPr>
        <p:txBody>
          <a:bodyPr>
            <a:normAutofit/>
          </a:bodyPr>
          <a:lstStyle/>
          <a:p>
            <a:r>
              <a:rPr lang="en-GB" dirty="0"/>
              <a:t>EFFECTIVE SUPERVISION SUPPORTS:</a:t>
            </a:r>
          </a:p>
        </p:txBody>
      </p:sp>
      <p:sp>
        <p:nvSpPr>
          <p:cNvPr id="3" name="Subtitle 2"/>
          <p:cNvSpPr>
            <a:spLocks noGrp="1"/>
          </p:cNvSpPr>
          <p:nvPr>
            <p:ph type="subTitle" idx="1"/>
          </p:nvPr>
        </p:nvSpPr>
        <p:spPr>
          <a:xfrm>
            <a:off x="4910096" y="1951746"/>
            <a:ext cx="2585677" cy="4426002"/>
          </a:xfrm>
        </p:spPr>
        <p:txBody>
          <a:bodyPr>
            <a:noAutofit/>
          </a:bodyPr>
          <a:lstStyle/>
          <a:p>
            <a:r>
              <a:rPr lang="en-GB" b="1" dirty="0">
                <a:solidFill>
                  <a:schemeClr val="tx1"/>
                </a:solidFill>
                <a:ea typeface="Verdana" pitchFamily="34" charset="0"/>
                <a:cs typeface="Verdana" pitchFamily="34" charset="0"/>
              </a:rPr>
              <a:t>Codes of Practice</a:t>
            </a:r>
          </a:p>
          <a:p>
            <a:endParaRPr lang="en-GB" dirty="0">
              <a:solidFill>
                <a:schemeClr val="tx1"/>
              </a:solidFill>
              <a:ea typeface="Verdana" pitchFamily="34" charset="0"/>
              <a:cs typeface="Verdana" pitchFamily="34" charset="0"/>
            </a:endParaRPr>
          </a:p>
          <a:p>
            <a:r>
              <a:rPr lang="en-GB" dirty="0">
                <a:solidFill>
                  <a:schemeClr val="tx1"/>
                </a:solidFill>
                <a:ea typeface="Verdana" pitchFamily="34" charset="0"/>
                <a:cs typeface="Verdana" pitchFamily="34" charset="0"/>
              </a:rPr>
              <a:t>Code 3: A social service employer must provide learning and development opportunities to enable social service workers to strengthen and develop their skills and knowledge.</a:t>
            </a:r>
          </a:p>
          <a:p>
            <a:br>
              <a:rPr lang="en-GB" dirty="0">
                <a:solidFill>
                  <a:schemeClr val="tx1"/>
                </a:solidFill>
                <a:ea typeface="Verdana" pitchFamily="34" charset="0"/>
                <a:cs typeface="Verdana" pitchFamily="34" charset="0"/>
              </a:rPr>
            </a:br>
            <a:br>
              <a:rPr lang="en-GB" dirty="0">
                <a:solidFill>
                  <a:schemeClr val="tx1"/>
                </a:solidFill>
                <a:latin typeface="+mn-lt"/>
              </a:rPr>
            </a:br>
            <a:r>
              <a:rPr lang="en-GB" dirty="0">
                <a:solidFill>
                  <a:schemeClr val="tx1"/>
                </a:solidFill>
                <a:ea typeface="Verdana" pitchFamily="34" charset="0"/>
                <a:cs typeface="Verdana" pitchFamily="34" charset="0"/>
              </a:rPr>
              <a:t>Code 6: As a social service worker, I am accountable for the quality of my work and will take responsibility for maintaining and improving my knowledge and skills.</a:t>
            </a:r>
          </a:p>
          <a:p>
            <a:br>
              <a:rPr lang="en-GB" dirty="0">
                <a:solidFill>
                  <a:schemeClr val="tx1"/>
                </a:solidFill>
                <a:latin typeface="+mn-lt"/>
              </a:rPr>
            </a:br>
            <a:endParaRPr lang="en-GB" dirty="0">
              <a:solidFill>
                <a:schemeClr val="tx1"/>
              </a:solidFill>
              <a:latin typeface="+mn-lt"/>
            </a:endParaRPr>
          </a:p>
        </p:txBody>
      </p:sp>
      <p:sp>
        <p:nvSpPr>
          <p:cNvPr id="5" name="TextBox 4"/>
          <p:cNvSpPr txBox="1"/>
          <p:nvPr/>
        </p:nvSpPr>
        <p:spPr>
          <a:xfrm>
            <a:off x="529936" y="1951746"/>
            <a:ext cx="3304396" cy="2246769"/>
          </a:xfrm>
          <a:prstGeom prst="rect">
            <a:avLst/>
          </a:prstGeom>
          <a:noFill/>
        </p:spPr>
        <p:txBody>
          <a:bodyPr wrap="square" rtlCol="0">
            <a:spAutoFit/>
          </a:bodyPr>
          <a:lstStyle/>
          <a:p>
            <a:r>
              <a:rPr lang="en-GB" sz="1400" b="1" dirty="0">
                <a:latin typeface="Verdana" pitchFamily="34" charset="0"/>
                <a:ea typeface="Verdana" pitchFamily="34" charset="0"/>
                <a:cs typeface="Verdana" pitchFamily="34" charset="0"/>
              </a:rPr>
              <a:t>Health and Social Care Standards</a:t>
            </a:r>
          </a:p>
          <a:p>
            <a:endParaRPr lang="en-GB" sz="1400" dirty="0">
              <a:latin typeface="Verdana" pitchFamily="34" charset="0"/>
              <a:ea typeface="Verdana" pitchFamily="34" charset="0"/>
              <a:cs typeface="Verdana" pitchFamily="34" charset="0"/>
            </a:endParaRPr>
          </a:p>
          <a:p>
            <a:r>
              <a:rPr lang="en-GB" sz="1400" dirty="0">
                <a:latin typeface="Verdana" pitchFamily="34" charset="0"/>
                <a:ea typeface="Verdana" pitchFamily="34" charset="0"/>
                <a:cs typeface="Verdana" pitchFamily="34" charset="0"/>
              </a:rPr>
              <a:t>3.14: I have confidence in people who support and care for me because they are trained, competent and skilled, are able to reflect on their practice and follow their professional and organisational codes.</a:t>
            </a:r>
          </a:p>
        </p:txBody>
      </p:sp>
    </p:spTree>
    <p:extLst>
      <p:ext uri="{BB962C8B-B14F-4D97-AF65-F5344CB8AC3E}">
        <p14:creationId xmlns:p14="http://schemas.microsoft.com/office/powerpoint/2010/main" val="737229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blank.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5" name="TextBox 4"/>
          <p:cNvSpPr txBox="1"/>
          <p:nvPr/>
        </p:nvSpPr>
        <p:spPr>
          <a:xfrm>
            <a:off x="1344706" y="702155"/>
            <a:ext cx="5755341" cy="769441"/>
          </a:xfrm>
          <a:prstGeom prst="rect">
            <a:avLst/>
          </a:prstGeom>
          <a:noFill/>
        </p:spPr>
        <p:txBody>
          <a:bodyPr wrap="square" rtlCol="0">
            <a:spAutoFit/>
          </a:bodyPr>
          <a:lstStyle/>
          <a:p>
            <a:r>
              <a:rPr lang="en-US" sz="2200" b="1" dirty="0">
                <a:solidFill>
                  <a:srgbClr val="1F497D">
                    <a:lumMod val="75000"/>
                  </a:srgbClr>
                </a:solidFill>
                <a:latin typeface="Verdana"/>
                <a:cs typeface="Verdana"/>
              </a:rPr>
              <a:t>A SPACE AND PLACE FOR DIFFICULT CONVERSATIONS</a:t>
            </a:r>
          </a:p>
        </p:txBody>
      </p:sp>
      <p:sp>
        <p:nvSpPr>
          <p:cNvPr id="2" name="Rectangle 1"/>
          <p:cNvSpPr/>
          <p:nvPr/>
        </p:nvSpPr>
        <p:spPr>
          <a:xfrm>
            <a:off x="484094" y="2089947"/>
            <a:ext cx="8095130" cy="3785652"/>
          </a:xfrm>
          <a:prstGeom prst="rect">
            <a:avLst/>
          </a:prstGeom>
        </p:spPr>
        <p:txBody>
          <a:bodyPr wrap="square">
            <a:spAutoFit/>
          </a:bodyPr>
          <a:lstStyle/>
          <a:p>
            <a:r>
              <a:rPr lang="en-US" sz="1600" dirty="0">
                <a:latin typeface="Verdana" pitchFamily="34" charset="0"/>
                <a:ea typeface="Verdana" pitchFamily="34" charset="0"/>
                <a:cs typeface="Verdana" pitchFamily="34" charset="0"/>
              </a:rPr>
              <a:t>When addressing issues of performance</a:t>
            </a:r>
          </a:p>
          <a:p>
            <a:endParaRPr lang="en-US" sz="1600" dirty="0">
              <a:latin typeface="Verdana" pitchFamily="34" charset="0"/>
              <a:ea typeface="Verdana" pitchFamily="34" charset="0"/>
              <a:cs typeface="Verdana" pitchFamily="34" charset="0"/>
            </a:endParaRPr>
          </a:p>
          <a:p>
            <a:pPr marL="285750" indent="-285750">
              <a:buFont typeface="Arial" pitchFamily="34" charset="0"/>
              <a:buChar char="•"/>
            </a:pPr>
            <a:r>
              <a:rPr lang="en-US" sz="1600" b="1" dirty="0">
                <a:latin typeface="Verdana" pitchFamily="34" charset="0"/>
                <a:ea typeface="Verdana" pitchFamily="34" charset="0"/>
                <a:cs typeface="Verdana" pitchFamily="34" charset="0"/>
              </a:rPr>
              <a:t>Describe</a:t>
            </a:r>
            <a:r>
              <a:rPr lang="en-US" sz="1600" dirty="0">
                <a:latin typeface="Verdana" pitchFamily="34" charset="0"/>
                <a:ea typeface="Verdana" pitchFamily="34" charset="0"/>
                <a:cs typeface="Verdana" pitchFamily="34" charset="0"/>
              </a:rPr>
              <a:t> – what the person is doing (or not doing) that is problematic.</a:t>
            </a:r>
          </a:p>
          <a:p>
            <a:pPr marL="285750" indent="-285750">
              <a:buFont typeface="Arial" pitchFamily="34" charset="0"/>
              <a:buChar char="•"/>
            </a:pPr>
            <a:endParaRPr lang="en-US" sz="1600" dirty="0">
              <a:latin typeface="Verdana" pitchFamily="34" charset="0"/>
              <a:ea typeface="Verdana" pitchFamily="34" charset="0"/>
              <a:cs typeface="Verdana" pitchFamily="34" charset="0"/>
            </a:endParaRPr>
          </a:p>
          <a:p>
            <a:pPr marL="285750" indent="-285750">
              <a:buFont typeface="Arial" pitchFamily="34" charset="0"/>
              <a:buChar char="•"/>
            </a:pPr>
            <a:r>
              <a:rPr lang="en-US" sz="1600" b="1" dirty="0">
                <a:latin typeface="Verdana" pitchFamily="34" charset="0"/>
                <a:ea typeface="Verdana" pitchFamily="34" charset="0"/>
                <a:cs typeface="Verdana" pitchFamily="34" charset="0"/>
              </a:rPr>
              <a:t>Explain</a:t>
            </a:r>
            <a:r>
              <a:rPr lang="en-US" sz="1600" dirty="0">
                <a:latin typeface="Verdana" pitchFamily="34" charset="0"/>
                <a:ea typeface="Verdana" pitchFamily="34" charset="0"/>
                <a:cs typeface="Verdana" pitchFamily="34" charset="0"/>
              </a:rPr>
              <a:t> – why their </a:t>
            </a:r>
            <a:r>
              <a:rPr lang="en-US" sz="1600" dirty="0" err="1">
                <a:latin typeface="Verdana" pitchFamily="34" charset="0"/>
                <a:ea typeface="Verdana" pitchFamily="34" charset="0"/>
                <a:cs typeface="Verdana" pitchFamily="34" charset="0"/>
              </a:rPr>
              <a:t>behaviour</a:t>
            </a:r>
            <a:r>
              <a:rPr lang="en-US" sz="1600" dirty="0">
                <a:latin typeface="Verdana" pitchFamily="34" charset="0"/>
                <a:ea typeface="Verdana" pitchFamily="34" charset="0"/>
                <a:cs typeface="Verdana" pitchFamily="34" charset="0"/>
              </a:rPr>
              <a:t> or actions are problematic. Does this impact on people who use services, colleagues, staff from other agencies, the profession they represent or their employing </a:t>
            </a:r>
            <a:r>
              <a:rPr lang="en-US" sz="1600" dirty="0" err="1">
                <a:latin typeface="Verdana" pitchFamily="34" charset="0"/>
                <a:ea typeface="Verdana" pitchFamily="34" charset="0"/>
                <a:cs typeface="Verdana" pitchFamily="34" charset="0"/>
              </a:rPr>
              <a:t>organisation</a:t>
            </a:r>
            <a:r>
              <a:rPr lang="en-US" sz="1600" dirty="0">
                <a:latin typeface="Verdana" pitchFamily="34" charset="0"/>
                <a:ea typeface="Verdana" pitchFamily="34" charset="0"/>
                <a:cs typeface="Verdana" pitchFamily="34" charset="0"/>
              </a:rPr>
              <a:t>?</a:t>
            </a:r>
          </a:p>
          <a:p>
            <a:pPr marL="285750" indent="-285750">
              <a:buFont typeface="Arial" pitchFamily="34" charset="0"/>
              <a:buChar char="•"/>
            </a:pPr>
            <a:endParaRPr lang="en-US" sz="1600" dirty="0">
              <a:latin typeface="Verdana" pitchFamily="34" charset="0"/>
              <a:ea typeface="Verdana" pitchFamily="34" charset="0"/>
              <a:cs typeface="Verdana" pitchFamily="34" charset="0"/>
            </a:endParaRPr>
          </a:p>
          <a:p>
            <a:pPr marL="285750" indent="-285750">
              <a:buFont typeface="Arial" pitchFamily="34" charset="0"/>
              <a:buChar char="•"/>
            </a:pPr>
            <a:r>
              <a:rPr lang="en-US" sz="1600" b="1" dirty="0">
                <a:latin typeface="Verdana" pitchFamily="34" charset="0"/>
                <a:ea typeface="Verdana" pitchFamily="34" charset="0"/>
                <a:cs typeface="Verdana" pitchFamily="34" charset="0"/>
              </a:rPr>
              <a:t>Specify </a:t>
            </a:r>
            <a:r>
              <a:rPr lang="en-US" sz="1600" dirty="0">
                <a:latin typeface="Verdana" pitchFamily="34" charset="0"/>
                <a:ea typeface="Verdana" pitchFamily="34" charset="0"/>
                <a:cs typeface="Verdana" pitchFamily="34" charset="0"/>
              </a:rPr>
              <a:t>– what they should be doing instead. Depending on the nature of the problem this may include the kind of support needed to help bring about change.</a:t>
            </a:r>
          </a:p>
          <a:p>
            <a:pPr marL="285750" indent="-285750">
              <a:buFont typeface="Arial" pitchFamily="34" charset="0"/>
              <a:buChar char="•"/>
            </a:pPr>
            <a:endParaRPr lang="en-US" sz="1600" dirty="0">
              <a:latin typeface="Verdana" pitchFamily="34" charset="0"/>
              <a:ea typeface="Verdana" pitchFamily="34" charset="0"/>
              <a:cs typeface="Verdana" pitchFamily="34" charset="0"/>
            </a:endParaRPr>
          </a:p>
          <a:p>
            <a:pPr marL="285750" indent="-285750">
              <a:buFont typeface="Arial" pitchFamily="34" charset="0"/>
              <a:buChar char="•"/>
            </a:pPr>
            <a:r>
              <a:rPr lang="en-US" sz="1600" b="1" dirty="0">
                <a:latin typeface="Verdana" pitchFamily="34" charset="0"/>
                <a:ea typeface="Verdana" pitchFamily="34" charset="0"/>
                <a:cs typeface="Verdana" pitchFamily="34" charset="0"/>
              </a:rPr>
              <a:t>Consequences </a:t>
            </a:r>
            <a:r>
              <a:rPr lang="en-US" sz="1600" dirty="0">
                <a:latin typeface="Verdana" pitchFamily="34" charset="0"/>
                <a:ea typeface="Verdana" pitchFamily="34" charset="0"/>
                <a:cs typeface="Verdana" pitchFamily="34" charset="0"/>
              </a:rPr>
              <a:t>– what will the consequences be if they are unable or unwilling to change? Who else will become involved for example, HR and what are the required timescales for change to happen.</a:t>
            </a:r>
            <a:endParaRPr lang="en-GB" sz="16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955626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blank.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260182" y="998924"/>
            <a:ext cx="6838789" cy="1083449"/>
          </a:xfrm>
        </p:spPr>
        <p:txBody>
          <a:bodyPr>
            <a:normAutofit/>
          </a:bodyPr>
          <a:lstStyle/>
          <a:p>
            <a:r>
              <a:rPr lang="en-GB" sz="2400" dirty="0"/>
              <a:t>WHAT’S HAPPENING IN OUR SERVICE?</a:t>
            </a:r>
          </a:p>
        </p:txBody>
      </p:sp>
      <p:pic>
        <p:nvPicPr>
          <p:cNvPr id="6" name="Picture 5" descr="A close up of text on a black surface&#10;&#10;Description automatically generated">
            <a:extLst>
              <a:ext uri="{FF2B5EF4-FFF2-40B4-BE49-F238E27FC236}">
                <a16:creationId xmlns:a16="http://schemas.microsoft.com/office/drawing/2014/main" id="{74F38E1E-58F2-4B41-AB01-2609B772199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472267" y="2463800"/>
            <a:ext cx="4686300" cy="3124200"/>
          </a:xfrm>
          <a:prstGeom prst="rect">
            <a:avLst/>
          </a:prstGeom>
        </p:spPr>
      </p:pic>
    </p:spTree>
    <p:extLst>
      <p:ext uri="{BB962C8B-B14F-4D97-AF65-F5344CB8AC3E}">
        <p14:creationId xmlns:p14="http://schemas.microsoft.com/office/powerpoint/2010/main" val="596173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solidFill>
                  <a:srgbClr val="002060"/>
                </a:solidFill>
                <a:latin typeface="Verdana" pitchFamily="34" charset="0"/>
                <a:ea typeface="Verdana" pitchFamily="34" charset="0"/>
                <a:cs typeface="Verdana" pitchFamily="34" charset="0"/>
              </a:rPr>
              <a:t>RESOURCES TO SUPPORT YOU</a:t>
            </a:r>
          </a:p>
        </p:txBody>
      </p:sp>
      <p:pic>
        <p:nvPicPr>
          <p:cNvPr id="6" name="Picture 5">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596130" y="1629040"/>
            <a:ext cx="3048930" cy="18451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a:hlinkClick r:id="rId5"/>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3454400" y="4502892"/>
            <a:ext cx="2346601" cy="160082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descr="Screen Shot 2018-03-05 at 12.15.18.png">
            <a:hlinkClick r:id="rId7"/>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2962294" y="1417638"/>
            <a:ext cx="2209492" cy="2099733"/>
          </a:xfrm>
          <a:prstGeom prst="rect">
            <a:avLst/>
          </a:prstGeom>
          <a:ln>
            <a:solidFill>
              <a:srgbClr val="000000"/>
            </a:solidFill>
          </a:ln>
          <a:effectLst/>
        </p:spPr>
      </p:pic>
      <p:pic>
        <p:nvPicPr>
          <p:cNvPr id="10" name="Picture 9" descr="Screen Shot 2018-03-05 at 12.17.58.png">
            <a:hlinkClick r:id="rId9"/>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161656" y="4412617"/>
            <a:ext cx="2488772" cy="1927415"/>
          </a:xfrm>
          <a:prstGeom prst="rect">
            <a:avLst/>
          </a:prstGeom>
          <a:ln>
            <a:solidFill>
              <a:schemeClr val="tx1"/>
            </a:solidFill>
          </a:ln>
          <a:effectLst/>
        </p:spPr>
      </p:pic>
      <p:pic>
        <p:nvPicPr>
          <p:cNvPr id="20482" name="Picture 2" descr="C:\Users\daltonlo\AppData\Local\Microsoft\Windows\Temporary Internet Files\Content.Outlook\IBIUX08A\gettingstarted.png">
            <a:hlinkClick r:id="rId11"/>
          </p:cNvPr>
          <p:cNvPicPr>
            <a:picLocks noChangeAspect="1" noChangeArrowheads="1"/>
          </p:cNvPicPr>
          <p:nvPr/>
        </p:nvPicPr>
        <p:blipFill>
          <a:blip r:embed="rId12" cstate="email">
            <a:extLst>
              <a:ext uri="{28A0092B-C50C-407E-A947-70E740481C1C}">
                <a14:useLocalDpi xmlns:a14="http://schemas.microsoft.com/office/drawing/2010/main"/>
              </a:ext>
            </a:extLst>
          </a:blip>
          <a:srcRect/>
          <a:stretch>
            <a:fillRect/>
          </a:stretch>
        </p:blipFill>
        <p:spPr bwMode="auto">
          <a:xfrm>
            <a:off x="457200" y="1492670"/>
            <a:ext cx="2117912" cy="2117912"/>
          </a:xfrm>
          <a:prstGeom prst="rect">
            <a:avLst/>
          </a:prstGeom>
          <a:solidFill>
            <a:srgbClr val="FFFFFF">
              <a:shade val="85000"/>
            </a:srgbClr>
          </a:solidFill>
          <a:ln w="3175" cap="sq">
            <a:solidFill>
              <a:schemeClr val="tx1"/>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Picture 3">
            <a:hlinkClick r:id="rId13"/>
            <a:extLst>
              <a:ext uri="{FF2B5EF4-FFF2-40B4-BE49-F238E27FC236}">
                <a16:creationId xmlns:a16="http://schemas.microsoft.com/office/drawing/2014/main" id="{E2D7762D-CBFF-4E23-A13D-E4B41F7075E9}"/>
              </a:ext>
            </a:extLst>
          </p:cNvPr>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304801" y="4435270"/>
            <a:ext cx="2962294" cy="1666290"/>
          </a:xfrm>
          <a:prstGeom prst="rect">
            <a:avLst/>
          </a:prstGeom>
          <a:ln>
            <a:solidFill>
              <a:schemeClr val="tx1"/>
            </a:solidFill>
          </a:ln>
        </p:spPr>
      </p:pic>
    </p:spTree>
    <p:extLst>
      <p:ext uri="{BB962C8B-B14F-4D97-AF65-F5344CB8AC3E}">
        <p14:creationId xmlns:p14="http://schemas.microsoft.com/office/powerpoint/2010/main" val="3608426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blank.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5" name="TextBox 4"/>
          <p:cNvSpPr txBox="1"/>
          <p:nvPr/>
        </p:nvSpPr>
        <p:spPr>
          <a:xfrm>
            <a:off x="1982481" y="846438"/>
            <a:ext cx="5463348" cy="461665"/>
          </a:xfrm>
          <a:prstGeom prst="rect">
            <a:avLst/>
          </a:prstGeom>
          <a:noFill/>
        </p:spPr>
        <p:txBody>
          <a:bodyPr wrap="square" rtlCol="0">
            <a:spAutoFit/>
          </a:bodyPr>
          <a:lstStyle/>
          <a:p>
            <a:pPr algn="ctr"/>
            <a:r>
              <a:rPr lang="en-US" sz="2400" b="1" dirty="0">
                <a:solidFill>
                  <a:srgbClr val="1F497D">
                    <a:lumMod val="75000"/>
                  </a:srgbClr>
                </a:solidFill>
                <a:latin typeface="Verdana"/>
                <a:cs typeface="Verdana"/>
              </a:rPr>
              <a:t>WHAT NEXT?</a:t>
            </a:r>
          </a:p>
        </p:txBody>
      </p:sp>
      <p:sp>
        <p:nvSpPr>
          <p:cNvPr id="2" name="Rectangle 1"/>
          <p:cNvSpPr/>
          <p:nvPr/>
        </p:nvSpPr>
        <p:spPr>
          <a:xfrm>
            <a:off x="869997" y="2782669"/>
            <a:ext cx="6464978" cy="646331"/>
          </a:xfrm>
          <a:prstGeom prst="rect">
            <a:avLst/>
          </a:prstGeom>
        </p:spPr>
        <p:txBody>
          <a:bodyPr wrap="square">
            <a:spAutoFit/>
          </a:bodyPr>
          <a:lstStyle/>
          <a:p>
            <a:endParaRPr lang="en-US" dirty="0"/>
          </a:p>
          <a:p>
            <a:endParaRPr lang="en-US" dirty="0"/>
          </a:p>
        </p:txBody>
      </p:sp>
      <p:pic>
        <p:nvPicPr>
          <p:cNvPr id="7" name="Picture 6">
            <a:extLst>
              <a:ext uri="{FF2B5EF4-FFF2-40B4-BE49-F238E27FC236}">
                <a16:creationId xmlns:a16="http://schemas.microsoft.com/office/drawing/2014/main" id="{F14A72E5-BC7D-4E2A-894A-0385AAE74F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496879" y="2012264"/>
            <a:ext cx="4838096" cy="3139736"/>
          </a:xfrm>
          <a:prstGeom prst="rect">
            <a:avLst/>
          </a:prstGeom>
        </p:spPr>
      </p:pic>
    </p:spTree>
    <p:extLst>
      <p:ext uri="{BB962C8B-B14F-4D97-AF65-F5344CB8AC3E}">
        <p14:creationId xmlns:p14="http://schemas.microsoft.com/office/powerpoint/2010/main" val="1847305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lime_plain.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2170631" y="284533"/>
            <a:ext cx="4204532" cy="1193889"/>
          </a:xfrm>
        </p:spPr>
        <p:txBody>
          <a:bodyPr/>
          <a:lstStyle/>
          <a:p>
            <a:r>
              <a:rPr lang="en-GB" dirty="0">
                <a:solidFill>
                  <a:schemeClr val="bg1"/>
                </a:solidFill>
              </a:rPr>
              <a:t>LINKS AND CONTACTS</a:t>
            </a:r>
          </a:p>
        </p:txBody>
      </p:sp>
      <p:sp>
        <p:nvSpPr>
          <p:cNvPr id="6" name="Subtitle 5"/>
          <p:cNvSpPr>
            <a:spLocks noGrp="1"/>
          </p:cNvSpPr>
          <p:nvPr>
            <p:ph type="subTitle" idx="1"/>
          </p:nvPr>
        </p:nvSpPr>
        <p:spPr>
          <a:xfrm>
            <a:off x="1647800" y="1498162"/>
            <a:ext cx="6400800" cy="3394817"/>
          </a:xfrm>
        </p:spPr>
        <p:txBody>
          <a:bodyPr>
            <a:noAutofit/>
          </a:bodyPr>
          <a:lstStyle/>
          <a:p>
            <a:pPr algn="l"/>
            <a:r>
              <a:rPr lang="en-GB" sz="1600" dirty="0">
                <a:solidFill>
                  <a:schemeClr val="bg1"/>
                </a:solidFill>
              </a:rPr>
              <a:t>SSSC Supervision Learning Resource: </a:t>
            </a:r>
            <a:r>
              <a:rPr lang="en-GB" sz="1600" dirty="0">
                <a:solidFill>
                  <a:schemeClr val="bg1"/>
                </a:solidFill>
                <a:hlinkClick r:id="rId4"/>
              </a:rPr>
              <a:t>http://www.stepintoleadership.info/supervision.html</a:t>
            </a:r>
            <a:endParaRPr lang="en-GB" sz="1600" dirty="0">
              <a:solidFill>
                <a:schemeClr val="bg1"/>
              </a:solidFill>
            </a:endParaRPr>
          </a:p>
          <a:p>
            <a:pPr algn="l"/>
            <a:endParaRPr lang="en-GB" sz="1600" dirty="0">
              <a:solidFill>
                <a:schemeClr val="bg1"/>
              </a:solidFill>
            </a:endParaRPr>
          </a:p>
          <a:p>
            <a:pPr algn="l"/>
            <a:r>
              <a:rPr lang="en-GB" sz="1600" dirty="0">
                <a:solidFill>
                  <a:schemeClr val="bg1"/>
                </a:solidFill>
              </a:rPr>
              <a:t>Leading change in supervision: </a:t>
            </a:r>
            <a:r>
              <a:rPr lang="en-GB" sz="1600" dirty="0">
                <a:solidFill>
                  <a:schemeClr val="bg1"/>
                </a:solidFill>
                <a:hlinkClick r:id="rId5"/>
              </a:rPr>
              <a:t>https://www.iriss.org.uk/sites/default/files/iriss-leading-change-in-supervision-2015-07.pdf</a:t>
            </a:r>
            <a:endParaRPr lang="en-GB" sz="1600" dirty="0">
              <a:solidFill>
                <a:schemeClr val="bg1"/>
              </a:solidFill>
            </a:endParaRPr>
          </a:p>
          <a:p>
            <a:pPr algn="l"/>
            <a:endParaRPr lang="en-GB" sz="1600" dirty="0">
              <a:solidFill>
                <a:schemeClr val="bg1"/>
              </a:solidFill>
            </a:endParaRPr>
          </a:p>
          <a:p>
            <a:pPr algn="l"/>
            <a:r>
              <a:rPr lang="en-GB" sz="1600" dirty="0">
                <a:solidFill>
                  <a:schemeClr val="bg1"/>
                </a:solidFill>
              </a:rPr>
              <a:t>Achieving effective supervision: </a:t>
            </a:r>
            <a:r>
              <a:rPr lang="en-GB" sz="1600" dirty="0">
                <a:solidFill>
                  <a:schemeClr val="bg1"/>
                </a:solidFill>
                <a:hlinkClick r:id="rId6"/>
              </a:rPr>
              <a:t>https://www.iriss.org.uk/resources/insights/achieving-effective-supervision</a:t>
            </a:r>
            <a:endParaRPr lang="en-GB" sz="1600" dirty="0">
              <a:solidFill>
                <a:schemeClr val="bg1"/>
              </a:solidFill>
            </a:endParaRPr>
          </a:p>
          <a:p>
            <a:pPr algn="l"/>
            <a:endParaRPr lang="en-GB" sz="1600" dirty="0">
              <a:solidFill>
                <a:schemeClr val="bg1"/>
              </a:solidFill>
            </a:endParaRPr>
          </a:p>
          <a:p>
            <a:pPr algn="l"/>
            <a:r>
              <a:rPr lang="en-GB" sz="1600" dirty="0">
                <a:solidFill>
                  <a:schemeClr val="bg1"/>
                </a:solidFill>
              </a:rPr>
              <a:t>enquiries@iriss.org.uk</a:t>
            </a:r>
          </a:p>
          <a:p>
            <a:pPr algn="l"/>
            <a:endParaRPr lang="en-GB" sz="1600" dirty="0">
              <a:solidFill>
                <a:schemeClr val="bg1"/>
              </a:solidFill>
            </a:endParaRPr>
          </a:p>
          <a:p>
            <a:pPr algn="l"/>
            <a:r>
              <a:rPr lang="en-GB" sz="1600" dirty="0">
                <a:solidFill>
                  <a:schemeClr val="bg1"/>
                </a:solidFill>
              </a:rPr>
              <a:t>leadership@sssc.uk.com</a:t>
            </a:r>
          </a:p>
        </p:txBody>
      </p:sp>
    </p:spTree>
    <p:extLst>
      <p:ext uri="{BB962C8B-B14F-4D97-AF65-F5344CB8AC3E}">
        <p14:creationId xmlns:p14="http://schemas.microsoft.com/office/powerpoint/2010/main" val="2042535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8536" y="478270"/>
            <a:ext cx="7772400" cy="1470025"/>
          </a:xfrm>
        </p:spPr>
        <p:txBody>
          <a:bodyPr/>
          <a:lstStyle/>
          <a:p>
            <a:r>
              <a:rPr lang="en-GB" dirty="0"/>
              <a:t>WHAT YOU’LL GET OUT OF TODAY…….</a:t>
            </a:r>
          </a:p>
        </p:txBody>
      </p:sp>
      <p:sp>
        <p:nvSpPr>
          <p:cNvPr id="3" name="Subtitle 2"/>
          <p:cNvSpPr>
            <a:spLocks noGrp="1"/>
          </p:cNvSpPr>
          <p:nvPr>
            <p:ph type="subTitle" idx="1"/>
          </p:nvPr>
        </p:nvSpPr>
        <p:spPr>
          <a:xfrm>
            <a:off x="1215736" y="2244437"/>
            <a:ext cx="6400800" cy="3103418"/>
          </a:xfrm>
        </p:spPr>
        <p:txBody>
          <a:bodyPr>
            <a:noAutofit/>
          </a:bodyPr>
          <a:lstStyle/>
          <a:p>
            <a:pPr marL="285750" indent="-285750" algn="l">
              <a:buFont typeface="Arial" pitchFamily="34" charset="0"/>
              <a:buChar char="•"/>
            </a:pPr>
            <a:r>
              <a:rPr lang="en-GB" sz="1800" dirty="0">
                <a:solidFill>
                  <a:schemeClr val="tx1"/>
                </a:solidFill>
              </a:rPr>
              <a:t>A better understanding of what supervision is for.</a:t>
            </a:r>
          </a:p>
          <a:p>
            <a:pPr marL="285750" indent="-285750" algn="l">
              <a:buFont typeface="Arial" pitchFamily="34" charset="0"/>
              <a:buChar char="•"/>
            </a:pPr>
            <a:endParaRPr lang="en-GB" sz="1800" dirty="0">
              <a:solidFill>
                <a:schemeClr val="tx1"/>
              </a:solidFill>
            </a:endParaRPr>
          </a:p>
          <a:p>
            <a:pPr marL="285750" indent="-285750" algn="l">
              <a:buFont typeface="Arial" pitchFamily="34" charset="0"/>
              <a:buChar char="•"/>
            </a:pPr>
            <a:r>
              <a:rPr lang="en-GB" sz="1800" dirty="0">
                <a:solidFill>
                  <a:schemeClr val="tx1"/>
                </a:solidFill>
              </a:rPr>
              <a:t>Look at how positive relationships impact on the quality of supervision.</a:t>
            </a:r>
          </a:p>
          <a:p>
            <a:pPr marL="285750" indent="-285750" algn="l">
              <a:buFont typeface="Arial" pitchFamily="34" charset="0"/>
              <a:buChar char="•"/>
            </a:pPr>
            <a:endParaRPr lang="en-GB" sz="1800" dirty="0">
              <a:solidFill>
                <a:schemeClr val="tx1"/>
              </a:solidFill>
            </a:endParaRPr>
          </a:p>
          <a:p>
            <a:pPr marL="285750" indent="-285750" algn="l">
              <a:buFont typeface="Arial" pitchFamily="34" charset="0"/>
              <a:buChar char="•"/>
            </a:pPr>
            <a:r>
              <a:rPr lang="en-GB" sz="1800" dirty="0">
                <a:solidFill>
                  <a:schemeClr val="tx1"/>
                </a:solidFill>
              </a:rPr>
              <a:t>Feel more comfortable taking part in effective supervision.</a:t>
            </a:r>
          </a:p>
          <a:p>
            <a:pPr marL="285750" indent="-285750" algn="l">
              <a:buFont typeface="Arial" pitchFamily="34" charset="0"/>
              <a:buChar char="•"/>
            </a:pPr>
            <a:endParaRPr lang="en-GB" sz="1800" dirty="0">
              <a:solidFill>
                <a:schemeClr val="tx1"/>
              </a:solidFill>
            </a:endParaRPr>
          </a:p>
          <a:p>
            <a:pPr marL="285750" indent="-285750" algn="l">
              <a:buFont typeface="Arial" pitchFamily="34" charset="0"/>
              <a:buChar char="•"/>
            </a:pPr>
            <a:r>
              <a:rPr lang="en-GB" sz="1800" dirty="0">
                <a:solidFill>
                  <a:schemeClr val="tx1"/>
                </a:solidFill>
              </a:rPr>
              <a:t>Be more aware of supervision changes within [</a:t>
            </a:r>
            <a:r>
              <a:rPr lang="en-GB" sz="1800" b="1" dirty="0">
                <a:solidFill>
                  <a:schemeClr val="tx1"/>
                </a:solidFill>
              </a:rPr>
              <a:t>insert your service name</a:t>
            </a:r>
            <a:r>
              <a:rPr lang="en-GB" sz="1800" dirty="0">
                <a:solidFill>
                  <a:schemeClr val="tx1"/>
                </a:solidFill>
              </a:rPr>
              <a:t>]</a:t>
            </a:r>
          </a:p>
        </p:txBody>
      </p:sp>
    </p:spTree>
    <p:extLst>
      <p:ext uri="{BB962C8B-B14F-4D97-AF65-F5344CB8AC3E}">
        <p14:creationId xmlns:p14="http://schemas.microsoft.com/office/powerpoint/2010/main" val="2242320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blank.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301337"/>
            <a:ext cx="9144000" cy="6858000"/>
          </a:xfrm>
          <a:prstGeom prst="rect">
            <a:avLst/>
          </a:prstGeom>
        </p:spPr>
      </p:pic>
      <p:sp>
        <p:nvSpPr>
          <p:cNvPr id="4" name="Title 3"/>
          <p:cNvSpPr>
            <a:spLocks noGrp="1"/>
          </p:cNvSpPr>
          <p:nvPr>
            <p:ph type="ctrTitle"/>
          </p:nvPr>
        </p:nvSpPr>
        <p:spPr>
          <a:xfrm>
            <a:off x="1652155" y="660400"/>
            <a:ext cx="4800600" cy="1470025"/>
          </a:xfrm>
        </p:spPr>
        <p:txBody>
          <a:bodyPr/>
          <a:lstStyle/>
          <a:p>
            <a:r>
              <a:rPr lang="en-GB" dirty="0"/>
              <a:t>LET’S START ……..</a:t>
            </a:r>
          </a:p>
        </p:txBody>
      </p:sp>
      <p:sp>
        <p:nvSpPr>
          <p:cNvPr id="6" name="Subtitle 5"/>
          <p:cNvSpPr>
            <a:spLocks noGrp="1"/>
          </p:cNvSpPr>
          <p:nvPr>
            <p:ph type="subTitle" idx="1"/>
          </p:nvPr>
        </p:nvSpPr>
        <p:spPr>
          <a:xfrm>
            <a:off x="699247" y="2130425"/>
            <a:ext cx="7664823" cy="3508375"/>
          </a:xfrm>
        </p:spPr>
        <p:txBody>
          <a:bodyPr/>
          <a:lstStyle/>
          <a:p>
            <a:pPr algn="l"/>
            <a:r>
              <a:rPr lang="en-US" sz="1800" dirty="0">
                <a:solidFill>
                  <a:schemeClr val="tx1"/>
                </a:solidFill>
              </a:rPr>
              <a:t>Imagine someone who has recently joined your team is spending a day with you to become familiar with the workplace and the job role.</a:t>
            </a:r>
          </a:p>
          <a:p>
            <a:pPr algn="l"/>
            <a:endParaRPr lang="en-US" sz="1800" dirty="0">
              <a:solidFill>
                <a:schemeClr val="tx1"/>
              </a:solidFill>
            </a:endParaRPr>
          </a:p>
          <a:p>
            <a:pPr algn="l"/>
            <a:r>
              <a:rPr lang="en-US" sz="1800" dirty="0">
                <a:solidFill>
                  <a:schemeClr val="tx1"/>
                </a:solidFill>
              </a:rPr>
              <a:t>They have no previous experience of supervision and have asked you to explain what </a:t>
            </a:r>
            <a:r>
              <a:rPr lang="en-GB" sz="1800" dirty="0">
                <a:solidFill>
                  <a:schemeClr val="tx1"/>
                </a:solidFill>
              </a:rPr>
              <a:t>it’s about.</a:t>
            </a:r>
          </a:p>
          <a:p>
            <a:pPr algn="l"/>
            <a:endParaRPr lang="en-GB" sz="1800" dirty="0">
              <a:solidFill>
                <a:schemeClr val="tx1"/>
              </a:solidFill>
            </a:endParaRPr>
          </a:p>
          <a:p>
            <a:pPr algn="l"/>
            <a:r>
              <a:rPr lang="en-US" sz="1800" dirty="0">
                <a:solidFill>
                  <a:schemeClr val="tx1"/>
                </a:solidFill>
              </a:rPr>
              <a:t>During a coffee break tell them what supervision is and what your experience is.</a:t>
            </a:r>
            <a:r>
              <a:rPr lang="en-GB" sz="1800" dirty="0">
                <a:solidFill>
                  <a:schemeClr val="tx1"/>
                </a:solidFill>
              </a:rPr>
              <a:t> </a:t>
            </a:r>
          </a:p>
          <a:p>
            <a:endParaRPr lang="en-GB" dirty="0"/>
          </a:p>
          <a:p>
            <a:endParaRPr lang="en-GB" dirty="0"/>
          </a:p>
        </p:txBody>
      </p:sp>
    </p:spTree>
    <p:extLst>
      <p:ext uri="{BB962C8B-B14F-4D97-AF65-F5344CB8AC3E}">
        <p14:creationId xmlns:p14="http://schemas.microsoft.com/office/powerpoint/2010/main" val="3955626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9975" y="1036175"/>
            <a:ext cx="6003422" cy="1470025"/>
          </a:xfrm>
        </p:spPr>
        <p:txBody>
          <a:bodyPr/>
          <a:lstStyle/>
          <a:p>
            <a:r>
              <a:rPr lang="en-GB" dirty="0"/>
              <a:t>WHY DO SUPERVISION AT ALL?</a:t>
            </a:r>
          </a:p>
        </p:txBody>
      </p:sp>
      <p:pic>
        <p:nvPicPr>
          <p:cNvPr id="5" name="Picture 4">
            <a:extLst>
              <a:ext uri="{FF2B5EF4-FFF2-40B4-BE49-F238E27FC236}">
                <a16:creationId xmlns:a16="http://schemas.microsoft.com/office/drawing/2014/main" id="{98E7AFEA-2405-4F61-9F39-63DD64195BD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38400" y="2766916"/>
            <a:ext cx="4267200" cy="2347094"/>
          </a:xfrm>
          <a:prstGeom prst="rect">
            <a:avLst/>
          </a:prstGeom>
        </p:spPr>
      </p:pic>
    </p:spTree>
    <p:extLst>
      <p:ext uri="{BB962C8B-B14F-4D97-AF65-F5344CB8AC3E}">
        <p14:creationId xmlns:p14="http://schemas.microsoft.com/office/powerpoint/2010/main" val="933598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9936" y="1247198"/>
            <a:ext cx="7772400" cy="1470025"/>
          </a:xfrm>
        </p:spPr>
        <p:txBody>
          <a:bodyPr>
            <a:normAutofit/>
          </a:bodyPr>
          <a:lstStyle/>
          <a:p>
            <a:r>
              <a:rPr lang="en-GB" sz="2000" dirty="0"/>
              <a:t>WHAT’S YOUR BEST EXPERIENCE OF SUPERVISION, A TIME WHEN YOU FEEL WHEN YOU FEEL THAT IT WORKS WELL FOR PEOPLE?</a:t>
            </a:r>
            <a:br>
              <a:rPr lang="en-GB" sz="2000" dirty="0">
                <a:highlight>
                  <a:srgbClr val="FFFF00"/>
                </a:highlight>
              </a:rPr>
            </a:br>
            <a:endParaRPr lang="en-GB" sz="2000" dirty="0">
              <a:highlight>
                <a:srgbClr val="FFFF00"/>
              </a:highlight>
            </a:endParaRPr>
          </a:p>
        </p:txBody>
      </p:sp>
      <p:sp>
        <p:nvSpPr>
          <p:cNvPr id="3" name="Subtitle 2"/>
          <p:cNvSpPr>
            <a:spLocks noGrp="1"/>
          </p:cNvSpPr>
          <p:nvPr>
            <p:ph type="subTitle" idx="1"/>
          </p:nvPr>
        </p:nvSpPr>
        <p:spPr>
          <a:xfrm>
            <a:off x="841664" y="2717223"/>
            <a:ext cx="7621018" cy="3146612"/>
          </a:xfrm>
        </p:spPr>
        <p:txBody>
          <a:bodyPr>
            <a:noAutofit/>
          </a:bodyPr>
          <a:lstStyle/>
          <a:p>
            <a:pPr algn="l"/>
            <a:r>
              <a:rPr lang="en-GB" sz="1800" dirty="0">
                <a:solidFill>
                  <a:schemeClr val="tx1"/>
                </a:solidFill>
              </a:rPr>
              <a:t>If possible, focus on a specific experience such as an actual supervision session. </a:t>
            </a:r>
          </a:p>
          <a:p>
            <a:pPr algn="l"/>
            <a:endParaRPr lang="en-GB" sz="1800" dirty="0">
              <a:solidFill>
                <a:schemeClr val="tx1"/>
              </a:solidFill>
            </a:endParaRPr>
          </a:p>
          <a:p>
            <a:pPr marL="285750" indent="-285750" algn="l">
              <a:buFont typeface="Arial" pitchFamily="34" charset="0"/>
              <a:buChar char="•"/>
            </a:pPr>
            <a:r>
              <a:rPr lang="en-GB" sz="1800" dirty="0">
                <a:solidFill>
                  <a:schemeClr val="tx1"/>
                </a:solidFill>
              </a:rPr>
              <a:t>What is important?</a:t>
            </a:r>
          </a:p>
          <a:p>
            <a:pPr marL="285750" indent="-285750" algn="l">
              <a:buFont typeface="Arial" pitchFamily="34" charset="0"/>
              <a:buChar char="•"/>
            </a:pPr>
            <a:endParaRPr lang="en-GB" sz="1800" dirty="0">
              <a:solidFill>
                <a:schemeClr val="tx1"/>
              </a:solidFill>
            </a:endParaRPr>
          </a:p>
          <a:p>
            <a:pPr marL="285750" indent="-285750" algn="l">
              <a:buFont typeface="Arial" pitchFamily="34" charset="0"/>
              <a:buChar char="•"/>
            </a:pPr>
            <a:endParaRPr lang="en-GB" sz="1800" dirty="0">
              <a:solidFill>
                <a:schemeClr val="tx1"/>
              </a:solidFill>
            </a:endParaRPr>
          </a:p>
          <a:p>
            <a:pPr marL="285750" indent="-285750" algn="l">
              <a:buFont typeface="Arial" pitchFamily="34" charset="0"/>
              <a:buChar char="•"/>
            </a:pPr>
            <a:r>
              <a:rPr lang="en-GB" sz="1800" dirty="0">
                <a:solidFill>
                  <a:schemeClr val="tx1"/>
                </a:solidFill>
              </a:rPr>
              <a:t>What makes it possible?</a:t>
            </a:r>
          </a:p>
          <a:p>
            <a:pPr algn="l"/>
            <a:endParaRPr lang="en-GB" sz="1800" dirty="0">
              <a:solidFill>
                <a:schemeClr val="tx1"/>
              </a:solidFill>
            </a:endParaRPr>
          </a:p>
          <a:p>
            <a:pPr marL="285750" indent="-285750" algn="l">
              <a:buFont typeface="Arial" pitchFamily="34" charset="0"/>
              <a:buChar char="•"/>
            </a:pPr>
            <a:endParaRPr lang="en-GB" sz="1800" dirty="0">
              <a:solidFill>
                <a:schemeClr val="tx1"/>
              </a:solidFill>
            </a:endParaRPr>
          </a:p>
          <a:p>
            <a:pPr marL="285750" indent="-285750" algn="l">
              <a:buFont typeface="Arial" pitchFamily="34" charset="0"/>
              <a:buChar char="•"/>
            </a:pPr>
            <a:r>
              <a:rPr lang="en-GB" sz="1800" dirty="0">
                <a:solidFill>
                  <a:schemeClr val="tx1"/>
                </a:solidFill>
              </a:rPr>
              <a:t>What does it look and feel like? </a:t>
            </a:r>
          </a:p>
        </p:txBody>
      </p:sp>
    </p:spTree>
    <p:extLst>
      <p:ext uri="{BB962C8B-B14F-4D97-AF65-F5344CB8AC3E}">
        <p14:creationId xmlns:p14="http://schemas.microsoft.com/office/powerpoint/2010/main" val="2338206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blank.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5" name="TextBox 4"/>
          <p:cNvSpPr txBox="1"/>
          <p:nvPr/>
        </p:nvSpPr>
        <p:spPr>
          <a:xfrm>
            <a:off x="1454564" y="1038595"/>
            <a:ext cx="6091157" cy="430887"/>
          </a:xfrm>
          <a:prstGeom prst="rect">
            <a:avLst/>
          </a:prstGeom>
          <a:noFill/>
        </p:spPr>
        <p:txBody>
          <a:bodyPr wrap="square" rtlCol="0">
            <a:spAutoFit/>
          </a:bodyPr>
          <a:lstStyle/>
          <a:p>
            <a:r>
              <a:rPr lang="en-US" sz="2200" b="1" dirty="0">
                <a:solidFill>
                  <a:srgbClr val="1F497D">
                    <a:lumMod val="75000"/>
                  </a:srgbClr>
                </a:solidFill>
                <a:latin typeface="Verdana"/>
                <a:cs typeface="Verdana"/>
              </a:rPr>
              <a:t>WHAT IS SUPERVISION?</a:t>
            </a:r>
          </a:p>
        </p:txBody>
      </p:sp>
      <p:sp>
        <p:nvSpPr>
          <p:cNvPr id="2" name="Rectangle 1"/>
          <p:cNvSpPr/>
          <p:nvPr/>
        </p:nvSpPr>
        <p:spPr>
          <a:xfrm>
            <a:off x="462395" y="1696917"/>
            <a:ext cx="8219209" cy="954107"/>
          </a:xfrm>
          <a:prstGeom prst="rect">
            <a:avLst/>
          </a:prstGeom>
        </p:spPr>
        <p:txBody>
          <a:bodyPr wrap="square">
            <a:spAutoFit/>
          </a:bodyPr>
          <a:lstStyle/>
          <a:p>
            <a:endParaRPr lang="en-US" sz="1400" dirty="0">
              <a:latin typeface="Verdana" pitchFamily="34" charset="0"/>
              <a:ea typeface="Verdana" pitchFamily="34" charset="0"/>
              <a:cs typeface="Verdana" pitchFamily="34" charset="0"/>
            </a:endParaRPr>
          </a:p>
          <a:p>
            <a:endParaRPr lang="en-US" sz="1400" dirty="0">
              <a:latin typeface="Verdana" pitchFamily="34" charset="0"/>
              <a:ea typeface="Verdana" pitchFamily="34" charset="0"/>
              <a:cs typeface="Verdana" pitchFamily="34" charset="0"/>
            </a:endParaRPr>
          </a:p>
          <a:p>
            <a:endParaRPr lang="en-US" sz="1400" dirty="0">
              <a:latin typeface="Verdana" pitchFamily="34" charset="0"/>
              <a:ea typeface="Verdana" pitchFamily="34" charset="0"/>
              <a:cs typeface="Verdana" pitchFamily="34" charset="0"/>
            </a:endParaRPr>
          </a:p>
          <a:p>
            <a:endParaRPr lang="en-GB" sz="1400" dirty="0">
              <a:latin typeface="Verdana" pitchFamily="34" charset="0"/>
              <a:ea typeface="Verdana" pitchFamily="34" charset="0"/>
              <a:cs typeface="Verdana" pitchFamily="34" charset="0"/>
            </a:endParaRPr>
          </a:p>
        </p:txBody>
      </p:sp>
      <p:pic>
        <p:nvPicPr>
          <p:cNvPr id="1026" name="Picture 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62394" y="1713823"/>
            <a:ext cx="7325033" cy="4578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626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2337" y="348840"/>
            <a:ext cx="6689558" cy="1470025"/>
          </a:xfrm>
        </p:spPr>
        <p:txBody>
          <a:bodyPr>
            <a:normAutofit/>
          </a:bodyPr>
          <a:lstStyle/>
          <a:p>
            <a:r>
              <a:rPr lang="en-GB" dirty="0"/>
              <a:t>DIFFERENT TYPES OF ONE-TO-ONE SUPERVISION</a:t>
            </a:r>
          </a:p>
        </p:txBody>
      </p:sp>
      <p:pic>
        <p:nvPicPr>
          <p:cNvPr id="7" name="Picture 6">
            <a:extLst>
              <a:ext uri="{FF2B5EF4-FFF2-40B4-BE49-F238E27FC236}">
                <a16:creationId xmlns:a16="http://schemas.microsoft.com/office/drawing/2014/main" id="{C91CF99C-7143-45FF-BE90-3D04D66F71C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05728" y="1700136"/>
            <a:ext cx="6594518" cy="3977650"/>
          </a:xfrm>
          <a:prstGeom prst="rect">
            <a:avLst/>
          </a:prstGeom>
        </p:spPr>
      </p:pic>
    </p:spTree>
    <p:extLst>
      <p:ext uri="{BB962C8B-B14F-4D97-AF65-F5344CB8AC3E}">
        <p14:creationId xmlns:p14="http://schemas.microsoft.com/office/powerpoint/2010/main" val="345312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56925_SSSC_Powerpoint_blank.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976232"/>
          </a:xfrm>
          <a:prstGeom prst="rect">
            <a:avLst/>
          </a:prstGeom>
        </p:spPr>
      </p:pic>
      <p:sp>
        <p:nvSpPr>
          <p:cNvPr id="5" name="TextBox 4"/>
          <p:cNvSpPr txBox="1"/>
          <p:nvPr/>
        </p:nvSpPr>
        <p:spPr>
          <a:xfrm>
            <a:off x="1569453" y="719689"/>
            <a:ext cx="6935714" cy="1446550"/>
          </a:xfrm>
          <a:prstGeom prst="rect">
            <a:avLst/>
          </a:prstGeom>
          <a:noFill/>
        </p:spPr>
        <p:txBody>
          <a:bodyPr wrap="square" rtlCol="0">
            <a:spAutoFit/>
          </a:bodyPr>
          <a:lstStyle/>
          <a:p>
            <a:r>
              <a:rPr lang="en-US" sz="2200" b="1" dirty="0">
                <a:solidFill>
                  <a:srgbClr val="1F497D">
                    <a:lumMod val="75000"/>
                  </a:srgbClr>
                </a:solidFill>
                <a:latin typeface="Verdana"/>
                <a:cs typeface="Verdana"/>
              </a:rPr>
              <a:t>COMING PREPARED AND MAKING THE MOST OF SUPERVISION</a:t>
            </a:r>
          </a:p>
          <a:p>
            <a:endParaRPr lang="en-US" sz="2200" b="1" dirty="0">
              <a:solidFill>
                <a:srgbClr val="1F497D">
                  <a:lumMod val="75000"/>
                </a:srgbClr>
              </a:solidFill>
              <a:latin typeface="Verdana"/>
              <a:cs typeface="Verdana"/>
            </a:endParaRPr>
          </a:p>
          <a:p>
            <a:endParaRPr lang="en-US" sz="2200" b="1" dirty="0">
              <a:solidFill>
                <a:srgbClr val="1F497D">
                  <a:lumMod val="75000"/>
                </a:srgbClr>
              </a:solidFill>
              <a:latin typeface="Verdana"/>
              <a:cs typeface="Verdana"/>
            </a:endParaRPr>
          </a:p>
        </p:txBody>
      </p:sp>
      <p:pic>
        <p:nvPicPr>
          <p:cNvPr id="4" name="Picture 3" descr="A close up of a logo&#10;&#10;Description automatically generated">
            <a:extLst>
              <a:ext uri="{FF2B5EF4-FFF2-40B4-BE49-F238E27FC236}">
                <a16:creationId xmlns:a16="http://schemas.microsoft.com/office/drawing/2014/main" id="{8DD7E1FE-6730-495A-B321-DD1F0F67A4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29779" y="2162205"/>
            <a:ext cx="6144768" cy="3459480"/>
          </a:xfrm>
          <a:prstGeom prst="rect">
            <a:avLst/>
          </a:prstGeom>
        </p:spPr>
      </p:pic>
    </p:spTree>
    <p:extLst>
      <p:ext uri="{BB962C8B-B14F-4D97-AF65-F5344CB8AC3E}">
        <p14:creationId xmlns:p14="http://schemas.microsoft.com/office/powerpoint/2010/main" val="3955626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3564" y="5794027"/>
            <a:ext cx="6535202" cy="338554"/>
          </a:xfrm>
          <a:prstGeom prst="rect">
            <a:avLst/>
          </a:prstGeom>
        </p:spPr>
        <p:txBody>
          <a:bodyPr wrap="square">
            <a:spAutoFit/>
          </a:bodyPr>
          <a:lstStyle/>
          <a:p>
            <a:r>
              <a:rPr lang="en-GB" sz="1600" dirty="0">
                <a:latin typeface="Verdana" pitchFamily="34" charset="0"/>
                <a:ea typeface="Verdana" pitchFamily="34" charset="0"/>
                <a:cs typeface="Verdana" pitchFamily="34" charset="0"/>
              </a:rPr>
              <a:t>Morrison (2005)</a:t>
            </a:r>
          </a:p>
        </p:txBody>
      </p:sp>
      <p:sp>
        <p:nvSpPr>
          <p:cNvPr id="3" name="Title 2"/>
          <p:cNvSpPr>
            <a:spLocks noGrp="1"/>
          </p:cNvSpPr>
          <p:nvPr>
            <p:ph type="ctrTitle"/>
          </p:nvPr>
        </p:nvSpPr>
        <p:spPr>
          <a:xfrm>
            <a:off x="840302" y="1020334"/>
            <a:ext cx="7458625" cy="576916"/>
          </a:xfrm>
        </p:spPr>
        <p:txBody>
          <a:bodyPr>
            <a:normAutofit/>
          </a:bodyPr>
          <a:lstStyle/>
          <a:p>
            <a:r>
              <a:rPr lang="en-GB" sz="2400" dirty="0"/>
              <a:t>A BALANCED SUPERVISION</a:t>
            </a:r>
          </a:p>
        </p:txBody>
      </p:sp>
      <p:sp>
        <p:nvSpPr>
          <p:cNvPr id="4" name="Subtitle 3"/>
          <p:cNvSpPr>
            <a:spLocks noGrp="1"/>
          </p:cNvSpPr>
          <p:nvPr>
            <p:ph type="subTitle" idx="1"/>
          </p:nvPr>
        </p:nvSpPr>
        <p:spPr/>
        <p:txBody>
          <a:bodyPr>
            <a:normAutofit/>
          </a:bodyPr>
          <a:lstStyle/>
          <a:p>
            <a:endParaRPr lang="en-GB" sz="2000" dirty="0"/>
          </a:p>
          <a:p>
            <a:endParaRPr lang="en-GB" sz="2000" dirty="0"/>
          </a:p>
          <a:p>
            <a:endParaRPr lang="en-GB" sz="2000" dirty="0"/>
          </a:p>
          <a:p>
            <a:endParaRPr lang="en-GB" sz="2000" dirty="0"/>
          </a:p>
          <a:p>
            <a:endParaRPr lang="en-GB" sz="2000" dirty="0"/>
          </a:p>
          <a:p>
            <a:endParaRPr lang="en-GB" sz="2000" dirty="0"/>
          </a:p>
        </p:txBody>
      </p:sp>
      <p:graphicFrame>
        <p:nvGraphicFramePr>
          <p:cNvPr id="6" name="Table 5"/>
          <p:cNvGraphicFramePr>
            <a:graphicFrameLocks noGrp="1"/>
          </p:cNvGraphicFramePr>
          <p:nvPr>
            <p:extLst>
              <p:ext uri="{D42A27DB-BD31-4B8C-83A1-F6EECF244321}">
                <p14:modId xmlns:p14="http://schemas.microsoft.com/office/powerpoint/2010/main" val="1519665088"/>
              </p:ext>
            </p:extLst>
          </p:nvPr>
        </p:nvGraphicFramePr>
        <p:xfrm>
          <a:off x="1373163" y="2118359"/>
          <a:ext cx="6925764" cy="3675668"/>
        </p:xfrm>
        <a:graphic>
          <a:graphicData uri="http://schemas.openxmlformats.org/drawingml/2006/table">
            <a:tbl>
              <a:tblPr firstRow="1" bandRow="1">
                <a:tableStyleId>{5C22544A-7EE6-4342-B048-85BDC9FD1C3A}</a:tableStyleId>
              </a:tblPr>
              <a:tblGrid>
                <a:gridCol w="3305517">
                  <a:extLst>
                    <a:ext uri="{9D8B030D-6E8A-4147-A177-3AD203B41FA5}">
                      <a16:colId xmlns:a16="http://schemas.microsoft.com/office/drawing/2014/main" val="20000"/>
                    </a:ext>
                  </a:extLst>
                </a:gridCol>
                <a:gridCol w="3620247">
                  <a:extLst>
                    <a:ext uri="{9D8B030D-6E8A-4147-A177-3AD203B41FA5}">
                      <a16:colId xmlns:a16="http://schemas.microsoft.com/office/drawing/2014/main" val="20001"/>
                    </a:ext>
                  </a:extLst>
                </a:gridCol>
              </a:tblGrid>
              <a:tr h="433377">
                <a:tc>
                  <a:txBody>
                    <a:bodyPr/>
                    <a:lstStyle/>
                    <a:p>
                      <a:r>
                        <a:rPr lang="en-GB" dirty="0"/>
                        <a:t>Management</a:t>
                      </a:r>
                    </a:p>
                  </a:txBody>
                  <a:tcPr>
                    <a:solidFill>
                      <a:srgbClr val="00B0F0"/>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Mediation</a:t>
                      </a:r>
                    </a:p>
                  </a:txBody>
                  <a:tcPr>
                    <a:solidFill>
                      <a:srgbClr val="00B0F0"/>
                    </a:solidFill>
                  </a:tcPr>
                </a:tc>
                <a:extLst>
                  <a:ext uri="{0D108BD9-81ED-4DB2-BD59-A6C34878D82A}">
                    <a16:rowId xmlns:a16="http://schemas.microsoft.com/office/drawing/2014/main" val="10000"/>
                  </a:ext>
                </a:extLst>
              </a:tr>
              <a:tr h="1540891">
                <a:tc>
                  <a:txBody>
                    <a:bodyPr/>
                    <a:lstStyle/>
                    <a:p>
                      <a:r>
                        <a:rPr lang="en-GB" dirty="0"/>
                        <a:t>Competent (in)</a:t>
                      </a:r>
                    </a:p>
                    <a:p>
                      <a:r>
                        <a:rPr lang="en-GB" dirty="0"/>
                        <a:t>Accountable (for)</a:t>
                      </a:r>
                    </a:p>
                    <a:p>
                      <a:r>
                        <a:rPr lang="en-GB" dirty="0"/>
                        <a:t>Performance (in)</a:t>
                      </a:r>
                    </a:p>
                    <a:p>
                      <a:endParaRPr lang="en-GB"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Engaging with the organisation</a:t>
                      </a:r>
                    </a:p>
                    <a:p>
                      <a:pPr marL="0" marR="0" indent="0" algn="l" defTabSz="457200" rtl="0" eaLnBrk="1" fontAlgn="auto" latinLnBrk="0" hangingPunct="1">
                        <a:lnSpc>
                          <a:spcPct val="100000"/>
                        </a:lnSpc>
                        <a:spcBef>
                          <a:spcPts val="0"/>
                        </a:spcBef>
                        <a:spcAft>
                          <a:spcPts val="0"/>
                        </a:spcAft>
                        <a:buClrTx/>
                        <a:buSzTx/>
                        <a:buFontTx/>
                        <a:buNone/>
                        <a:tabLst/>
                        <a:defRPr/>
                      </a:pPr>
                      <a:r>
                        <a:rPr lang="en-GB" dirty="0"/>
                        <a:t>Upward and downward flow of information</a:t>
                      </a:r>
                    </a:p>
                    <a:p>
                      <a:endParaRPr lang="en-GB" dirty="0"/>
                    </a:p>
                  </a:txBody>
                  <a:tcPr/>
                </a:tc>
                <a:extLst>
                  <a:ext uri="{0D108BD9-81ED-4DB2-BD59-A6C34878D82A}">
                    <a16:rowId xmlns:a16="http://schemas.microsoft.com/office/drawing/2014/main" val="10001"/>
                  </a:ext>
                </a:extLst>
              </a:tr>
              <a:tr h="390631">
                <a:tc>
                  <a:txBody>
                    <a:bodyPr/>
                    <a:lstStyle/>
                    <a:p>
                      <a:r>
                        <a:rPr lang="en-GB" b="1" dirty="0">
                          <a:solidFill>
                            <a:schemeClr val="bg1"/>
                          </a:solidFill>
                        </a:rPr>
                        <a:t>Development</a:t>
                      </a:r>
                    </a:p>
                  </a:txBody>
                  <a:tcPr>
                    <a:solidFill>
                      <a:srgbClr val="00B0F0"/>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bg1"/>
                          </a:solidFill>
                        </a:rPr>
                        <a:t>Support</a:t>
                      </a:r>
                    </a:p>
                  </a:txBody>
                  <a:tcPr>
                    <a:solidFill>
                      <a:srgbClr val="00B0F0"/>
                    </a:solidFill>
                  </a:tcPr>
                </a:tc>
                <a:extLst>
                  <a:ext uri="{0D108BD9-81ED-4DB2-BD59-A6C34878D82A}">
                    <a16:rowId xmlns:a16="http://schemas.microsoft.com/office/drawing/2014/main" val="10002"/>
                  </a:ext>
                </a:extLst>
              </a:tr>
              <a:tr h="1310769">
                <a:tc>
                  <a:txBody>
                    <a:bodyPr/>
                    <a:lstStyle/>
                    <a:p>
                      <a:r>
                        <a:rPr lang="en-GB" dirty="0"/>
                        <a:t>Continuing </a:t>
                      </a:r>
                      <a:r>
                        <a:rPr lang="en-GB" baseline="0" dirty="0"/>
                        <a:t> professional development</a:t>
                      </a:r>
                      <a:endParaRPr lang="en-GB" dirty="0"/>
                    </a:p>
                  </a:txBody>
                  <a:tcPr/>
                </a:tc>
                <a:tc>
                  <a:txBody>
                    <a:bodyPr/>
                    <a:lstStyle/>
                    <a:p>
                      <a:r>
                        <a:rPr lang="en-GB" dirty="0"/>
                        <a:t>Boundaries  at work</a:t>
                      </a:r>
                    </a:p>
                    <a:p>
                      <a:r>
                        <a:rPr lang="en-GB" dirty="0"/>
                        <a:t>Personal and professional responses</a:t>
                      </a:r>
                    </a:p>
                    <a:p>
                      <a:endParaRPr lang="en-GB"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94262118"/>
      </p:ext>
    </p:extLst>
  </p:cSld>
  <p:clrMapOvr>
    <a:masterClrMapping/>
  </p:clrMapOvr>
</p:sld>
</file>

<file path=ppt/theme/theme1.xml><?xml version="1.0" encoding="utf-8"?>
<a:theme xmlns:a="http://schemas.openxmlformats.org/drawingml/2006/main" name="Lime_SSSC_PP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Lime_SSSC_PPS</Template>
  <TotalTime>818</TotalTime>
  <Words>2838</Words>
  <Application>Microsoft Office PowerPoint</Application>
  <PresentationFormat>On-screen Show (4:3)</PresentationFormat>
  <Paragraphs>268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Verdana</vt:lpstr>
      <vt:lpstr>Lime_SSSC_PPS</vt:lpstr>
      <vt:lpstr>PowerPoint Presentation</vt:lpstr>
      <vt:lpstr>WHAT YOU’LL GET OUT OF TODAY…….</vt:lpstr>
      <vt:lpstr>LET’S START ……..</vt:lpstr>
      <vt:lpstr>WHY DO SUPERVISION AT ALL?</vt:lpstr>
      <vt:lpstr>WHAT’S YOUR BEST EXPERIENCE OF SUPERVISION, A TIME WHEN YOU FEEL WHEN YOU FEEL THAT IT WORKS WELL FOR PEOPLE? </vt:lpstr>
      <vt:lpstr>PowerPoint Presentation</vt:lpstr>
      <vt:lpstr>DIFFERENT TYPES OF ONE-TO-ONE SUPERVISION</vt:lpstr>
      <vt:lpstr>PowerPoint Presentation</vt:lpstr>
      <vt:lpstr>A BALANCED SUPERVISION</vt:lpstr>
      <vt:lpstr>EFFECTIVE SUPERVISION SUPPORTS:</vt:lpstr>
      <vt:lpstr>PowerPoint Presentation</vt:lpstr>
      <vt:lpstr>WHAT’S HAPPENING IN OUR SERVICE?</vt:lpstr>
      <vt:lpstr>RESOURCES TO SUPPORT YOU</vt:lpstr>
      <vt:lpstr>PowerPoint Presentation</vt:lpstr>
      <vt:lpstr>LINKS AND CONTACTS</vt:lpstr>
    </vt:vector>
  </TitlesOfParts>
  <Company>Social Care and Social Work Improvement Scotland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daltonlo</dc:creator>
  <cp:lastModifiedBy>Lorna Dalton</cp:lastModifiedBy>
  <cp:revision>41</cp:revision>
  <cp:lastPrinted>2018-03-16T14:28:47Z</cp:lastPrinted>
  <dcterms:created xsi:type="dcterms:W3CDTF">2017-02-27T21:02:28Z</dcterms:created>
  <dcterms:modified xsi:type="dcterms:W3CDTF">2019-10-17T13:49:33Z</dcterms:modified>
</cp:coreProperties>
</file>