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9"/>
  </p:notesMasterIdLst>
  <p:handoutMasterIdLst>
    <p:handoutMasterId r:id="rId10"/>
  </p:handoutMasterIdLst>
  <p:sldIdLst>
    <p:sldId id="348" r:id="rId2"/>
    <p:sldId id="334" r:id="rId3"/>
    <p:sldId id="345" r:id="rId4"/>
    <p:sldId id="350" r:id="rId5"/>
    <p:sldId id="344" r:id="rId6"/>
    <p:sldId id="349" r:id="rId7"/>
    <p:sldId id="346" r:id="rId8"/>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ghna Harte" initials="AH" lastIdx="20" clrIdx="0"/>
  <p:cmAuthor id="1" name="fidelma browne" initials="fb" lastIdx="2" clrIdx="1"/>
  <p:cmAuthor id="2" name="Admin" initials="A" lastIdx="1" clrIdx="2"/>
  <p:cmAuthor id="3" name="Sonya Sheils" initials="SS" lastIdx="6" clrIdx="3">
    <p:extLst>
      <p:ext uri="{19B8F6BF-5375-455C-9EA6-DF929625EA0E}">
        <p15:presenceInfo xmlns:p15="http://schemas.microsoft.com/office/powerpoint/2012/main" userId="e67d44c0522032f0" providerId="Windows Live"/>
      </p:ext>
    </p:extLst>
  </p:cmAuthor>
  <p:cmAuthor id="4" name="Aghna" initials="A" lastIdx="1" clrIdx="4">
    <p:extLst>
      <p:ext uri="{19B8F6BF-5375-455C-9EA6-DF929625EA0E}">
        <p15:presenceInfo xmlns:p15="http://schemas.microsoft.com/office/powerpoint/2012/main" userId="b25fc64c5435aa44" providerId="Windows Live"/>
      </p:ext>
    </p:extLst>
  </p:cmAuthor>
  <p:cmAuthor id="5" name="Rachel Wright" initials="RW" lastIdx="2" clrIdx="5">
    <p:extLst>
      <p:ext uri="{19B8F6BF-5375-455C-9EA6-DF929625EA0E}">
        <p15:presenceInfo xmlns:p15="http://schemas.microsoft.com/office/powerpoint/2012/main" userId="S-1-5-21-3741593784-2899681647-1123851950-186538" providerId="AD"/>
      </p:ext>
    </p:extLst>
  </p:cmAuthor>
  <p:cmAuthor id="6" name="Cairin Conway" initials="CC" lastIdx="8" clrIdx="6">
    <p:extLst>
      <p:ext uri="{19B8F6BF-5375-455C-9EA6-DF929625EA0E}">
        <p15:presenceInfo xmlns:p15="http://schemas.microsoft.com/office/powerpoint/2012/main" userId="S-1-5-21-631144023-1040123241-1542849698-1039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53"/>
    <a:srgbClr val="595964"/>
    <a:srgbClr val="59595F"/>
    <a:srgbClr val="595959"/>
    <a:srgbClr val="068CA6"/>
    <a:srgbClr val="FFCC00"/>
    <a:srgbClr val="FFEE00"/>
    <a:srgbClr val="000000"/>
    <a:srgbClr val="3B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CACE6D-DCF7-4A04-9F2F-179CE616F6E8}" v="131" dt="2021-08-23T16:56:54.691"/>
    <p1510:client id="{DB0DD9F5-E621-43ED-99BF-5309E1CBAD20}" v="229" dt="2021-07-07T12:09:20.3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49" autoAdjust="0"/>
    <p:restoredTop sz="94660"/>
  </p:normalViewPr>
  <p:slideViewPr>
    <p:cSldViewPr snapToGrid="0">
      <p:cViewPr varScale="1">
        <p:scale>
          <a:sx n="51" d="100"/>
          <a:sy n="51" d="100"/>
        </p:scale>
        <p:origin x="1758" y="84"/>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6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5"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2366A3-0ACF-4C4A-A8D0-F31B4FACCE3A}" type="datetimeFigureOut">
              <a:rPr lang="en-IE" smtClean="0"/>
              <a:t>16/02/2023</a:t>
            </a:fld>
            <a:endParaRPr lang="en-I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D7F7C3-D6D0-454D-B185-857CD35DA1BF}" type="slidenum">
              <a:rPr lang="en-IE" smtClean="0"/>
              <a:t>‹#›</a:t>
            </a:fld>
            <a:endParaRPr lang="en-IE"/>
          </a:p>
        </p:txBody>
      </p:sp>
    </p:spTree>
    <p:extLst>
      <p:ext uri="{BB962C8B-B14F-4D97-AF65-F5344CB8AC3E}">
        <p14:creationId xmlns:p14="http://schemas.microsoft.com/office/powerpoint/2010/main" val="2448028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249ECF0A-8A29-4048-A13A-35D03D412847}" type="datetimeFigureOut">
              <a:rPr lang="en-IE" smtClean="0"/>
              <a:pPr/>
              <a:t>16/02/2023</a:t>
            </a:fld>
            <a:endParaRPr lang="en-IE" dirty="0"/>
          </a:p>
        </p:txBody>
      </p:sp>
      <p:sp>
        <p:nvSpPr>
          <p:cNvPr id="4" name="Slide Image Placeholder 3"/>
          <p:cNvSpPr>
            <a:spLocks noGrp="1" noRot="1" noChangeAspect="1"/>
          </p:cNvSpPr>
          <p:nvPr>
            <p:ph type="sldImg" idx="2"/>
          </p:nvPr>
        </p:nvSpPr>
        <p:spPr>
          <a:xfrm>
            <a:off x="2362200" y="1143000"/>
            <a:ext cx="21336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A4211352-757F-421B-B7B4-67FAEC3A1FE4}" type="slidenum">
              <a:rPr lang="en-IE" smtClean="0"/>
              <a:pPr/>
              <a:t>‹#›</a:t>
            </a:fld>
            <a:endParaRPr lang="en-IE" dirty="0"/>
          </a:p>
        </p:txBody>
      </p:sp>
    </p:spTree>
    <p:extLst>
      <p:ext uri="{BB962C8B-B14F-4D97-AF65-F5344CB8AC3E}">
        <p14:creationId xmlns:p14="http://schemas.microsoft.com/office/powerpoint/2010/main" val="778247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5"/>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857250" y="5202944"/>
            <a:ext cx="5143500" cy="239165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pPr/>
              <a:t>16/02/2023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34000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pPr/>
              <a:t>16/02/2023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01255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403"/>
            <a:ext cx="1478756" cy="8394877"/>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71487"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pPr/>
              <a:t>16/02/2023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03708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p:nvPr userDrawn="1"/>
        </p:nvSpPr>
        <p:spPr>
          <a:xfrm>
            <a:off x="0" y="9001497"/>
            <a:ext cx="6858000" cy="90450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latin typeface="Arial" panose="020B0604020202020204" pitchFamily="34" charset="0"/>
            </a:endParaRPr>
          </a:p>
        </p:txBody>
      </p:sp>
      <p:sp>
        <p:nvSpPr>
          <p:cNvPr id="2" name="Date Placeholder 1"/>
          <p:cNvSpPr>
            <a:spLocks noGrp="1"/>
          </p:cNvSpPr>
          <p:nvPr>
            <p:ph type="dt" sz="half" idx="10"/>
          </p:nvPr>
        </p:nvSpPr>
        <p:spPr/>
        <p:txBody>
          <a:bodyPr/>
          <a:lstStyle/>
          <a:p>
            <a:fld id="{1FA132DE-3CCD-4C23-9CAF-BF6883D6418B}" type="datetimeFigureOut">
              <a:rPr lang="en-IE" smtClean="0"/>
              <a:pPr/>
              <a:t>16/02/2023</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7187C6D1-D2C4-449C-A347-1C6E5EEB2D6C}" type="slidenum">
              <a:rPr lang="en-IE" smtClean="0"/>
              <a:pPr/>
              <a:t>‹#›</a:t>
            </a:fld>
            <a:endParaRPr lang="en-IE"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4845" y="9258665"/>
            <a:ext cx="781576" cy="65149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62330" y="9245413"/>
            <a:ext cx="1761922" cy="621855"/>
          </a:xfrm>
          <a:prstGeom prst="rect">
            <a:avLst/>
          </a:prstGeom>
        </p:spPr>
      </p:pic>
    </p:spTree>
    <p:extLst>
      <p:ext uri="{BB962C8B-B14F-4D97-AF65-F5344CB8AC3E}">
        <p14:creationId xmlns:p14="http://schemas.microsoft.com/office/powerpoint/2010/main" val="2452607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ernal Slides">
    <p:spTree>
      <p:nvGrpSpPr>
        <p:cNvPr id="1" name=""/>
        <p:cNvGrpSpPr/>
        <p:nvPr/>
      </p:nvGrpSpPr>
      <p:grpSpPr>
        <a:xfrm>
          <a:off x="0" y="0"/>
          <a:ext cx="0" cy="0"/>
          <a:chOff x="0" y="0"/>
          <a:chExt cx="0" cy="0"/>
        </a:xfrm>
      </p:grpSpPr>
      <p:sp>
        <p:nvSpPr>
          <p:cNvPr id="11" name="Rectangle 10"/>
          <p:cNvSpPr/>
          <p:nvPr userDrawn="1"/>
        </p:nvSpPr>
        <p:spPr>
          <a:xfrm>
            <a:off x="0" y="-1"/>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latin typeface="Arial" panose="020B0604020202020204" pitchFamily="34" charset="0"/>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10" r="23046"/>
          <a:stretch/>
        </p:blipFill>
        <p:spPr>
          <a:xfrm>
            <a:off x="1" y="8886973"/>
            <a:ext cx="6858000" cy="101902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8554" y="9027587"/>
            <a:ext cx="1362045" cy="755950"/>
          </a:xfrm>
          <a:prstGeom prst="rect">
            <a:avLst/>
          </a:prstGeom>
        </p:spPr>
      </p:pic>
    </p:spTree>
    <p:extLst>
      <p:ext uri="{BB962C8B-B14F-4D97-AF65-F5344CB8AC3E}">
        <p14:creationId xmlns:p14="http://schemas.microsoft.com/office/powerpoint/2010/main" val="2209201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logo internal">
    <p:spTree>
      <p:nvGrpSpPr>
        <p:cNvPr id="1" name=""/>
        <p:cNvGrpSpPr/>
        <p:nvPr/>
      </p:nvGrpSpPr>
      <p:grpSpPr>
        <a:xfrm>
          <a:off x="0" y="0"/>
          <a:ext cx="0" cy="0"/>
          <a:chOff x="0" y="0"/>
          <a:chExt cx="0" cy="0"/>
        </a:xfrm>
      </p:grpSpPr>
      <p:sp>
        <p:nvSpPr>
          <p:cNvPr id="11" name="Rectangle 10"/>
          <p:cNvSpPr/>
          <p:nvPr userDrawn="1"/>
        </p:nvSpPr>
        <p:spPr>
          <a:xfrm>
            <a:off x="0" y="-1"/>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latin typeface="Arial" panose="020B0604020202020204" pitchFamily="34" charset="0"/>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10" r="23046"/>
          <a:stretch/>
        </p:blipFill>
        <p:spPr>
          <a:xfrm>
            <a:off x="1" y="8886973"/>
            <a:ext cx="6858000" cy="1019028"/>
          </a:xfrm>
          <a:prstGeom prst="rect">
            <a:avLst/>
          </a:prstGeom>
        </p:spPr>
      </p:pic>
    </p:spTree>
    <p:extLst>
      <p:ext uri="{BB962C8B-B14F-4D97-AF65-F5344CB8AC3E}">
        <p14:creationId xmlns:p14="http://schemas.microsoft.com/office/powerpoint/2010/main" val="55242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pPr/>
              <a:t>16/02/2023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77836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8" y="2469622"/>
            <a:ext cx="5915025" cy="4120620"/>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467918" y="6629227"/>
            <a:ext cx="5915025" cy="21669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A132DE-3CCD-4C23-9CAF-BF6883D6418B}" type="datetimeFigureOut">
              <a:rPr lang="en-IE" smtClean="0"/>
              <a:pPr/>
              <a:t>16/02/2023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327106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1FA132DE-3CCD-4C23-9CAF-BF6883D6418B}" type="datetimeFigureOut">
              <a:rPr lang="en-IE" smtClean="0"/>
              <a:pPr/>
              <a:t>16/02/2023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426908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3"/>
            <a:ext cx="5915025" cy="1914702"/>
          </a:xfrm>
        </p:spPr>
        <p:txBody>
          <a:bodyPr/>
          <a:lstStyle/>
          <a:p>
            <a:r>
              <a:rPr lang="en-US"/>
              <a:t>Click to edit Master title style</a:t>
            </a:r>
            <a:endParaRPr lang="en-IE"/>
          </a:p>
        </p:txBody>
      </p:sp>
      <p:sp>
        <p:nvSpPr>
          <p:cNvPr id="3" name="Text Placeholder 2"/>
          <p:cNvSpPr>
            <a:spLocks noGrp="1"/>
          </p:cNvSpPr>
          <p:nvPr>
            <p:ph type="body" idx="1"/>
          </p:nvPr>
        </p:nvSpPr>
        <p:spPr>
          <a:xfrm>
            <a:off x="472383" y="2428346"/>
            <a:ext cx="2901255" cy="11900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72383" y="3618443"/>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3471865" y="2428346"/>
            <a:ext cx="2915543" cy="11900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471865" y="3618443"/>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1FA132DE-3CCD-4C23-9CAF-BF6883D6418B}" type="datetimeFigureOut">
              <a:rPr lang="en-IE" smtClean="0"/>
              <a:pPr/>
              <a:t>16/02/2023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12994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1FA132DE-3CCD-4C23-9CAF-BF6883D6418B}" type="datetimeFigureOut">
              <a:rPr lang="en-IE" smtClean="0"/>
              <a:pPr/>
              <a:t>16/02/2023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389050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132DE-3CCD-4C23-9CAF-BF6883D6418B}" type="datetimeFigureOut">
              <a:rPr lang="en-IE" smtClean="0"/>
              <a:pPr/>
              <a:t>16/02/2023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187C6D1-D2C4-449C-A347-1C6E5EEB2D6C}" type="slidenum">
              <a:rPr lang="en-IE" smtClean="0"/>
              <a:pPr/>
              <a:t>‹#›</a:t>
            </a:fld>
            <a:endParaRPr lang="en-I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2686" y="835481"/>
            <a:ext cx="1112937" cy="1428954"/>
          </a:xfrm>
          <a:prstGeom prst="rect">
            <a:avLst/>
          </a:prstGeom>
        </p:spPr>
      </p:pic>
    </p:spTree>
    <p:extLst>
      <p:ext uri="{BB962C8B-B14F-4D97-AF65-F5344CB8AC3E}">
        <p14:creationId xmlns:p14="http://schemas.microsoft.com/office/powerpoint/2010/main" val="412638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3" y="660400"/>
            <a:ext cx="2211883" cy="23114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2915545" y="1426281"/>
            <a:ext cx="3471863" cy="7039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72383" y="2971800"/>
            <a:ext cx="2211883" cy="55056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A132DE-3CCD-4C23-9CAF-BF6883D6418B}" type="datetimeFigureOut">
              <a:rPr lang="en-IE" smtClean="0"/>
              <a:pPr/>
              <a:t>16/02/2023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31873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3" y="660400"/>
            <a:ext cx="2211883" cy="23114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2915545" y="1426281"/>
            <a:ext cx="3471863" cy="70396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472383" y="2971800"/>
            <a:ext cx="2211883" cy="55056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A132DE-3CCD-4C23-9CAF-BF6883D6418B}" type="datetimeFigureOut">
              <a:rPr lang="en-IE" smtClean="0"/>
              <a:pPr/>
              <a:t>16/02/2023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191046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0" y="527403"/>
            <a:ext cx="5915025" cy="1914702"/>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71490"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1FA132DE-3CCD-4C23-9CAF-BF6883D6418B}" type="datetimeFigureOut">
              <a:rPr lang="en-IE" smtClean="0"/>
              <a:pPr/>
              <a:t>16/02/2023</a:t>
            </a:fld>
            <a:endParaRPr lang="en-IE" dirty="0"/>
          </a:p>
        </p:txBody>
      </p:sp>
      <p:sp>
        <p:nvSpPr>
          <p:cNvPr id="5" name="Footer Placeholder 4"/>
          <p:cNvSpPr>
            <a:spLocks noGrp="1"/>
          </p:cNvSpPr>
          <p:nvPr>
            <p:ph type="ftr" sz="quarter" idx="3"/>
          </p:nvPr>
        </p:nvSpPr>
        <p:spPr>
          <a:xfrm>
            <a:off x="2271715" y="9181397"/>
            <a:ext cx="2314575" cy="527403"/>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IE"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7187C6D1-D2C4-449C-A347-1C6E5EEB2D6C}" type="slidenum">
              <a:rPr lang="en-IE" smtClean="0"/>
              <a:pPr/>
              <a:t>‹#›</a:t>
            </a:fld>
            <a:endParaRPr lang="en-IE" dirty="0"/>
          </a:p>
        </p:txBody>
      </p:sp>
    </p:spTree>
    <p:extLst>
      <p:ext uri="{BB962C8B-B14F-4D97-AF65-F5344CB8AC3E}">
        <p14:creationId xmlns:p14="http://schemas.microsoft.com/office/powerpoint/2010/main" val="1358783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covidservices.hse.ie/Scr100?source=FA2F6C88-F089-4A69-8970-6C7C66C41BAF"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soundcloud.com/hseireland/hse-hpv-laura-brennan-eng-radi?si=785df41d3da743b9922eee4ebf486e2f&amp;utm_source=clipboard&amp;utm_medium=text&amp;utm_campaign=social_sharing" TargetMode="External"/><Relationship Id="rId2" Type="http://schemas.openxmlformats.org/officeDocument/2006/relationships/hyperlink" Target="https://youtu.be/OPq6ZitvB9Y" TargetMode="External"/><Relationship Id="rId1" Type="http://schemas.openxmlformats.org/officeDocument/2006/relationships/slideLayout" Target="../slideLayouts/slideLayout12.xml"/><Relationship Id="rId4" Type="http://schemas.openxmlformats.org/officeDocument/2006/relationships/hyperlink" Target="https://soundcloud.com/hseireland/hse-hpv-laura-brennan-irish-radio?si=785df41d3da743b9922eee4ebf486e2f&amp;utm_source=clipboard&amp;utm_medium=text&amp;utm_campaign=social_sharin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hse.ie/eng/health/immunisation/pubinfo/schoolprog/hpv/hpv-vaccine-catch-up-programme/" TargetMode="Externa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hse.ie/eng/health/immunisation/pubinfo/schoolprog/hpv/hpv-vaccine-catch-up-programme/" TargetMode="Externa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477B3B0-DF6B-1C48-BFE4-FC8E783CC637}"/>
              </a:ext>
            </a:extLst>
          </p:cNvPr>
          <p:cNvSpPr txBox="1">
            <a:spLocks/>
          </p:cNvSpPr>
          <p:nvPr/>
        </p:nvSpPr>
        <p:spPr>
          <a:xfrm>
            <a:off x="837000" y="4887188"/>
            <a:ext cx="3509369" cy="685800"/>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4600" kern="1200">
                <a:solidFill>
                  <a:schemeClr val="bg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3450" dirty="0"/>
              <a:t>Slide Templates</a:t>
            </a:r>
          </a:p>
        </p:txBody>
      </p:sp>
      <p:sp>
        <p:nvSpPr>
          <p:cNvPr id="7" name="Rectangle 6">
            <a:extLst>
              <a:ext uri="{FF2B5EF4-FFF2-40B4-BE49-F238E27FC236}">
                <a16:creationId xmlns:a16="http://schemas.microsoft.com/office/drawing/2014/main" id="{1B95AD44-FA60-AB4D-9F05-2D0E9BAB9B30}"/>
              </a:ext>
            </a:extLst>
          </p:cNvPr>
          <p:cNvSpPr/>
          <p:nvPr/>
        </p:nvSpPr>
        <p:spPr>
          <a:xfrm>
            <a:off x="837000" y="5373188"/>
            <a:ext cx="2080121" cy="207749"/>
          </a:xfrm>
          <a:prstGeom prst="rect">
            <a:avLst/>
          </a:prstGeom>
        </p:spPr>
        <p:txBody>
          <a:bodyPr wrap="none" lIns="0" tIns="0" rIns="0" bIns="0">
            <a:spAutoFit/>
          </a:bodyPr>
          <a:lstStyle/>
          <a:p>
            <a:pPr lvl="0"/>
            <a:r>
              <a:rPr lang="en-GB" sz="1350" dirty="0">
                <a:solidFill>
                  <a:schemeClr val="bg1"/>
                </a:solidFill>
              </a:rPr>
              <a:t>For HSE and Funded Agencies</a:t>
            </a:r>
          </a:p>
        </p:txBody>
      </p:sp>
      <p:pic>
        <p:nvPicPr>
          <p:cNvPr id="2" name="Picture 1"/>
          <p:cNvPicPr>
            <a:picLocks noChangeAspect="1"/>
          </p:cNvPicPr>
          <p:nvPr/>
        </p:nvPicPr>
        <p:blipFill>
          <a:blip r:embed="rId2"/>
          <a:stretch>
            <a:fillRect/>
          </a:stretch>
        </p:blipFill>
        <p:spPr>
          <a:xfrm>
            <a:off x="0" y="540"/>
            <a:ext cx="6858001" cy="9216190"/>
          </a:xfrm>
          <a:prstGeom prst="rect">
            <a:avLst/>
          </a:prstGeom>
        </p:spPr>
      </p:pic>
      <p:sp>
        <p:nvSpPr>
          <p:cNvPr id="14" name="TextBox 13"/>
          <p:cNvSpPr txBox="1"/>
          <p:nvPr/>
        </p:nvSpPr>
        <p:spPr>
          <a:xfrm>
            <a:off x="182609" y="7139994"/>
            <a:ext cx="6492782" cy="1938992"/>
          </a:xfrm>
          <a:prstGeom prst="rect">
            <a:avLst/>
          </a:prstGeom>
          <a:noFill/>
        </p:spPr>
        <p:txBody>
          <a:bodyPr wrap="square" lIns="91440" tIns="45720" rIns="91440" bIns="45720" rtlCol="0" anchor="t">
            <a:spAutoFit/>
          </a:bodyPr>
          <a:lstStyle/>
          <a:p>
            <a:endParaRPr lang="en-US" sz="2400" b="1" dirty="0" smtClean="0">
              <a:solidFill>
                <a:schemeClr val="bg1"/>
              </a:solidFill>
              <a:latin typeface="Arial"/>
              <a:cs typeface="Arial"/>
            </a:endParaRPr>
          </a:p>
          <a:p>
            <a:r>
              <a:rPr lang="en-US" sz="2400" b="1" dirty="0" smtClean="0">
                <a:solidFill>
                  <a:schemeClr val="bg1"/>
                </a:solidFill>
                <a:latin typeface="Arial"/>
                <a:cs typeface="Arial"/>
              </a:rPr>
              <a:t>Laura Brennan HPV Vaccine Catch Up </a:t>
            </a:r>
            <a:r>
              <a:rPr lang="en-US" sz="2400" b="1" dirty="0" err="1" smtClean="0">
                <a:solidFill>
                  <a:schemeClr val="bg1"/>
                </a:solidFill>
                <a:latin typeface="Arial"/>
                <a:cs typeface="Arial"/>
              </a:rPr>
              <a:t>Programme</a:t>
            </a:r>
            <a:r>
              <a:rPr lang="en-US" sz="2400" b="1" dirty="0" smtClean="0">
                <a:solidFill>
                  <a:schemeClr val="bg1"/>
                </a:solidFill>
                <a:latin typeface="Arial"/>
                <a:cs typeface="Arial"/>
              </a:rPr>
              <a:t> Campaign Partner Pack  </a:t>
            </a:r>
            <a:r>
              <a:rPr lang="en-US" sz="2400" b="1" dirty="0">
                <a:solidFill>
                  <a:schemeClr val="bg1"/>
                </a:solidFill>
                <a:latin typeface="Arial"/>
                <a:cs typeface="Arial"/>
              </a:rPr>
              <a:t/>
            </a:r>
            <a:br>
              <a:rPr lang="en-US" sz="2400" b="1" dirty="0">
                <a:solidFill>
                  <a:schemeClr val="bg1"/>
                </a:solidFill>
                <a:latin typeface="Arial"/>
                <a:cs typeface="Arial"/>
              </a:rPr>
            </a:br>
            <a:r>
              <a:rPr lang="en-US" sz="2400" b="1" dirty="0" smtClean="0">
                <a:solidFill>
                  <a:schemeClr val="bg1"/>
                </a:solidFill>
                <a:latin typeface="Arial"/>
                <a:cs typeface="Arial"/>
              </a:rPr>
              <a:t/>
            </a:r>
            <a:br>
              <a:rPr lang="en-US" sz="2400" b="1" dirty="0" smtClean="0">
                <a:solidFill>
                  <a:schemeClr val="bg1"/>
                </a:solidFill>
                <a:latin typeface="Arial"/>
                <a:cs typeface="Arial"/>
              </a:rPr>
            </a:br>
            <a:r>
              <a:rPr lang="en-US" sz="2400" b="1" dirty="0" smtClean="0">
                <a:solidFill>
                  <a:schemeClr val="bg1"/>
                </a:solidFill>
                <a:latin typeface="Arial"/>
                <a:cs typeface="Arial"/>
              </a:rPr>
              <a:t>Feb </a:t>
            </a:r>
            <a:r>
              <a:rPr lang="en-US" sz="2400" b="1" dirty="0" smtClean="0">
                <a:solidFill>
                  <a:schemeClr val="bg1"/>
                </a:solidFill>
                <a:latin typeface="Arial"/>
                <a:cs typeface="Arial"/>
              </a:rPr>
              <a:t>2023</a:t>
            </a:r>
            <a:endParaRPr lang="en-US" sz="2400" b="1" dirty="0">
              <a:solidFill>
                <a:schemeClr val="bg1"/>
              </a:solidFill>
              <a:latin typeface="Arial"/>
              <a:cs typeface="Arial"/>
            </a:endParaRPr>
          </a:p>
        </p:txBody>
      </p:sp>
      <p:pic>
        <p:nvPicPr>
          <p:cNvPr id="5" name="Picture 4"/>
          <p:cNvPicPr>
            <a:picLocks noChangeAspect="1"/>
          </p:cNvPicPr>
          <p:nvPr/>
        </p:nvPicPr>
        <p:blipFill>
          <a:blip r:embed="rId3"/>
          <a:stretch>
            <a:fillRect/>
          </a:stretch>
        </p:blipFill>
        <p:spPr>
          <a:xfrm>
            <a:off x="814387" y="2719387"/>
            <a:ext cx="5229225" cy="4467225"/>
          </a:xfrm>
          <a:prstGeom prst="rect">
            <a:avLst/>
          </a:prstGeom>
        </p:spPr>
      </p:pic>
    </p:spTree>
    <p:extLst>
      <p:ext uri="{BB962C8B-B14F-4D97-AF65-F5344CB8AC3E}">
        <p14:creationId xmlns:p14="http://schemas.microsoft.com/office/powerpoint/2010/main" val="1243182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7997"/>
            <a:ext cx="6858000" cy="1077218"/>
          </a:xfrm>
          <a:prstGeom prst="rect">
            <a:avLst/>
          </a:prstGeom>
        </p:spPr>
        <p:txBody>
          <a:bodyPr wrap="square">
            <a:spAutoFit/>
          </a:bodyPr>
          <a:lstStyle/>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p:txBody>
      </p:sp>
      <p:sp>
        <p:nvSpPr>
          <p:cNvPr id="4" name="Rectangle 3">
            <a:extLst>
              <a:ext uri="{FF2B5EF4-FFF2-40B4-BE49-F238E27FC236}">
                <a16:creationId xmlns:a16="http://schemas.microsoft.com/office/drawing/2014/main" id="{0B48308B-3FC1-438B-B580-8F16323C7B07}"/>
              </a:ext>
            </a:extLst>
          </p:cNvPr>
          <p:cNvSpPr/>
          <p:nvPr/>
        </p:nvSpPr>
        <p:spPr>
          <a:xfrm>
            <a:off x="142504" y="179754"/>
            <a:ext cx="6448012" cy="400110"/>
          </a:xfrm>
          <a:prstGeom prst="rect">
            <a:avLst/>
          </a:prstGeom>
          <a:solidFill>
            <a:schemeClr val="bg1"/>
          </a:solidFill>
        </p:spPr>
        <p:txBody>
          <a:bodyPr wrap="square">
            <a:spAutoFit/>
          </a:bodyPr>
          <a:lstStyle/>
          <a:p>
            <a:r>
              <a:rPr lang="en-IE" sz="2000" b="1" dirty="0" smtClean="0">
                <a:solidFill>
                  <a:srgbClr val="006453"/>
                </a:solidFill>
                <a:latin typeface="Arial" panose="020B0604020202020204" pitchFamily="34" charset="0"/>
                <a:cs typeface="Arial" panose="020B0604020202020204" pitchFamily="34" charset="0"/>
              </a:rPr>
              <a:t>Laura Brennan HPV Vaccine Catch Up Programme</a:t>
            </a:r>
            <a:endParaRPr lang="en-IE" sz="2000" b="1" dirty="0">
              <a:solidFill>
                <a:srgbClr val="006453"/>
              </a:solidFill>
              <a:latin typeface="Arial" panose="020B0604020202020204" pitchFamily="34" charset="0"/>
              <a:cs typeface="Arial" panose="020B0604020202020204" pitchFamily="34" charset="0"/>
            </a:endParaRPr>
          </a:p>
        </p:txBody>
      </p:sp>
      <p:sp>
        <p:nvSpPr>
          <p:cNvPr id="5" name="Rectangle 4"/>
          <p:cNvSpPr/>
          <p:nvPr/>
        </p:nvSpPr>
        <p:spPr>
          <a:xfrm>
            <a:off x="142504" y="725638"/>
            <a:ext cx="6498771" cy="9448740"/>
          </a:xfrm>
          <a:prstGeom prst="rect">
            <a:avLst/>
          </a:prstGeom>
        </p:spPr>
        <p:txBody>
          <a:bodyPr wrap="square">
            <a:spAutoFit/>
          </a:bodyPr>
          <a:lstStyle/>
          <a:p>
            <a:r>
              <a:rPr lang="en-IE" sz="1600" dirty="0">
                <a:latin typeface="Arial" panose="020B0604020202020204" pitchFamily="34" charset="0"/>
                <a:cs typeface="Arial" panose="020B0604020202020204" pitchFamily="34" charset="0"/>
              </a:rPr>
              <a:t>The Laura Brennan HPV vaccine catch-up programme is for some people age 16 or older who did not get </a:t>
            </a:r>
            <a:r>
              <a:rPr lang="en-IE" sz="1600" dirty="0" smtClean="0">
                <a:latin typeface="Arial" panose="020B0604020202020204" pitchFamily="34" charset="0"/>
                <a:cs typeface="Arial" panose="020B0604020202020204" pitchFamily="34" charset="0"/>
              </a:rPr>
              <a:t>the HPV </a:t>
            </a:r>
            <a:r>
              <a:rPr lang="en-IE" sz="1600" dirty="0">
                <a:latin typeface="Arial" panose="020B0604020202020204" pitchFamily="34" charset="0"/>
                <a:cs typeface="Arial" panose="020B0604020202020204" pitchFamily="34" charset="0"/>
              </a:rPr>
              <a:t>vaccine yet</a:t>
            </a:r>
            <a:r>
              <a:rPr lang="en-IE" sz="1600" dirty="0" smtClean="0">
                <a:latin typeface="Arial" panose="020B0604020202020204" pitchFamily="34" charset="0"/>
                <a:cs typeface="Arial" panose="020B0604020202020204" pitchFamily="34" charset="0"/>
              </a:rPr>
              <a:t>.</a:t>
            </a:r>
          </a:p>
          <a:p>
            <a:endParaRPr lang="en-IE" sz="1600" dirty="0">
              <a:latin typeface="Arial" panose="020B0604020202020204" pitchFamily="34" charset="0"/>
              <a:cs typeface="Arial" panose="020B0604020202020204" pitchFamily="34" charset="0"/>
            </a:endParaRPr>
          </a:p>
          <a:p>
            <a:r>
              <a:rPr lang="en-IE" sz="1600" dirty="0" smtClean="0">
                <a:latin typeface="Arial" panose="020B0604020202020204" pitchFamily="34" charset="0"/>
                <a:cs typeface="Arial" panose="020B0604020202020204" pitchFamily="34" charset="0"/>
              </a:rPr>
              <a:t>Young people who didn’t get the HPV vaccine when it was offered to them in school could now be eligible to get it for free as part of the Laura Brennan Catch-up programme. </a:t>
            </a:r>
          </a:p>
          <a:p>
            <a:endParaRPr lang="en-IE" sz="1600" dirty="0">
              <a:latin typeface="Arial" panose="020B0604020202020204" pitchFamily="34" charset="0"/>
              <a:cs typeface="Arial" panose="020B0604020202020204" pitchFamily="34" charset="0"/>
            </a:endParaRPr>
          </a:p>
          <a:p>
            <a:r>
              <a:rPr lang="en-IE" sz="1600" dirty="0" smtClean="0">
                <a:latin typeface="Arial" panose="020B0604020202020204" pitchFamily="34" charset="0"/>
                <a:cs typeface="Arial" panose="020B0604020202020204" pitchFamily="34" charset="0"/>
              </a:rPr>
              <a:t>Appointments are available to anyone who hasn’t got the HPV vaccine and is:</a:t>
            </a:r>
            <a:endParaRPr lang="en-I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E" sz="1600" dirty="0">
                <a:latin typeface="Arial" panose="020B0604020202020204" pitchFamily="34" charset="0"/>
                <a:cs typeface="Arial" panose="020B0604020202020204" pitchFamily="34" charset="0"/>
              </a:rPr>
              <a:t>female age 16 to 24 years</a:t>
            </a:r>
          </a:p>
          <a:p>
            <a:pPr marL="285750" indent="-285750">
              <a:buFont typeface="Arial" panose="020B0604020202020204" pitchFamily="34" charset="0"/>
              <a:buChar char="•"/>
            </a:pPr>
            <a:r>
              <a:rPr lang="en-IE" sz="1600" dirty="0">
                <a:latin typeface="Arial" panose="020B0604020202020204" pitchFamily="34" charset="0"/>
                <a:cs typeface="Arial" panose="020B0604020202020204" pitchFamily="34" charset="0"/>
              </a:rPr>
              <a:t>male age 16 or older who started 1st year of secondary school, </a:t>
            </a:r>
            <a:r>
              <a:rPr lang="en-IE" sz="1600" dirty="0" err="1">
                <a:latin typeface="Arial" panose="020B0604020202020204" pitchFamily="34" charset="0"/>
                <a:cs typeface="Arial" panose="020B0604020202020204" pitchFamily="34" charset="0"/>
              </a:rPr>
              <a:t>homeschool</a:t>
            </a:r>
            <a:r>
              <a:rPr lang="en-IE" sz="1600" dirty="0">
                <a:latin typeface="Arial" panose="020B0604020202020204" pitchFamily="34" charset="0"/>
                <a:cs typeface="Arial" panose="020B0604020202020204" pitchFamily="34" charset="0"/>
              </a:rPr>
              <a:t> or a special school between 2019 and 2021</a:t>
            </a:r>
          </a:p>
          <a:p>
            <a:endParaRPr lang="en-IE" sz="1600" dirty="0">
              <a:latin typeface="Arial" panose="020B0604020202020204" pitchFamily="34" charset="0"/>
              <a:cs typeface="Arial" panose="020B0604020202020204" pitchFamily="34" charset="0"/>
            </a:endParaRPr>
          </a:p>
          <a:p>
            <a:r>
              <a:rPr lang="en-IE" sz="1600" dirty="0" smtClean="0">
                <a:latin typeface="Arial" panose="020B0604020202020204" pitchFamily="34" charset="0"/>
                <a:cs typeface="Arial" panose="020B0604020202020204" pitchFamily="34" charset="0"/>
              </a:rPr>
              <a:t>HPV vaccine clinics are being set up around the country and can be booked on hpv.ie:</a:t>
            </a:r>
          </a:p>
          <a:p>
            <a:r>
              <a:rPr lang="en-IE" sz="1600" u="sng" dirty="0">
                <a:latin typeface="Arial" panose="020B0604020202020204" pitchFamily="34" charset="0"/>
                <a:cs typeface="Arial" panose="020B0604020202020204" pitchFamily="34" charset="0"/>
                <a:hlinkClick r:id="rId2"/>
              </a:rPr>
              <a:t>Book a HPV vaccine catch-up appointment</a:t>
            </a:r>
            <a:r>
              <a:rPr lang="en-IE" sz="1600" dirty="0">
                <a:latin typeface="Arial" panose="020B0604020202020204" pitchFamily="34" charset="0"/>
                <a:cs typeface="Arial" panose="020B0604020202020204" pitchFamily="34" charset="0"/>
              </a:rPr>
              <a:t> </a:t>
            </a:r>
            <a:endParaRPr lang="en-IE" sz="1600" dirty="0" smtClean="0">
              <a:latin typeface="Arial" panose="020B0604020202020204" pitchFamily="34" charset="0"/>
              <a:cs typeface="Arial" panose="020B0604020202020204" pitchFamily="34" charset="0"/>
            </a:endParaRPr>
          </a:p>
          <a:p>
            <a:endParaRPr lang="en-IE" sz="1600" dirty="0">
              <a:solidFill>
                <a:srgbClr val="FF0000"/>
              </a:solidFill>
              <a:latin typeface="Arial" panose="020B0604020202020204" pitchFamily="34" charset="0"/>
              <a:cs typeface="Arial" panose="020B0604020202020204" pitchFamily="34" charset="0"/>
            </a:endParaRPr>
          </a:p>
          <a:p>
            <a:r>
              <a:rPr lang="en-IE" sz="1600" dirty="0" smtClean="0">
                <a:latin typeface="Arial" panose="020B0604020202020204" pitchFamily="34" charset="0"/>
                <a:cs typeface="Arial" panose="020B0604020202020204" pitchFamily="34" charset="0"/>
              </a:rPr>
              <a:t>An advertising campaign to promote the HPV vaccine clinics is in progress. It is currently live on paid search and social media since December 2022. Radio is went live on 30</a:t>
            </a:r>
            <a:r>
              <a:rPr lang="en-IE" sz="1600" baseline="30000" dirty="0" smtClean="0">
                <a:latin typeface="Arial" panose="020B0604020202020204" pitchFamily="34" charset="0"/>
                <a:cs typeface="Arial" panose="020B0604020202020204" pitchFamily="34" charset="0"/>
              </a:rPr>
              <a:t>th</a:t>
            </a:r>
            <a:r>
              <a:rPr lang="en-IE" sz="1600" dirty="0" smtClean="0">
                <a:latin typeface="Arial" panose="020B0604020202020204" pitchFamily="34" charset="0"/>
                <a:cs typeface="Arial" panose="020B0604020202020204" pitchFamily="34" charset="0"/>
              </a:rPr>
              <a:t> January and, later, the catch-up programme will be advertised on targeted video-on-demand and out of home advertising. </a:t>
            </a:r>
          </a:p>
          <a:p>
            <a:endParaRPr lang="en-IE" sz="1600" dirty="0" smtClean="0">
              <a:latin typeface="Arial" panose="020B0604020202020204" pitchFamily="34" charset="0"/>
              <a:cs typeface="Arial" panose="020B0604020202020204" pitchFamily="34" charset="0"/>
            </a:endParaRPr>
          </a:p>
          <a:p>
            <a:r>
              <a:rPr lang="en-IE" sz="1600" dirty="0" smtClean="0">
                <a:latin typeface="Arial" panose="020B0604020202020204" pitchFamily="34" charset="0"/>
                <a:cs typeface="Arial" panose="020B0604020202020204" pitchFamily="34" charset="0"/>
              </a:rPr>
              <a:t>The objectives of the campaign are to:</a:t>
            </a:r>
          </a:p>
          <a:p>
            <a:endParaRPr lang="en-IE" sz="1600" dirty="0" smtClean="0">
              <a:latin typeface="Arial" panose="020B0604020202020204" pitchFamily="34" charset="0"/>
              <a:cs typeface="Arial" panose="020B0604020202020204" pitchFamily="34" charset="0"/>
            </a:endParaRPr>
          </a:p>
          <a:p>
            <a:pPr marL="342900" indent="-342900">
              <a:buFont typeface="+mj-lt"/>
              <a:buAutoNum type="arabicPeriod"/>
            </a:pPr>
            <a:r>
              <a:rPr lang="en-IE" sz="1600" dirty="0" smtClean="0">
                <a:latin typeface="Arial" panose="020B0604020202020204" pitchFamily="34" charset="0"/>
                <a:cs typeface="Arial" panose="020B0604020202020204" pitchFamily="34" charset="0"/>
              </a:rPr>
              <a:t>Encourage </a:t>
            </a:r>
            <a:r>
              <a:rPr lang="en-IE" sz="1600" dirty="0">
                <a:latin typeface="Arial" panose="020B0604020202020204" pitchFamily="34" charset="0"/>
                <a:cs typeface="Arial" panose="020B0604020202020204" pitchFamily="34" charset="0"/>
              </a:rPr>
              <a:t>uptake of HPV vaccine in eligible </a:t>
            </a:r>
            <a:r>
              <a:rPr lang="en-IE" sz="1600" dirty="0" smtClean="0">
                <a:latin typeface="Arial" panose="020B0604020202020204" pitchFamily="34" charset="0"/>
                <a:cs typeface="Arial" panose="020B0604020202020204" pitchFamily="34" charset="0"/>
              </a:rPr>
              <a:t>people. </a:t>
            </a:r>
          </a:p>
          <a:p>
            <a:pPr marL="342900" indent="-342900">
              <a:buFont typeface="+mj-lt"/>
              <a:buAutoNum type="arabicPeriod"/>
            </a:pPr>
            <a:r>
              <a:rPr lang="en-IE" sz="1600" dirty="0" smtClean="0">
                <a:latin typeface="Arial" panose="020B0604020202020204" pitchFamily="34" charset="0"/>
                <a:cs typeface="Arial" panose="020B0604020202020204" pitchFamily="34" charset="0"/>
              </a:rPr>
              <a:t>Inform </a:t>
            </a:r>
            <a:r>
              <a:rPr lang="en-IE" sz="1600" dirty="0">
                <a:latin typeface="Arial" panose="020B0604020202020204" pitchFamily="34" charset="0"/>
                <a:cs typeface="Arial" panose="020B0604020202020204" pitchFamily="34" charset="0"/>
              </a:rPr>
              <a:t>and educate about the HPV Vaccine </a:t>
            </a:r>
            <a:r>
              <a:rPr lang="en-IE" sz="1600" dirty="0" smtClean="0">
                <a:latin typeface="Arial" panose="020B0604020202020204" pitchFamily="34" charset="0"/>
                <a:cs typeface="Arial" panose="020B0604020202020204" pitchFamily="34" charset="0"/>
              </a:rPr>
              <a:t>Raise </a:t>
            </a:r>
            <a:r>
              <a:rPr lang="en-IE" sz="1600" dirty="0">
                <a:latin typeface="Arial" panose="020B0604020202020204" pitchFamily="34" charset="0"/>
                <a:cs typeface="Arial" panose="020B0604020202020204" pitchFamily="34" charset="0"/>
              </a:rPr>
              <a:t>awareness and inform about the Laura Brennan HPV Catch Up </a:t>
            </a:r>
            <a:r>
              <a:rPr lang="en-IE" sz="1600" dirty="0" smtClean="0">
                <a:latin typeface="Arial" panose="020B0604020202020204" pitchFamily="34" charset="0"/>
                <a:cs typeface="Arial" panose="020B0604020202020204" pitchFamily="34" charset="0"/>
              </a:rPr>
              <a:t>Programme</a:t>
            </a:r>
            <a:endParaRPr lang="en-IE" sz="1600" dirty="0" smtClean="0">
              <a:solidFill>
                <a:srgbClr val="FF0000"/>
              </a:solidFill>
              <a:latin typeface="Arial" panose="020B0604020202020204" pitchFamily="34" charset="0"/>
              <a:cs typeface="Arial" panose="020B0604020202020204" pitchFamily="34" charset="0"/>
            </a:endParaRPr>
          </a:p>
          <a:p>
            <a:endParaRPr lang="en-IE" sz="1600" dirty="0" smtClean="0">
              <a:latin typeface="Arial" panose="020B0604020202020204" pitchFamily="34" charset="0"/>
              <a:cs typeface="Arial" panose="020B0604020202020204" pitchFamily="34" charset="0"/>
            </a:endParaRPr>
          </a:p>
          <a:p>
            <a:r>
              <a:rPr lang="en-IE" sz="1600" dirty="0">
                <a:latin typeface="Arial" panose="020B0604020202020204" pitchFamily="34" charset="0"/>
                <a:cs typeface="Arial" panose="020B0604020202020204" pitchFamily="34" charset="0"/>
              </a:rPr>
              <a:t>The HPV vaccine is still offered to all first year students as part of the school vaccination programme. Find out more information about the school vaccination programme at hpv.ie </a:t>
            </a:r>
          </a:p>
          <a:p>
            <a:endParaRPr lang="en-IE" sz="1600" dirty="0" smtClean="0"/>
          </a:p>
          <a:p>
            <a:endParaRPr lang="en-IE" sz="1600" dirty="0"/>
          </a:p>
          <a:p>
            <a:endParaRPr lang="en-IE" sz="1600" dirty="0" smtClean="0"/>
          </a:p>
          <a:p>
            <a:endParaRPr lang="en-IE" sz="1600" dirty="0"/>
          </a:p>
          <a:p>
            <a:endParaRPr lang="en-IE" sz="1600" dirty="0" smtClean="0">
              <a:solidFill>
                <a:srgbClr val="59595F"/>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004" y="195043"/>
            <a:ext cx="4004622" cy="400110"/>
          </a:xfrm>
          <a:prstGeom prst="rect">
            <a:avLst/>
          </a:prstGeom>
        </p:spPr>
        <p:txBody>
          <a:bodyPr wrap="none">
            <a:spAutoFit/>
          </a:bodyPr>
          <a:lstStyle/>
          <a:p>
            <a:r>
              <a:rPr lang="en-IE" sz="2000" b="1" dirty="0" smtClean="0">
                <a:solidFill>
                  <a:srgbClr val="006453"/>
                </a:solidFill>
                <a:latin typeface="Arial" panose="020B0604020202020204" pitchFamily="34" charset="0"/>
                <a:cs typeface="Arial" panose="020B0604020202020204" pitchFamily="34" charset="0"/>
              </a:rPr>
              <a:t>Campaign channels and assets</a:t>
            </a:r>
          </a:p>
        </p:txBody>
      </p:sp>
      <p:sp>
        <p:nvSpPr>
          <p:cNvPr id="3" name="Rectangle 2"/>
          <p:cNvSpPr/>
          <p:nvPr/>
        </p:nvSpPr>
        <p:spPr>
          <a:xfrm>
            <a:off x="190004" y="641320"/>
            <a:ext cx="6667996" cy="3108543"/>
          </a:xfrm>
          <a:prstGeom prst="rect">
            <a:avLst/>
          </a:prstGeom>
        </p:spPr>
        <p:txBody>
          <a:bodyPr wrap="square">
            <a:spAutoFit/>
          </a:bodyPr>
          <a:lstStyle/>
          <a:p>
            <a:r>
              <a:rPr lang="en-IE" sz="1600" dirty="0" smtClean="0">
                <a:latin typeface="Arial" panose="020B0604020202020204" pitchFamily="34" charset="0"/>
                <a:cs typeface="Arial" panose="020B0604020202020204" pitchFamily="34" charset="0"/>
              </a:rPr>
              <a:t>This campaign </a:t>
            </a:r>
            <a:r>
              <a:rPr lang="en-IE" sz="1600" dirty="0">
                <a:latin typeface="Arial" panose="020B0604020202020204" pitchFamily="34" charset="0"/>
                <a:cs typeface="Arial" panose="020B0604020202020204" pitchFamily="34" charset="0"/>
              </a:rPr>
              <a:t>encourages </a:t>
            </a:r>
            <a:r>
              <a:rPr lang="en-IE" sz="1600" dirty="0" smtClean="0">
                <a:latin typeface="Arial" panose="020B0604020202020204" pitchFamily="34" charset="0"/>
                <a:cs typeface="Arial" panose="020B0604020202020204" pitchFamily="34" charset="0"/>
              </a:rPr>
              <a:t>those who didn’t get the HPV vaccine when it was offered in school to check if they are eligible to get it now as part of the Laura Brennan catch-up programme, and to book an appointment at one of the HPV vaccine clinics to get their vaccine. </a:t>
            </a:r>
            <a:endParaRPr lang="en-IE" sz="1600" dirty="0">
              <a:latin typeface="Arial" panose="020B0604020202020204" pitchFamily="34" charset="0"/>
              <a:cs typeface="Arial" panose="020B0604020202020204" pitchFamily="34" charset="0"/>
            </a:endParaRPr>
          </a:p>
          <a:p>
            <a:endParaRPr lang="en-IE" sz="1600" b="1" dirty="0" smtClean="0">
              <a:latin typeface="Arial" panose="020B0604020202020204" pitchFamily="34" charset="0"/>
              <a:cs typeface="Arial" panose="020B0604020202020204" pitchFamily="34" charset="0"/>
            </a:endParaRPr>
          </a:p>
          <a:p>
            <a:r>
              <a:rPr lang="en-IE" sz="1600" b="1" dirty="0" smtClean="0">
                <a:latin typeface="Arial" panose="020B0604020202020204" pitchFamily="34" charset="0"/>
                <a:cs typeface="Arial" panose="020B0604020202020204" pitchFamily="34" charset="0"/>
              </a:rPr>
              <a:t>Our message – </a:t>
            </a:r>
            <a:r>
              <a:rPr lang="en-IE" sz="1600" dirty="0">
                <a:latin typeface="Arial" panose="020B0604020202020204" pitchFamily="34" charset="0"/>
                <a:cs typeface="Arial" panose="020B0604020202020204" pitchFamily="34" charset="0"/>
              </a:rPr>
              <a:t>If you didn’t get the HPV vaccine when in school, you could be eligible to get it now. </a:t>
            </a:r>
          </a:p>
          <a:p>
            <a:r>
              <a:rPr lang="en-IE" sz="1600" dirty="0" smtClean="0">
                <a:latin typeface="Arial" panose="020B0604020202020204" pitchFamily="34" charset="0"/>
                <a:cs typeface="Arial" panose="020B0604020202020204" pitchFamily="34" charset="0"/>
              </a:rPr>
              <a:t>The HPV vaccine protects you from the HPV virus, which can cause cancers, including cervical cancer. The more young people who get the HPV vaccine, the more will be protected. </a:t>
            </a:r>
            <a:endParaRPr lang="en-IE" sz="1600" dirty="0">
              <a:latin typeface="Arial" panose="020B0604020202020204" pitchFamily="34" charset="0"/>
              <a:cs typeface="Arial" panose="020B0604020202020204" pitchFamily="34" charset="0"/>
            </a:endParaRPr>
          </a:p>
          <a:p>
            <a:endParaRPr lang="en-IE" dirty="0"/>
          </a:p>
          <a:p>
            <a:endParaRPr lang="en-IE" dirty="0">
              <a:cs typeface="Arial" panose="020B0604020202020204" pitchFamily="34" charset="0"/>
            </a:endParaRPr>
          </a:p>
        </p:txBody>
      </p:sp>
      <p:sp>
        <p:nvSpPr>
          <p:cNvPr id="4" name="TextBox 3"/>
          <p:cNvSpPr txBox="1"/>
          <p:nvPr/>
        </p:nvSpPr>
        <p:spPr>
          <a:xfrm>
            <a:off x="190004" y="5935078"/>
            <a:ext cx="6134596" cy="1600438"/>
          </a:xfrm>
          <a:prstGeom prst="rect">
            <a:avLst/>
          </a:prstGeom>
          <a:noFill/>
        </p:spPr>
        <p:txBody>
          <a:bodyPr wrap="square" rtlCol="0">
            <a:spAutoFit/>
          </a:bodyPr>
          <a:lstStyle/>
          <a:p>
            <a:r>
              <a:rPr lang="en-IE" sz="1600" b="1" dirty="0" smtClean="0">
                <a:latin typeface="Arial" panose="020B0604020202020204" pitchFamily="34" charset="0"/>
                <a:cs typeface="Arial" panose="020B0604020202020204" pitchFamily="34" charset="0"/>
              </a:rPr>
              <a:t>VOD</a:t>
            </a:r>
          </a:p>
          <a:p>
            <a:r>
              <a:rPr lang="en-IE" sz="1600" dirty="0">
                <a:latin typeface="Arial" panose="020B0604020202020204" pitchFamily="34" charset="0"/>
                <a:cs typeface="Arial" panose="020B0604020202020204" pitchFamily="34" charset="0"/>
              </a:rPr>
              <a:t>Video-on-demand (VOD) </a:t>
            </a:r>
            <a:r>
              <a:rPr lang="en-IE" sz="1600" dirty="0" smtClean="0">
                <a:latin typeface="Arial" panose="020B0604020202020204" pitchFamily="34" charset="0"/>
                <a:cs typeface="Arial" panose="020B0604020202020204" pitchFamily="34" charset="0"/>
              </a:rPr>
              <a:t>will be </a:t>
            </a:r>
            <a:r>
              <a:rPr lang="en-IE" sz="1600" dirty="0" smtClean="0">
                <a:latin typeface="Arial" panose="020B0604020202020204" pitchFamily="34" charset="0"/>
                <a:cs typeface="Arial" panose="020B0604020202020204" pitchFamily="34" charset="0"/>
              </a:rPr>
              <a:t>live </a:t>
            </a:r>
            <a:r>
              <a:rPr lang="en-IE" sz="1600" dirty="0" smtClean="0">
                <a:latin typeface="Arial" panose="020B0604020202020204" pitchFamily="34" charset="0"/>
                <a:cs typeface="Arial" panose="020B0604020202020204" pitchFamily="34" charset="0"/>
              </a:rPr>
              <a:t>w/c 20</a:t>
            </a:r>
            <a:r>
              <a:rPr lang="en-IE" sz="1600" baseline="30000" dirty="0" smtClean="0">
                <a:latin typeface="Arial" panose="020B0604020202020204" pitchFamily="34" charset="0"/>
                <a:cs typeface="Arial" panose="020B0604020202020204" pitchFamily="34" charset="0"/>
              </a:rPr>
              <a:t>th</a:t>
            </a:r>
            <a:r>
              <a:rPr lang="en-IE" sz="1600" dirty="0" smtClean="0">
                <a:latin typeface="Arial" panose="020B0604020202020204" pitchFamily="34" charset="0"/>
                <a:cs typeface="Arial" panose="020B0604020202020204" pitchFamily="34" charset="0"/>
              </a:rPr>
              <a:t> </a:t>
            </a:r>
            <a:r>
              <a:rPr lang="en-IE" sz="1600" dirty="0" smtClean="0">
                <a:latin typeface="Arial" panose="020B0604020202020204" pitchFamily="34" charset="0"/>
                <a:cs typeface="Arial" panose="020B0604020202020204" pitchFamily="34" charset="0"/>
              </a:rPr>
              <a:t>February. You can watch the </a:t>
            </a:r>
            <a:r>
              <a:rPr lang="en-IE" sz="1600" dirty="0" smtClean="0">
                <a:latin typeface="Arial" panose="020B0604020202020204" pitchFamily="34" charset="0"/>
                <a:cs typeface="Arial" panose="020B0604020202020204" pitchFamily="34" charset="0"/>
                <a:hlinkClick r:id="rId2"/>
              </a:rPr>
              <a:t>English VOD here</a:t>
            </a:r>
            <a:r>
              <a:rPr lang="en-IE" sz="1600" dirty="0" smtClean="0">
                <a:latin typeface="Arial" panose="020B0604020202020204" pitchFamily="34" charset="0"/>
                <a:cs typeface="Arial" panose="020B0604020202020204" pitchFamily="34" charset="0"/>
              </a:rPr>
              <a:t>. Irish VOD is in development.</a:t>
            </a:r>
          </a:p>
          <a:p>
            <a:endParaRPr lang="en-IE" sz="1600" b="1" dirty="0">
              <a:latin typeface="Arial" panose="020B0604020202020204" pitchFamily="34" charset="0"/>
              <a:cs typeface="Arial" panose="020B0604020202020204" pitchFamily="34" charset="0"/>
            </a:endParaRPr>
          </a:p>
          <a:p>
            <a:endParaRPr lang="en-IE" sz="1600" b="1" dirty="0" smtClean="0">
              <a:latin typeface="Arial" panose="020B0604020202020204" pitchFamily="34" charset="0"/>
              <a:cs typeface="Arial" panose="020B0604020202020204" pitchFamily="34" charset="0"/>
            </a:endParaRPr>
          </a:p>
          <a:p>
            <a:endParaRPr lang="en-IE" dirty="0"/>
          </a:p>
        </p:txBody>
      </p:sp>
      <p:sp>
        <p:nvSpPr>
          <p:cNvPr id="5" name="TextBox 4"/>
          <p:cNvSpPr txBox="1"/>
          <p:nvPr/>
        </p:nvSpPr>
        <p:spPr>
          <a:xfrm>
            <a:off x="190004" y="3257422"/>
            <a:ext cx="6268688" cy="1569660"/>
          </a:xfrm>
          <a:prstGeom prst="rect">
            <a:avLst/>
          </a:prstGeom>
          <a:noFill/>
        </p:spPr>
        <p:txBody>
          <a:bodyPr wrap="square" rtlCol="0">
            <a:spAutoFit/>
          </a:bodyPr>
          <a:lstStyle/>
          <a:p>
            <a:endParaRPr lang="en-IE" sz="1600" b="1" dirty="0" smtClean="0">
              <a:latin typeface="Arial" panose="020B0604020202020204" pitchFamily="34" charset="0"/>
              <a:cs typeface="Arial" panose="020B0604020202020204" pitchFamily="34" charset="0"/>
            </a:endParaRPr>
          </a:p>
          <a:p>
            <a:r>
              <a:rPr lang="en-IE" sz="1600" b="1" dirty="0" smtClean="0">
                <a:latin typeface="Arial" panose="020B0604020202020204" pitchFamily="34" charset="0"/>
                <a:cs typeface="Arial" panose="020B0604020202020204" pitchFamily="34" charset="0"/>
              </a:rPr>
              <a:t>Radio</a:t>
            </a:r>
            <a:endParaRPr lang="en-IE" b="1" dirty="0">
              <a:latin typeface="Arial" panose="020B0604020202020204" pitchFamily="34" charset="0"/>
              <a:cs typeface="Arial" panose="020B0604020202020204" pitchFamily="34" charset="0"/>
            </a:endParaRPr>
          </a:p>
          <a:p>
            <a:r>
              <a:rPr lang="en-IE" sz="1600" dirty="0" smtClean="0">
                <a:latin typeface="Arial" panose="020B0604020202020204" pitchFamily="34" charset="0"/>
                <a:cs typeface="Arial" panose="020B0604020202020204" pitchFamily="34" charset="0"/>
              </a:rPr>
              <a:t>Radio </a:t>
            </a:r>
            <a:r>
              <a:rPr lang="en-IE" sz="1600" dirty="0">
                <a:latin typeface="Arial" panose="020B0604020202020204" pitchFamily="34" charset="0"/>
                <a:cs typeface="Arial" panose="020B0604020202020204" pitchFamily="34" charset="0"/>
              </a:rPr>
              <a:t>ads </a:t>
            </a:r>
            <a:r>
              <a:rPr lang="en-IE" sz="1600" dirty="0" smtClean="0">
                <a:latin typeface="Arial" panose="020B0604020202020204" pitchFamily="34" charset="0"/>
                <a:cs typeface="Arial" panose="020B0604020202020204" pitchFamily="34" charset="0"/>
              </a:rPr>
              <a:t>are currently </a:t>
            </a:r>
            <a:r>
              <a:rPr lang="en-IE" sz="1600" dirty="0" smtClean="0">
                <a:latin typeface="Arial" panose="020B0604020202020204" pitchFamily="34" charset="0"/>
                <a:cs typeface="Arial" panose="020B0604020202020204" pitchFamily="34" charset="0"/>
              </a:rPr>
              <a:t>running </a:t>
            </a:r>
            <a:r>
              <a:rPr lang="en-IE" sz="1600" dirty="0">
                <a:latin typeface="Arial" panose="020B0604020202020204" pitchFamily="34" charset="0"/>
                <a:cs typeface="Arial" panose="020B0604020202020204" pitchFamily="34" charset="0"/>
              </a:rPr>
              <a:t>on national, local and digital </a:t>
            </a:r>
            <a:r>
              <a:rPr lang="en-IE" sz="1600" dirty="0" smtClean="0">
                <a:latin typeface="Arial" panose="020B0604020202020204" pitchFamily="34" charset="0"/>
                <a:cs typeface="Arial" panose="020B0604020202020204" pitchFamily="34" charset="0"/>
              </a:rPr>
              <a:t>radio </a:t>
            </a:r>
            <a:r>
              <a:rPr lang="en-IE" sz="1600" dirty="0" smtClean="0">
                <a:latin typeface="Arial" panose="020B0604020202020204" pitchFamily="34" charset="0"/>
                <a:cs typeface="Arial" panose="020B0604020202020204" pitchFamily="34" charset="0"/>
              </a:rPr>
              <a:t>(</a:t>
            </a:r>
            <a:r>
              <a:rPr lang="en-IE" sz="1600" dirty="0" smtClean="0">
                <a:latin typeface="Arial" panose="020B0604020202020204" pitchFamily="34" charset="0"/>
                <a:cs typeface="Arial" panose="020B0604020202020204" pitchFamily="34" charset="0"/>
              </a:rPr>
              <a:t>Audio One </a:t>
            </a:r>
            <a:r>
              <a:rPr lang="en-IE" sz="1600" dirty="0">
                <a:latin typeface="Arial" panose="020B0604020202020204" pitchFamily="34" charset="0"/>
                <a:cs typeface="Arial" panose="020B0604020202020204" pitchFamily="34" charset="0"/>
              </a:rPr>
              <a:t>and </a:t>
            </a:r>
            <a:r>
              <a:rPr lang="en-IE" sz="1600" dirty="0" smtClean="0">
                <a:latin typeface="Arial" panose="020B0604020202020204" pitchFamily="34" charset="0"/>
                <a:cs typeface="Arial" panose="020B0604020202020204" pitchFamily="34" charset="0"/>
              </a:rPr>
              <a:t>Audio Xi audio platforms) in English and Irish. Listen </a:t>
            </a:r>
            <a:r>
              <a:rPr lang="en-IE" sz="1600" dirty="0">
                <a:latin typeface="Arial" panose="020B0604020202020204" pitchFamily="34" charset="0"/>
                <a:cs typeface="Arial" panose="020B0604020202020204" pitchFamily="34" charset="0"/>
              </a:rPr>
              <a:t>to our </a:t>
            </a:r>
            <a:r>
              <a:rPr lang="en-IE" sz="1600" dirty="0" smtClean="0">
                <a:solidFill>
                  <a:srgbClr val="FF0000"/>
                </a:solidFill>
                <a:latin typeface="Arial" panose="020B0604020202020204" pitchFamily="34" charset="0"/>
                <a:cs typeface="Arial" panose="020B0604020202020204" pitchFamily="34" charset="0"/>
                <a:hlinkClick r:id="rId3"/>
              </a:rPr>
              <a:t>English radio ad here</a:t>
            </a:r>
            <a:r>
              <a:rPr lang="en-IE" sz="1600" dirty="0">
                <a:latin typeface="Arial" panose="020B0604020202020204" pitchFamily="34" charset="0"/>
                <a:cs typeface="Arial" panose="020B0604020202020204" pitchFamily="34" charset="0"/>
                <a:hlinkClick r:id="rId3"/>
              </a:rPr>
              <a:t> </a:t>
            </a:r>
            <a:r>
              <a:rPr lang="en-IE" sz="1600" dirty="0" smtClean="0">
                <a:latin typeface="Arial" panose="020B0604020202020204" pitchFamily="34" charset="0"/>
                <a:cs typeface="Arial" panose="020B0604020202020204" pitchFamily="34" charset="0"/>
              </a:rPr>
              <a:t>and </a:t>
            </a:r>
            <a:r>
              <a:rPr lang="en-IE" sz="1600" dirty="0" smtClean="0">
                <a:latin typeface="Arial" panose="020B0604020202020204" pitchFamily="34" charset="0"/>
                <a:cs typeface="Arial" panose="020B0604020202020204" pitchFamily="34" charset="0"/>
                <a:hlinkClick r:id="rId4"/>
              </a:rPr>
              <a:t>our Irish radio ad here</a:t>
            </a:r>
            <a:r>
              <a:rPr lang="en-IE" sz="1600" dirty="0" smtClean="0">
                <a:latin typeface="Arial" panose="020B0604020202020204" pitchFamily="34" charset="0"/>
                <a:cs typeface="Arial" panose="020B0604020202020204" pitchFamily="34" charset="0"/>
              </a:rPr>
              <a:t>. </a:t>
            </a:r>
            <a:endParaRPr lang="en-IE" sz="1600" b="1" dirty="0">
              <a:latin typeface="Arial" panose="020B0604020202020204" pitchFamily="34" charset="0"/>
              <a:cs typeface="Arial" panose="020B0604020202020204" pitchFamily="34" charset="0"/>
            </a:endParaRPr>
          </a:p>
          <a:p>
            <a:endParaRPr lang="en-IE" sz="1600" dirty="0"/>
          </a:p>
        </p:txBody>
      </p:sp>
      <p:sp>
        <p:nvSpPr>
          <p:cNvPr id="6" name="TextBox 5"/>
          <p:cNvSpPr txBox="1"/>
          <p:nvPr/>
        </p:nvSpPr>
        <p:spPr>
          <a:xfrm>
            <a:off x="190004" y="4827082"/>
            <a:ext cx="6134596" cy="1107996"/>
          </a:xfrm>
          <a:prstGeom prst="rect">
            <a:avLst/>
          </a:prstGeom>
          <a:noFill/>
        </p:spPr>
        <p:txBody>
          <a:bodyPr wrap="square" rtlCol="0">
            <a:spAutoFit/>
          </a:bodyPr>
          <a:lstStyle/>
          <a:p>
            <a:r>
              <a:rPr lang="en-IE" sz="1600" b="1" dirty="0" smtClean="0">
                <a:latin typeface="Arial" panose="020B0604020202020204" pitchFamily="34" charset="0"/>
                <a:cs typeface="Arial" panose="020B0604020202020204" pitchFamily="34" charset="0"/>
              </a:rPr>
              <a:t>Social media</a:t>
            </a:r>
            <a:endParaRPr lang="en-IE" dirty="0" smtClean="0">
              <a:latin typeface="Arial" panose="020B0604020202020204" pitchFamily="34" charset="0"/>
              <a:cs typeface="Arial" panose="020B0604020202020204" pitchFamily="34" charset="0"/>
            </a:endParaRPr>
          </a:p>
          <a:p>
            <a:r>
              <a:rPr lang="en-IE" sz="1600" dirty="0" smtClean="0">
                <a:latin typeface="Arial" panose="020B0604020202020204" pitchFamily="34" charset="0"/>
                <a:cs typeface="Arial" panose="020B0604020202020204" pitchFamily="34" charset="0"/>
              </a:rPr>
              <a:t>Social </a:t>
            </a:r>
            <a:r>
              <a:rPr lang="en-IE" sz="1600" dirty="0">
                <a:latin typeface="Arial" panose="020B0604020202020204" pitchFamily="34" charset="0"/>
                <a:cs typeface="Arial" panose="020B0604020202020204" pitchFamily="34" charset="0"/>
              </a:rPr>
              <a:t>media messages are always on across Facebook, Twitter, Instagram and </a:t>
            </a:r>
            <a:r>
              <a:rPr lang="en-IE" sz="1600" dirty="0" err="1">
                <a:latin typeface="Arial" panose="020B0604020202020204" pitchFamily="34" charset="0"/>
                <a:cs typeface="Arial" panose="020B0604020202020204" pitchFamily="34" charset="0"/>
              </a:rPr>
              <a:t>TikTok</a:t>
            </a:r>
            <a:r>
              <a:rPr lang="en-IE" sz="1600" dirty="0">
                <a:latin typeface="Arial" panose="020B0604020202020204" pitchFamily="34" charset="0"/>
                <a:cs typeface="Arial" panose="020B0604020202020204" pitchFamily="34" charset="0"/>
              </a:rPr>
              <a:t>.</a:t>
            </a:r>
          </a:p>
          <a:p>
            <a:endParaRPr lang="en-I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004" y="195043"/>
            <a:ext cx="4004622" cy="400110"/>
          </a:xfrm>
          <a:prstGeom prst="rect">
            <a:avLst/>
          </a:prstGeom>
        </p:spPr>
        <p:txBody>
          <a:bodyPr wrap="none">
            <a:spAutoFit/>
          </a:bodyPr>
          <a:lstStyle/>
          <a:p>
            <a:r>
              <a:rPr lang="en-IE" sz="2000" b="1" dirty="0" smtClean="0">
                <a:solidFill>
                  <a:srgbClr val="006453"/>
                </a:solidFill>
                <a:latin typeface="Arial" panose="020B0604020202020204" pitchFamily="34" charset="0"/>
                <a:cs typeface="Arial" panose="020B0604020202020204" pitchFamily="34" charset="0"/>
              </a:rPr>
              <a:t>Campaign channels and assets</a:t>
            </a:r>
          </a:p>
        </p:txBody>
      </p:sp>
      <p:sp>
        <p:nvSpPr>
          <p:cNvPr id="4" name="TextBox 3"/>
          <p:cNvSpPr txBox="1"/>
          <p:nvPr/>
        </p:nvSpPr>
        <p:spPr>
          <a:xfrm>
            <a:off x="190004" y="595153"/>
            <a:ext cx="6134596" cy="1600438"/>
          </a:xfrm>
          <a:prstGeom prst="rect">
            <a:avLst/>
          </a:prstGeom>
          <a:noFill/>
        </p:spPr>
        <p:txBody>
          <a:bodyPr wrap="square" rtlCol="0">
            <a:spAutoFit/>
          </a:bodyPr>
          <a:lstStyle/>
          <a:p>
            <a:endParaRPr lang="en-IE" sz="1600" b="1" dirty="0">
              <a:latin typeface="Arial" panose="020B0604020202020204" pitchFamily="34" charset="0"/>
              <a:cs typeface="Arial" panose="020B0604020202020204" pitchFamily="34" charset="0"/>
            </a:endParaRPr>
          </a:p>
          <a:p>
            <a:r>
              <a:rPr lang="en-IE" sz="1600" b="1" dirty="0" smtClean="0">
                <a:latin typeface="Arial" panose="020B0604020202020204" pitchFamily="34" charset="0"/>
                <a:cs typeface="Arial" panose="020B0604020202020204" pitchFamily="34" charset="0"/>
              </a:rPr>
              <a:t>OOH</a:t>
            </a:r>
          </a:p>
          <a:p>
            <a:r>
              <a:rPr lang="en-IE" sz="1600" dirty="0" smtClean="0">
                <a:latin typeface="Arial" panose="020B0604020202020204" pitchFamily="34" charset="0"/>
                <a:cs typeface="Arial" panose="020B0604020202020204" pitchFamily="34" charset="0"/>
              </a:rPr>
              <a:t>OOH </a:t>
            </a:r>
            <a:r>
              <a:rPr lang="en-IE" sz="1600" dirty="0" smtClean="0">
                <a:latin typeface="Arial" panose="020B0604020202020204" pitchFamily="34" charset="0"/>
                <a:cs typeface="Arial" panose="020B0604020202020204" pitchFamily="34" charset="0"/>
              </a:rPr>
              <a:t>will </a:t>
            </a:r>
            <a:r>
              <a:rPr lang="en-IE" sz="1600" dirty="0" smtClean="0">
                <a:latin typeface="Arial" panose="020B0604020202020204" pitchFamily="34" charset="0"/>
                <a:cs typeface="Arial" panose="020B0604020202020204" pitchFamily="34" charset="0"/>
              </a:rPr>
              <a:t>be running in college and pub washrooms in March and </a:t>
            </a:r>
            <a:r>
              <a:rPr lang="en-IE" sz="1600" dirty="0" smtClean="0">
                <a:latin typeface="Arial" panose="020B0604020202020204" pitchFamily="34" charset="0"/>
                <a:cs typeface="Arial" panose="020B0604020202020204" pitchFamily="34" charset="0"/>
              </a:rPr>
              <a:t>April.</a:t>
            </a:r>
            <a:endParaRPr lang="en-IE" sz="1600" dirty="0" smtClean="0">
              <a:latin typeface="Arial" panose="020B0604020202020204" pitchFamily="34" charset="0"/>
              <a:cs typeface="Arial" panose="020B0604020202020204" pitchFamily="34" charset="0"/>
            </a:endParaRPr>
          </a:p>
          <a:p>
            <a:endParaRPr lang="en-IE" sz="1600" b="1" dirty="0" smtClean="0">
              <a:latin typeface="Arial" panose="020B0604020202020204" pitchFamily="34" charset="0"/>
              <a:cs typeface="Arial" panose="020B0604020202020204" pitchFamily="34" charset="0"/>
            </a:endParaRPr>
          </a:p>
          <a:p>
            <a:endParaRPr lang="en-IE" dirty="0"/>
          </a:p>
        </p:txBody>
      </p:sp>
      <p:pic>
        <p:nvPicPr>
          <p:cNvPr id="8" name="Picture 7"/>
          <p:cNvPicPr>
            <a:picLocks noChangeAspect="1"/>
          </p:cNvPicPr>
          <p:nvPr/>
        </p:nvPicPr>
        <p:blipFill>
          <a:blip r:embed="rId2"/>
          <a:stretch>
            <a:fillRect/>
          </a:stretch>
        </p:blipFill>
        <p:spPr>
          <a:xfrm>
            <a:off x="1237166" y="1588336"/>
            <a:ext cx="4134933" cy="7403264"/>
          </a:xfrm>
          <a:prstGeom prst="rect">
            <a:avLst/>
          </a:prstGeom>
        </p:spPr>
      </p:pic>
    </p:spTree>
    <p:extLst>
      <p:ext uri="{BB962C8B-B14F-4D97-AF65-F5344CB8AC3E}">
        <p14:creationId xmlns:p14="http://schemas.microsoft.com/office/powerpoint/2010/main" val="2544093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886" y="932818"/>
            <a:ext cx="6555470" cy="2031325"/>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square">
            <a:spAutoFit/>
          </a:bodyPr>
          <a:lstStyle/>
          <a:p>
            <a:r>
              <a:rPr lang="en-IE" dirty="0">
                <a:latin typeface="Arial" panose="020B0604020202020204" pitchFamily="34" charset="0"/>
                <a:cs typeface="Arial" panose="020B0604020202020204" pitchFamily="34" charset="0"/>
              </a:rPr>
              <a:t>If your child didn't get the HPV vaccine when it was offered to them at school, they could be eligible to get it now, for free, as part of the Laura Brennan HPV Vaccine Catch-Up Programme. </a:t>
            </a:r>
          </a:p>
          <a:p>
            <a:r>
              <a:rPr lang="en-IE" dirty="0">
                <a:latin typeface="Arial" panose="020B0604020202020204" pitchFamily="34" charset="0"/>
                <a:cs typeface="Arial" panose="020B0604020202020204" pitchFamily="34" charset="0"/>
              </a:rPr>
              <a:t>Only one dose of vaccine is needed</a:t>
            </a:r>
            <a:r>
              <a:rPr lang="en-IE" dirty="0" smtClean="0">
                <a:latin typeface="Arial" panose="020B0604020202020204" pitchFamily="34" charset="0"/>
                <a:cs typeface="Arial" panose="020B0604020202020204" pitchFamily="34" charset="0"/>
              </a:rPr>
              <a:t>.</a:t>
            </a:r>
            <a:endParaRPr lang="en-IE" dirty="0">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Find out more at hpv.ie </a:t>
            </a:r>
          </a:p>
          <a:p>
            <a:r>
              <a:rPr lang="en-IE" dirty="0">
                <a:latin typeface="Arial" panose="020B0604020202020204" pitchFamily="34" charset="0"/>
                <a:cs typeface="Arial" panose="020B0604020202020204" pitchFamily="34" charset="0"/>
              </a:rPr>
              <a:t>#</a:t>
            </a:r>
            <a:r>
              <a:rPr lang="en-IE" dirty="0" err="1">
                <a:latin typeface="Arial" panose="020B0604020202020204" pitchFamily="34" charset="0"/>
                <a:cs typeface="Arial" panose="020B0604020202020204" pitchFamily="34" charset="0"/>
              </a:rPr>
              <a:t>GetTheFacts</a:t>
            </a:r>
            <a:r>
              <a:rPr lang="en-IE" dirty="0">
                <a:latin typeface="Arial" panose="020B0604020202020204" pitchFamily="34" charset="0"/>
                <a:cs typeface="Arial" panose="020B0604020202020204" pitchFamily="34" charset="0"/>
              </a:rPr>
              <a:t> #</a:t>
            </a:r>
            <a:r>
              <a:rPr lang="en-IE" dirty="0" err="1">
                <a:latin typeface="Arial" panose="020B0604020202020204" pitchFamily="34" charset="0"/>
                <a:cs typeface="Arial" panose="020B0604020202020204" pitchFamily="34" charset="0"/>
              </a:rPr>
              <a:t>GetTheVaccine</a:t>
            </a:r>
            <a:r>
              <a:rPr lang="en-IE" dirty="0">
                <a:latin typeface="Arial" panose="020B0604020202020204" pitchFamily="34" charset="0"/>
                <a:cs typeface="Arial" panose="020B0604020202020204" pitchFamily="34" charset="0"/>
              </a:rPr>
              <a:t> #</a:t>
            </a:r>
            <a:r>
              <a:rPr lang="en-IE" dirty="0" err="1">
                <a:latin typeface="Arial" panose="020B0604020202020204" pitchFamily="34" charset="0"/>
                <a:cs typeface="Arial" panose="020B0604020202020204" pitchFamily="34" charset="0"/>
              </a:rPr>
              <a:t>ProtectOurFuture</a:t>
            </a:r>
            <a:r>
              <a:rPr lang="en-IE" dirty="0">
                <a:latin typeface="Arial" panose="020B0604020202020204" pitchFamily="34" charset="0"/>
                <a:cs typeface="Arial" panose="020B0604020202020204" pitchFamily="34" charset="0"/>
              </a:rPr>
              <a:t> #</a:t>
            </a:r>
            <a:r>
              <a:rPr lang="en-IE" dirty="0" err="1">
                <a:latin typeface="Arial" panose="020B0604020202020204" pitchFamily="34" charset="0"/>
                <a:cs typeface="Arial" panose="020B0604020202020204" pitchFamily="34" charset="0"/>
              </a:rPr>
              <a:t>ThankYouLaura</a:t>
            </a:r>
            <a:endParaRPr lang="en-IE" dirty="0">
              <a:solidFill>
                <a:schemeClr val="dk1"/>
              </a:solidFill>
              <a:latin typeface="Arial" panose="020B0604020202020204" pitchFamily="34" charset="0"/>
              <a:cs typeface="Arial" panose="020B0604020202020204" pitchFamily="34" charset="0"/>
            </a:endParaRPr>
          </a:p>
        </p:txBody>
      </p:sp>
      <p:sp>
        <p:nvSpPr>
          <p:cNvPr id="2" name="Rectangle 1"/>
          <p:cNvSpPr/>
          <p:nvPr/>
        </p:nvSpPr>
        <p:spPr>
          <a:xfrm>
            <a:off x="189886" y="147988"/>
            <a:ext cx="1750800" cy="400110"/>
          </a:xfrm>
          <a:prstGeom prst="rect">
            <a:avLst/>
          </a:prstGeom>
        </p:spPr>
        <p:txBody>
          <a:bodyPr wrap="none">
            <a:spAutoFit/>
          </a:bodyPr>
          <a:lstStyle/>
          <a:p>
            <a:r>
              <a:rPr lang="en-IE" sz="2000" b="1" dirty="0" smtClean="0">
                <a:solidFill>
                  <a:srgbClr val="006453"/>
                </a:solidFill>
                <a:latin typeface="Arial" panose="020B0604020202020204" pitchFamily="34" charset="0"/>
                <a:cs typeface="Arial" panose="020B0604020202020204" pitchFamily="34" charset="0"/>
              </a:rPr>
              <a:t>Social media</a:t>
            </a:r>
          </a:p>
        </p:txBody>
      </p:sp>
      <p:sp>
        <p:nvSpPr>
          <p:cNvPr id="3" name="Rectangle 2"/>
          <p:cNvSpPr/>
          <p:nvPr/>
        </p:nvSpPr>
        <p:spPr>
          <a:xfrm>
            <a:off x="189886" y="555792"/>
            <a:ext cx="2262158" cy="369332"/>
          </a:xfrm>
          <a:prstGeom prst="rect">
            <a:avLst/>
          </a:prstGeom>
        </p:spPr>
        <p:txBody>
          <a:bodyPr wrap="none">
            <a:spAutoFit/>
          </a:bodyPr>
          <a:lstStyle/>
          <a:p>
            <a:r>
              <a:rPr lang="en-IE" b="1" dirty="0" smtClean="0">
                <a:latin typeface="Arial" panose="020B0604020202020204" pitchFamily="34" charset="0"/>
                <a:ea typeface="+mn-lt"/>
                <a:cs typeface="Arial" panose="020B0604020202020204" pitchFamily="34" charset="0"/>
              </a:rPr>
              <a:t>Sample messages:</a:t>
            </a:r>
            <a:endParaRPr lang="en-IE" b="1" dirty="0">
              <a:latin typeface="Arial" panose="020B0604020202020204" pitchFamily="34" charset="0"/>
              <a:cs typeface="Arial" panose="020B0604020202020204" pitchFamily="34" charset="0"/>
            </a:endParaRPr>
          </a:p>
        </p:txBody>
      </p:sp>
      <p:sp>
        <p:nvSpPr>
          <p:cNvPr id="11" name="Rectangle 10"/>
          <p:cNvSpPr/>
          <p:nvPr/>
        </p:nvSpPr>
        <p:spPr>
          <a:xfrm>
            <a:off x="94507" y="5247378"/>
            <a:ext cx="1941557" cy="369332"/>
          </a:xfrm>
          <a:prstGeom prst="rect">
            <a:avLst/>
          </a:prstGeom>
        </p:spPr>
        <p:txBody>
          <a:bodyPr wrap="none">
            <a:spAutoFit/>
          </a:bodyPr>
          <a:lstStyle/>
          <a:p>
            <a:r>
              <a:rPr lang="en-IE" b="1" dirty="0">
                <a:latin typeface="Arial" panose="020B0604020202020204" pitchFamily="34" charset="0"/>
                <a:cs typeface="Arial" panose="020B0604020202020204" pitchFamily="34" charset="0"/>
              </a:rPr>
              <a:t>Sample </a:t>
            </a:r>
            <a:r>
              <a:rPr lang="en-IE" b="1" dirty="0" smtClean="0">
                <a:latin typeface="Arial" panose="020B0604020202020204" pitchFamily="34" charset="0"/>
                <a:cs typeface="Arial" panose="020B0604020202020204" pitchFamily="34" charset="0"/>
              </a:rPr>
              <a:t>images:</a:t>
            </a:r>
            <a:endParaRPr lang="en-IE" b="1" dirty="0">
              <a:latin typeface="Arial" panose="020B0604020202020204" pitchFamily="34" charset="0"/>
              <a:cs typeface="Arial" panose="020B0604020202020204" pitchFamily="34" charset="0"/>
            </a:endParaRPr>
          </a:p>
        </p:txBody>
      </p:sp>
      <p:sp>
        <p:nvSpPr>
          <p:cNvPr id="10" name="Rectangle 9"/>
          <p:cNvSpPr/>
          <p:nvPr/>
        </p:nvSpPr>
        <p:spPr>
          <a:xfrm>
            <a:off x="189886" y="3064031"/>
            <a:ext cx="6555470" cy="1754326"/>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square">
            <a:spAutoFit/>
          </a:bodyPr>
          <a:lstStyle/>
          <a:p>
            <a:r>
              <a:rPr lang="en-IE" dirty="0">
                <a:latin typeface="Arial" panose="020B0604020202020204" pitchFamily="34" charset="0"/>
                <a:cs typeface="Arial" panose="020B0604020202020204" pitchFamily="34" charset="0"/>
              </a:rPr>
              <a:t>The HPV vaccine protects against 9 out of 10 cervical cancers</a:t>
            </a:r>
            <a:r>
              <a:rPr lang="en-IE" dirty="0" smtClean="0">
                <a:latin typeface="Arial" panose="020B0604020202020204" pitchFamily="34" charset="0"/>
                <a:cs typeface="Arial" panose="020B0604020202020204" pitchFamily="34" charset="0"/>
              </a:rPr>
              <a:t>.</a:t>
            </a:r>
            <a:endParaRPr lang="en-IE" dirty="0">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Research has shown that the vaccine is safe and that the vaccine’s protection does not weaken over time. </a:t>
            </a:r>
          </a:p>
          <a:p>
            <a:r>
              <a:rPr lang="en-IE" dirty="0">
                <a:latin typeface="Arial" panose="020B0604020202020204" pitchFamily="34" charset="0"/>
                <a:cs typeface="Arial" panose="020B0604020202020204" pitchFamily="34" charset="0"/>
              </a:rPr>
              <a:t>Find out more about the HPV Vaccination Programme in schools at </a:t>
            </a:r>
            <a:r>
              <a:rPr lang="en-IE" dirty="0" smtClean="0">
                <a:latin typeface="Arial" panose="020B0604020202020204" pitchFamily="34" charset="0"/>
                <a:cs typeface="Arial" panose="020B0604020202020204" pitchFamily="34" charset="0"/>
              </a:rPr>
              <a:t>hpv.ie</a:t>
            </a:r>
            <a:endParaRPr lang="en-IE" dirty="0">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a:t>
            </a:r>
            <a:r>
              <a:rPr lang="en-IE" dirty="0" err="1">
                <a:latin typeface="Arial" panose="020B0604020202020204" pitchFamily="34" charset="0"/>
                <a:cs typeface="Arial" panose="020B0604020202020204" pitchFamily="34" charset="0"/>
              </a:rPr>
              <a:t>GetTheFacts</a:t>
            </a:r>
            <a:r>
              <a:rPr lang="en-IE" dirty="0">
                <a:latin typeface="Arial" panose="020B0604020202020204" pitchFamily="34" charset="0"/>
                <a:cs typeface="Arial" panose="020B0604020202020204" pitchFamily="34" charset="0"/>
              </a:rPr>
              <a:t> #</a:t>
            </a:r>
            <a:r>
              <a:rPr lang="en-IE" dirty="0" err="1">
                <a:latin typeface="Arial" panose="020B0604020202020204" pitchFamily="34" charset="0"/>
                <a:cs typeface="Arial" panose="020B0604020202020204" pitchFamily="34" charset="0"/>
              </a:rPr>
              <a:t>GetTheVaccine</a:t>
            </a:r>
            <a:r>
              <a:rPr lang="en-IE" dirty="0">
                <a:latin typeface="Arial" panose="020B0604020202020204" pitchFamily="34" charset="0"/>
                <a:cs typeface="Arial" panose="020B0604020202020204" pitchFamily="34" charset="0"/>
              </a:rPr>
              <a:t> #</a:t>
            </a:r>
            <a:r>
              <a:rPr lang="en-IE" dirty="0" err="1">
                <a:latin typeface="Arial" panose="020B0604020202020204" pitchFamily="34" charset="0"/>
                <a:cs typeface="Arial" panose="020B0604020202020204" pitchFamily="34" charset="0"/>
              </a:rPr>
              <a:t>ProtectOurFuture</a:t>
            </a:r>
            <a:endParaRPr lang="en-IE" dirty="0">
              <a:latin typeface="Arial" panose="020B0604020202020204" pitchFamily="34" charset="0"/>
              <a:cs typeface="Arial" panose="020B0604020202020204" pitchFamily="34" charset="0"/>
            </a:endParaRPr>
          </a:p>
        </p:txBody>
      </p:sp>
      <p:sp>
        <p:nvSpPr>
          <p:cNvPr id="9" name="TextBox 8"/>
          <p:cNvSpPr txBox="1"/>
          <p:nvPr/>
        </p:nvSpPr>
        <p:spPr>
          <a:xfrm>
            <a:off x="189886" y="4810463"/>
            <a:ext cx="1981814" cy="646331"/>
          </a:xfrm>
          <a:prstGeom prst="rect">
            <a:avLst/>
          </a:prstGeom>
          <a:noFill/>
        </p:spPr>
        <p:txBody>
          <a:bodyPr wrap="square" rtlCol="0">
            <a:spAutoFit/>
          </a:bodyPr>
          <a:lstStyle/>
          <a:p>
            <a:r>
              <a:rPr lang="en-IE" dirty="0">
                <a:latin typeface="Arial" panose="020B0604020202020204" pitchFamily="34" charset="0"/>
                <a:cs typeface="Arial" panose="020B0604020202020204" pitchFamily="34" charset="0"/>
              </a:rPr>
              <a:t>Link: </a:t>
            </a:r>
            <a:r>
              <a:rPr lang="en-IE" u="sng" dirty="0" smtClean="0">
                <a:solidFill>
                  <a:schemeClr val="dk1"/>
                </a:solidFill>
                <a:latin typeface="Arial" panose="020B0604020202020204" pitchFamily="34" charset="0"/>
                <a:cs typeface="Arial" panose="020B0604020202020204" pitchFamily="34" charset="0"/>
                <a:hlinkClick r:id="rId2"/>
              </a:rPr>
              <a:t>hpv.ie</a:t>
            </a:r>
            <a:endParaRPr lang="en-IE" u="sng" dirty="0">
              <a:solidFill>
                <a:schemeClr val="dk1"/>
              </a:solidFill>
              <a:latin typeface="Arial" panose="020B0604020202020204" pitchFamily="34" charset="0"/>
              <a:cs typeface="Arial" panose="020B0604020202020204" pitchFamily="34" charset="0"/>
            </a:endParaRPr>
          </a:p>
          <a:p>
            <a:endParaRPr lang="en-IE"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07" y="5774330"/>
            <a:ext cx="3256989" cy="3256989"/>
          </a:xfrm>
          <a:prstGeom prst="rect">
            <a:avLst/>
          </a:prstGeom>
        </p:spPr>
      </p:pic>
      <p:pic>
        <p:nvPicPr>
          <p:cNvPr id="12" name="image6.jpg"/>
          <p:cNvPicPr preferRelativeResize="0">
            <a:picLocks noChangeAspect="1"/>
          </p:cNvPicPr>
          <p:nvPr/>
        </p:nvPicPr>
        <p:blipFill>
          <a:blip r:embed="rId4" cstate="print"/>
          <a:stretch>
            <a:fillRect/>
          </a:stretch>
        </p:blipFill>
        <p:spPr>
          <a:xfrm>
            <a:off x="3467621" y="5753584"/>
            <a:ext cx="3277735" cy="327773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886" y="932818"/>
            <a:ext cx="6555470" cy="2031325"/>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square">
            <a:spAutoFit/>
          </a:bodyPr>
          <a:lstStyle/>
          <a:p>
            <a:r>
              <a:rPr lang="en-IE" dirty="0">
                <a:latin typeface="Arial" panose="020B0604020202020204" pitchFamily="34" charset="0"/>
                <a:cs typeface="Arial" panose="020B0604020202020204" pitchFamily="34" charset="0"/>
              </a:rPr>
              <a:t>The HPV vaccine is safe and effective. </a:t>
            </a:r>
          </a:p>
          <a:p>
            <a:r>
              <a:rPr lang="en-IE" dirty="0">
                <a:latin typeface="Arial" panose="020B0604020202020204" pitchFamily="34" charset="0"/>
                <a:cs typeface="Arial" panose="020B0604020202020204" pitchFamily="34" charset="0"/>
              </a:rPr>
              <a:t>Gardasil 9 is the name of the HPV vaccine currently used in Ireland</a:t>
            </a:r>
            <a:r>
              <a:rPr lang="en-IE" dirty="0" smtClean="0">
                <a:latin typeface="Arial" panose="020B0604020202020204" pitchFamily="34" charset="0"/>
                <a:cs typeface="Arial" panose="020B0604020202020204" pitchFamily="34" charset="0"/>
              </a:rPr>
              <a:t>.</a:t>
            </a:r>
            <a:endParaRPr lang="en-IE" dirty="0">
              <a:latin typeface="Arial" panose="020B0604020202020204" pitchFamily="34" charset="0"/>
              <a:cs typeface="Arial" panose="020B0604020202020204" pitchFamily="34" charset="0"/>
            </a:endParaRPr>
          </a:p>
          <a:p>
            <a:r>
              <a:rPr lang="en-IE" dirty="0" smtClean="0">
                <a:latin typeface="Arial" panose="020B0604020202020204" pitchFamily="34" charset="0"/>
                <a:cs typeface="Arial" panose="020B0604020202020204" pitchFamily="34" charset="0"/>
              </a:rPr>
              <a:t>Over </a:t>
            </a:r>
            <a:r>
              <a:rPr lang="en-IE" dirty="0">
                <a:latin typeface="Arial" panose="020B0604020202020204" pitchFamily="34" charset="0"/>
                <a:cs typeface="Arial" panose="020B0604020202020204" pitchFamily="34" charset="0"/>
              </a:rPr>
              <a:t>100 million people have been fully vaccinated with Gardasil </a:t>
            </a:r>
            <a:r>
              <a:rPr lang="en-IE" dirty="0" smtClean="0">
                <a:latin typeface="Arial" panose="020B0604020202020204" pitchFamily="34" charset="0"/>
                <a:cs typeface="Arial" panose="020B0604020202020204" pitchFamily="34" charset="0"/>
              </a:rPr>
              <a:t>worldwide. This </a:t>
            </a:r>
            <a:r>
              <a:rPr lang="en-IE" dirty="0">
                <a:latin typeface="Arial" panose="020B0604020202020204" pitchFamily="34" charset="0"/>
                <a:cs typeface="Arial" panose="020B0604020202020204" pitchFamily="34" charset="0"/>
              </a:rPr>
              <a:t>includes over 500,000 people in </a:t>
            </a:r>
            <a:r>
              <a:rPr lang="en-IE" dirty="0" smtClean="0">
                <a:latin typeface="Arial" panose="020B0604020202020204" pitchFamily="34" charset="0"/>
                <a:cs typeface="Arial" panose="020B0604020202020204" pitchFamily="34" charset="0"/>
              </a:rPr>
              <a:t>Ireland. Get </a:t>
            </a:r>
            <a:r>
              <a:rPr lang="en-IE" dirty="0">
                <a:latin typeface="Arial" panose="020B0604020202020204" pitchFamily="34" charset="0"/>
                <a:cs typeface="Arial" panose="020B0604020202020204" pitchFamily="34" charset="0"/>
              </a:rPr>
              <a:t>the facts at </a:t>
            </a:r>
            <a:r>
              <a:rPr lang="en-IE" dirty="0" smtClean="0">
                <a:latin typeface="Arial" panose="020B0604020202020204" pitchFamily="34" charset="0"/>
                <a:cs typeface="Arial" panose="020B0604020202020204" pitchFamily="34" charset="0"/>
              </a:rPr>
              <a:t>hpv.ie</a:t>
            </a:r>
            <a:endParaRPr lang="en-IE" dirty="0">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a:t>
            </a:r>
            <a:r>
              <a:rPr lang="en-IE" dirty="0" err="1">
                <a:latin typeface="Arial" panose="020B0604020202020204" pitchFamily="34" charset="0"/>
                <a:cs typeface="Arial" panose="020B0604020202020204" pitchFamily="34" charset="0"/>
              </a:rPr>
              <a:t>GetTheFacts</a:t>
            </a:r>
            <a:r>
              <a:rPr lang="en-IE" dirty="0">
                <a:latin typeface="Arial" panose="020B0604020202020204" pitchFamily="34" charset="0"/>
                <a:cs typeface="Arial" panose="020B0604020202020204" pitchFamily="34" charset="0"/>
              </a:rPr>
              <a:t> #</a:t>
            </a:r>
            <a:r>
              <a:rPr lang="en-IE" dirty="0" err="1">
                <a:latin typeface="Arial" panose="020B0604020202020204" pitchFamily="34" charset="0"/>
                <a:cs typeface="Arial" panose="020B0604020202020204" pitchFamily="34" charset="0"/>
              </a:rPr>
              <a:t>GetTheVaccine</a:t>
            </a:r>
            <a:r>
              <a:rPr lang="en-IE" dirty="0">
                <a:latin typeface="Arial" panose="020B0604020202020204" pitchFamily="34" charset="0"/>
                <a:cs typeface="Arial" panose="020B0604020202020204" pitchFamily="34" charset="0"/>
              </a:rPr>
              <a:t> #</a:t>
            </a:r>
            <a:r>
              <a:rPr lang="en-IE" dirty="0" err="1">
                <a:latin typeface="Arial" panose="020B0604020202020204" pitchFamily="34" charset="0"/>
                <a:cs typeface="Arial" panose="020B0604020202020204" pitchFamily="34" charset="0"/>
              </a:rPr>
              <a:t>ProtectOurFuture</a:t>
            </a:r>
            <a:endParaRPr lang="en-IE" dirty="0">
              <a:solidFill>
                <a:schemeClr val="dk1"/>
              </a:solidFill>
              <a:latin typeface="Arial" panose="020B0604020202020204" pitchFamily="34" charset="0"/>
              <a:cs typeface="Arial" panose="020B0604020202020204" pitchFamily="34" charset="0"/>
            </a:endParaRPr>
          </a:p>
        </p:txBody>
      </p:sp>
      <p:sp>
        <p:nvSpPr>
          <p:cNvPr id="2" name="Rectangle 1"/>
          <p:cNvSpPr/>
          <p:nvPr/>
        </p:nvSpPr>
        <p:spPr>
          <a:xfrm>
            <a:off x="189886" y="147988"/>
            <a:ext cx="1750800" cy="400110"/>
          </a:xfrm>
          <a:prstGeom prst="rect">
            <a:avLst/>
          </a:prstGeom>
        </p:spPr>
        <p:txBody>
          <a:bodyPr wrap="none">
            <a:spAutoFit/>
          </a:bodyPr>
          <a:lstStyle/>
          <a:p>
            <a:r>
              <a:rPr lang="en-IE" sz="2000" b="1" dirty="0" smtClean="0">
                <a:solidFill>
                  <a:srgbClr val="006453"/>
                </a:solidFill>
                <a:latin typeface="Arial" panose="020B0604020202020204" pitchFamily="34" charset="0"/>
                <a:cs typeface="Arial" panose="020B0604020202020204" pitchFamily="34" charset="0"/>
              </a:rPr>
              <a:t>Social media</a:t>
            </a:r>
          </a:p>
        </p:txBody>
      </p:sp>
      <p:sp>
        <p:nvSpPr>
          <p:cNvPr id="3" name="Rectangle 2"/>
          <p:cNvSpPr/>
          <p:nvPr/>
        </p:nvSpPr>
        <p:spPr>
          <a:xfrm>
            <a:off x="189886" y="555792"/>
            <a:ext cx="2262158" cy="369332"/>
          </a:xfrm>
          <a:prstGeom prst="rect">
            <a:avLst/>
          </a:prstGeom>
        </p:spPr>
        <p:txBody>
          <a:bodyPr wrap="none">
            <a:spAutoFit/>
          </a:bodyPr>
          <a:lstStyle/>
          <a:p>
            <a:r>
              <a:rPr lang="en-IE" b="1" dirty="0" smtClean="0">
                <a:latin typeface="Arial" panose="020B0604020202020204" pitchFamily="34" charset="0"/>
                <a:ea typeface="+mn-lt"/>
                <a:cs typeface="Arial" panose="020B0604020202020204" pitchFamily="34" charset="0"/>
              </a:rPr>
              <a:t>Sample messages:</a:t>
            </a:r>
            <a:endParaRPr lang="en-IE" b="1" dirty="0">
              <a:latin typeface="Arial" panose="020B0604020202020204" pitchFamily="34" charset="0"/>
              <a:cs typeface="Arial" panose="020B0604020202020204" pitchFamily="34" charset="0"/>
            </a:endParaRPr>
          </a:p>
        </p:txBody>
      </p:sp>
      <p:sp>
        <p:nvSpPr>
          <p:cNvPr id="11" name="Rectangle 10"/>
          <p:cNvSpPr/>
          <p:nvPr/>
        </p:nvSpPr>
        <p:spPr>
          <a:xfrm>
            <a:off x="94507" y="5248187"/>
            <a:ext cx="1941557" cy="369332"/>
          </a:xfrm>
          <a:prstGeom prst="rect">
            <a:avLst/>
          </a:prstGeom>
        </p:spPr>
        <p:txBody>
          <a:bodyPr wrap="none">
            <a:spAutoFit/>
          </a:bodyPr>
          <a:lstStyle/>
          <a:p>
            <a:r>
              <a:rPr lang="en-IE" b="1" dirty="0">
                <a:latin typeface="Arial" panose="020B0604020202020204" pitchFamily="34" charset="0"/>
                <a:cs typeface="Arial" panose="020B0604020202020204" pitchFamily="34" charset="0"/>
              </a:rPr>
              <a:t>Sample </a:t>
            </a:r>
            <a:r>
              <a:rPr lang="en-IE" b="1" dirty="0" smtClean="0">
                <a:latin typeface="Arial" panose="020B0604020202020204" pitchFamily="34" charset="0"/>
                <a:cs typeface="Arial" panose="020B0604020202020204" pitchFamily="34" charset="0"/>
              </a:rPr>
              <a:t>images:</a:t>
            </a:r>
            <a:endParaRPr lang="en-IE" b="1" dirty="0">
              <a:latin typeface="Arial" panose="020B0604020202020204" pitchFamily="34" charset="0"/>
              <a:cs typeface="Arial" panose="020B0604020202020204" pitchFamily="34" charset="0"/>
            </a:endParaRPr>
          </a:p>
        </p:txBody>
      </p:sp>
      <p:sp>
        <p:nvSpPr>
          <p:cNvPr id="10" name="Rectangle 9"/>
          <p:cNvSpPr/>
          <p:nvPr/>
        </p:nvSpPr>
        <p:spPr>
          <a:xfrm>
            <a:off x="189886" y="3104760"/>
            <a:ext cx="6555470" cy="1754326"/>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square">
            <a:spAutoFit/>
          </a:bodyPr>
          <a:lstStyle/>
          <a:p>
            <a:r>
              <a:rPr lang="en-IE" dirty="0">
                <a:latin typeface="Arial" panose="020B0604020202020204" pitchFamily="34" charset="0"/>
                <a:cs typeface="Arial" panose="020B0604020202020204" pitchFamily="34" charset="0"/>
              </a:rPr>
              <a:t>The HPV vaccine protects you from getting HPV. </a:t>
            </a:r>
          </a:p>
          <a:p>
            <a:r>
              <a:rPr lang="en-IE" dirty="0">
                <a:latin typeface="Arial" panose="020B0604020202020204" pitchFamily="34" charset="0"/>
                <a:cs typeface="Arial" panose="020B0604020202020204" pitchFamily="34" charset="0"/>
              </a:rPr>
              <a:t>The more people vaccinated, the better we can reduce the number of HPV-related cancers. </a:t>
            </a:r>
          </a:p>
          <a:p>
            <a:r>
              <a:rPr lang="en-IE" dirty="0">
                <a:latin typeface="Arial" panose="020B0604020202020204" pitchFamily="34" charset="0"/>
                <a:cs typeface="Arial" panose="020B0604020202020204" pitchFamily="34" charset="0"/>
              </a:rPr>
              <a:t>Protect yourself by registering for the Laura Brennan HPV Vaccine Catch-up Programme at </a:t>
            </a:r>
            <a:r>
              <a:rPr lang="en-IE" dirty="0" smtClean="0">
                <a:latin typeface="Arial" panose="020B0604020202020204" pitchFamily="34" charset="0"/>
                <a:cs typeface="Arial" panose="020B0604020202020204" pitchFamily="34" charset="0"/>
              </a:rPr>
              <a:t>www.hpv.ie</a:t>
            </a:r>
            <a:endParaRPr lang="en-IE" dirty="0">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a:t>
            </a:r>
            <a:r>
              <a:rPr lang="en-IE" dirty="0" err="1">
                <a:latin typeface="Arial" panose="020B0604020202020204" pitchFamily="34" charset="0"/>
                <a:cs typeface="Arial" panose="020B0604020202020204" pitchFamily="34" charset="0"/>
              </a:rPr>
              <a:t>ThankYouLaura</a:t>
            </a:r>
            <a:endParaRPr lang="en-IE" dirty="0">
              <a:latin typeface="Arial" panose="020B0604020202020204" pitchFamily="34" charset="0"/>
              <a:cs typeface="Arial" panose="020B0604020202020204" pitchFamily="34" charset="0"/>
            </a:endParaRPr>
          </a:p>
        </p:txBody>
      </p:sp>
      <p:sp>
        <p:nvSpPr>
          <p:cNvPr id="9" name="TextBox 8"/>
          <p:cNvSpPr txBox="1"/>
          <p:nvPr/>
        </p:nvSpPr>
        <p:spPr>
          <a:xfrm>
            <a:off x="189886" y="4915137"/>
            <a:ext cx="1981814" cy="646331"/>
          </a:xfrm>
          <a:prstGeom prst="rect">
            <a:avLst/>
          </a:prstGeom>
          <a:noFill/>
        </p:spPr>
        <p:txBody>
          <a:bodyPr wrap="square" rtlCol="0">
            <a:spAutoFit/>
          </a:bodyPr>
          <a:lstStyle/>
          <a:p>
            <a:r>
              <a:rPr lang="en-IE" dirty="0">
                <a:latin typeface="Arial" panose="020B0604020202020204" pitchFamily="34" charset="0"/>
                <a:cs typeface="Arial" panose="020B0604020202020204" pitchFamily="34" charset="0"/>
              </a:rPr>
              <a:t>Link: </a:t>
            </a:r>
            <a:r>
              <a:rPr lang="en-IE" u="sng" dirty="0" smtClean="0">
                <a:solidFill>
                  <a:schemeClr val="dk1"/>
                </a:solidFill>
                <a:latin typeface="Arial" panose="020B0604020202020204" pitchFamily="34" charset="0"/>
                <a:cs typeface="Arial" panose="020B0604020202020204" pitchFamily="34" charset="0"/>
                <a:hlinkClick r:id="rId2"/>
              </a:rPr>
              <a:t>hpv.ie</a:t>
            </a:r>
            <a:endParaRPr lang="en-IE" u="sng" dirty="0">
              <a:solidFill>
                <a:schemeClr val="dk1"/>
              </a:solidFill>
              <a:latin typeface="Arial" panose="020B0604020202020204" pitchFamily="34" charset="0"/>
              <a:cs typeface="Arial" panose="020B0604020202020204" pitchFamily="34" charset="0"/>
            </a:endParaRPr>
          </a:p>
          <a:p>
            <a:endParaRPr lang="en-IE"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06" y="5822669"/>
            <a:ext cx="3208649" cy="3208649"/>
          </a:xfrm>
          <a:prstGeom prst="rect">
            <a:avLst/>
          </a:prstGeom>
        </p:spPr>
      </p:pic>
      <p:pic>
        <p:nvPicPr>
          <p:cNvPr id="14" name="image19.jpg"/>
          <p:cNvPicPr preferRelativeResize="0">
            <a:picLocks noChangeAspect="1"/>
          </p:cNvPicPr>
          <p:nvPr/>
        </p:nvPicPr>
        <p:blipFill>
          <a:blip r:embed="rId4" cstate="print"/>
          <a:stretch>
            <a:fillRect/>
          </a:stretch>
        </p:blipFill>
        <p:spPr>
          <a:xfrm>
            <a:off x="3536705" y="5822669"/>
            <a:ext cx="3208650" cy="3208650"/>
          </a:xfrm>
          <a:prstGeom prst="rect">
            <a:avLst/>
          </a:prstGeom>
          <a:noFill/>
        </p:spPr>
      </p:pic>
    </p:spTree>
    <p:extLst>
      <p:ext uri="{BB962C8B-B14F-4D97-AF65-F5344CB8AC3E}">
        <p14:creationId xmlns:p14="http://schemas.microsoft.com/office/powerpoint/2010/main" val="4234220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143" y="182880"/>
            <a:ext cx="6612556" cy="7663636"/>
          </a:xfrm>
          <a:prstGeom prst="rect">
            <a:avLst/>
          </a:prstGeom>
          <a:noFill/>
        </p:spPr>
        <p:txBody>
          <a:bodyPr wrap="square" rtlCol="0">
            <a:spAutoFit/>
          </a:bodyPr>
          <a:lstStyle/>
          <a:p>
            <a:r>
              <a:rPr lang="en-IE" sz="2000" b="1" dirty="0">
                <a:solidFill>
                  <a:srgbClr val="006453"/>
                </a:solidFill>
                <a:latin typeface="Arial" panose="020B0604020202020204" pitchFamily="34" charset="0"/>
                <a:cs typeface="Arial" panose="020B0604020202020204" pitchFamily="34" charset="0"/>
              </a:rPr>
              <a:t>How you can </a:t>
            </a:r>
            <a:r>
              <a:rPr lang="en-IE" sz="2000" b="1" dirty="0" smtClean="0">
                <a:solidFill>
                  <a:srgbClr val="006453"/>
                </a:solidFill>
                <a:latin typeface="Arial" panose="020B0604020202020204" pitchFamily="34" charset="0"/>
                <a:cs typeface="Arial" panose="020B0604020202020204" pitchFamily="34" charset="0"/>
              </a:rPr>
              <a:t>help</a:t>
            </a:r>
          </a:p>
          <a:p>
            <a:endParaRPr lang="en-IE" sz="2000" dirty="0">
              <a:latin typeface="Arial" panose="020B0604020202020204" pitchFamily="34" charset="0"/>
              <a:cs typeface="Arial" panose="020B0604020202020204" pitchFamily="34" charset="0"/>
            </a:endParaRPr>
          </a:p>
          <a:p>
            <a:r>
              <a:rPr lang="en-IE" dirty="0" smtClean="0">
                <a:latin typeface="Arial" panose="020B0604020202020204" pitchFamily="34" charset="0"/>
                <a:cs typeface="Arial" panose="020B0604020202020204" pitchFamily="34" charset="0"/>
              </a:rPr>
              <a:t>We welcome your ongoing help, support and partnership.</a:t>
            </a:r>
          </a:p>
          <a:p>
            <a:endParaRPr lang="en-IE" dirty="0">
              <a:latin typeface="Arial" panose="020B0604020202020204" pitchFamily="34" charset="0"/>
              <a:cs typeface="Arial" panose="020B0604020202020204" pitchFamily="34" charset="0"/>
            </a:endParaRPr>
          </a:p>
          <a:p>
            <a:endParaRPr lang="en-IE" dirty="0">
              <a:latin typeface="Arial" panose="020B0604020202020204" pitchFamily="34" charset="0"/>
              <a:cs typeface="Arial" panose="020B0604020202020204" pitchFamily="34" charset="0"/>
            </a:endParaRPr>
          </a:p>
          <a:p>
            <a:r>
              <a:rPr lang="en-IE" b="1" dirty="0" smtClean="0">
                <a:solidFill>
                  <a:srgbClr val="006453"/>
                </a:solidFill>
                <a:latin typeface="Arial" panose="020B0604020202020204" pitchFamily="34" charset="0"/>
                <a:cs typeface="Arial" panose="020B0604020202020204" pitchFamily="34" charset="0"/>
              </a:rPr>
              <a:t>Share our social media messages</a:t>
            </a:r>
            <a:endParaRPr lang="en-IE" dirty="0">
              <a:latin typeface="Arial" panose="020B0604020202020204" pitchFamily="34" charset="0"/>
              <a:cs typeface="Arial" panose="020B0604020202020204" pitchFamily="34" charset="0"/>
            </a:endParaRPr>
          </a:p>
          <a:p>
            <a:r>
              <a:rPr lang="en-IE" dirty="0" smtClean="0">
                <a:latin typeface="Arial" panose="020B0604020202020204" pitchFamily="34" charset="0"/>
                <a:cs typeface="Arial" panose="020B0604020202020204" pitchFamily="34" charset="0"/>
              </a:rPr>
              <a:t>You can support the campaign by reposting and sharing posts from the HSE on our official accounts.</a:t>
            </a:r>
          </a:p>
          <a:p>
            <a:endParaRPr lang="en-IE" b="1" dirty="0" smtClean="0">
              <a:latin typeface="Arial" panose="020B0604020202020204" pitchFamily="34" charset="0"/>
              <a:cs typeface="Arial" panose="020B0604020202020204" pitchFamily="34" charset="0"/>
            </a:endParaRPr>
          </a:p>
          <a:p>
            <a:r>
              <a:rPr lang="en-IE" b="1" dirty="0" smtClean="0">
                <a:latin typeface="Arial" panose="020B0604020202020204" pitchFamily="34" charset="0"/>
                <a:cs typeface="Arial" panose="020B0604020202020204" pitchFamily="34" charset="0"/>
              </a:rPr>
              <a:t>Facebook </a:t>
            </a:r>
            <a:r>
              <a:rPr lang="en-IE" b="1" dirty="0">
                <a:latin typeface="Arial" panose="020B0604020202020204" pitchFamily="34" charset="0"/>
                <a:cs typeface="Arial" panose="020B0604020202020204" pitchFamily="34" charset="0"/>
              </a:rPr>
              <a:t>Page: </a:t>
            </a:r>
            <a:r>
              <a:rPr lang="en-IE" dirty="0">
                <a:latin typeface="Arial" panose="020B0604020202020204" pitchFamily="34" charset="0"/>
                <a:cs typeface="Arial" panose="020B0604020202020204" pitchFamily="34" charset="0"/>
              </a:rPr>
              <a:t>facebook.com/</a:t>
            </a:r>
            <a:r>
              <a:rPr lang="en-IE" dirty="0" err="1">
                <a:latin typeface="Arial" panose="020B0604020202020204" pitchFamily="34" charset="0"/>
                <a:cs typeface="Arial" panose="020B0604020202020204" pitchFamily="34" charset="0"/>
              </a:rPr>
              <a:t>HSElive</a:t>
            </a:r>
            <a:endParaRPr lang="en-IE" dirty="0">
              <a:latin typeface="Arial" panose="020B0604020202020204" pitchFamily="34" charset="0"/>
              <a:cs typeface="Arial" panose="020B0604020202020204" pitchFamily="34" charset="0"/>
            </a:endParaRPr>
          </a:p>
          <a:p>
            <a:r>
              <a:rPr lang="en-IE" b="1" dirty="0">
                <a:latin typeface="Arial" panose="020B0604020202020204" pitchFamily="34" charset="0"/>
                <a:cs typeface="Arial" panose="020B0604020202020204" pitchFamily="34" charset="0"/>
              </a:rPr>
              <a:t>Instagram: </a:t>
            </a:r>
            <a:r>
              <a:rPr lang="en-IE" dirty="0">
                <a:latin typeface="Arial" panose="020B0604020202020204" pitchFamily="34" charset="0"/>
                <a:cs typeface="Arial" panose="020B0604020202020204" pitchFamily="34" charset="0"/>
              </a:rPr>
              <a:t>instagram.com/</a:t>
            </a:r>
            <a:r>
              <a:rPr lang="en-IE" dirty="0" err="1">
                <a:latin typeface="Arial" panose="020B0604020202020204" pitchFamily="34" charset="0"/>
                <a:cs typeface="Arial" panose="020B0604020202020204" pitchFamily="34" charset="0"/>
              </a:rPr>
              <a:t>irishhealthservice</a:t>
            </a:r>
            <a:endParaRPr lang="en-IE" dirty="0">
              <a:latin typeface="Arial" panose="020B0604020202020204" pitchFamily="34" charset="0"/>
              <a:cs typeface="Arial" panose="020B0604020202020204" pitchFamily="34" charset="0"/>
            </a:endParaRPr>
          </a:p>
          <a:p>
            <a:r>
              <a:rPr lang="en-IE" b="1" dirty="0">
                <a:latin typeface="Arial" panose="020B0604020202020204" pitchFamily="34" charset="0"/>
                <a:cs typeface="Arial" panose="020B0604020202020204" pitchFamily="34" charset="0"/>
              </a:rPr>
              <a:t>Twitter: </a:t>
            </a:r>
            <a:r>
              <a:rPr lang="en-IE" dirty="0">
                <a:latin typeface="Arial" panose="020B0604020202020204" pitchFamily="34" charset="0"/>
                <a:cs typeface="Arial" panose="020B0604020202020204" pitchFamily="34" charset="0"/>
              </a:rPr>
              <a:t>@</a:t>
            </a:r>
            <a:r>
              <a:rPr lang="en-IE" dirty="0" err="1">
                <a:latin typeface="Arial" panose="020B0604020202020204" pitchFamily="34" charset="0"/>
                <a:cs typeface="Arial" panose="020B0604020202020204" pitchFamily="34" charset="0"/>
              </a:rPr>
              <a:t>HSELive</a:t>
            </a:r>
            <a:endParaRPr lang="en-IE" dirty="0">
              <a:latin typeface="Arial" panose="020B0604020202020204" pitchFamily="34" charset="0"/>
              <a:cs typeface="Arial" panose="020B0604020202020204" pitchFamily="34" charset="0"/>
            </a:endParaRPr>
          </a:p>
          <a:p>
            <a:r>
              <a:rPr lang="en-IE" b="1" dirty="0" err="1">
                <a:latin typeface="Arial" panose="020B0604020202020204" pitchFamily="34" charset="0"/>
                <a:cs typeface="Arial" panose="020B0604020202020204" pitchFamily="34" charset="0"/>
              </a:rPr>
              <a:t>TikTok</a:t>
            </a:r>
            <a:r>
              <a:rPr lang="en-IE" b="1" dirty="0">
                <a:latin typeface="Arial" panose="020B0604020202020204" pitchFamily="34" charset="0"/>
                <a:cs typeface="Arial" panose="020B0604020202020204" pitchFamily="34" charset="0"/>
              </a:rPr>
              <a:t>: </a:t>
            </a:r>
            <a:r>
              <a:rPr lang="en-IE" dirty="0">
                <a:latin typeface="Arial" panose="020B0604020202020204" pitchFamily="34" charset="0"/>
                <a:cs typeface="Arial" panose="020B0604020202020204" pitchFamily="34" charset="0"/>
              </a:rPr>
              <a:t>@</a:t>
            </a:r>
            <a:r>
              <a:rPr lang="en-IE" dirty="0" err="1">
                <a:latin typeface="Arial" panose="020B0604020202020204" pitchFamily="34" charset="0"/>
                <a:cs typeface="Arial" panose="020B0604020202020204" pitchFamily="34" charset="0"/>
              </a:rPr>
              <a:t>hselive</a:t>
            </a:r>
            <a:r>
              <a:rPr lang="en-IE" dirty="0">
                <a:latin typeface="Arial" panose="020B0604020202020204" pitchFamily="34" charset="0"/>
                <a:cs typeface="Arial" panose="020B0604020202020204" pitchFamily="34" charset="0"/>
              </a:rPr>
              <a:t> </a:t>
            </a:r>
          </a:p>
          <a:p>
            <a:endParaRPr lang="en-IE" dirty="0" smtClean="0">
              <a:latin typeface="Arial" panose="020B0604020202020204" pitchFamily="34" charset="0"/>
              <a:cs typeface="Arial" panose="020B0604020202020204" pitchFamily="34" charset="0"/>
            </a:endParaRPr>
          </a:p>
          <a:p>
            <a:endParaRPr lang="en-IE" dirty="0">
              <a:latin typeface="Arial" panose="020B0604020202020204" pitchFamily="34" charset="0"/>
              <a:cs typeface="Arial" panose="020B0604020202020204" pitchFamily="34" charset="0"/>
            </a:endParaRPr>
          </a:p>
          <a:p>
            <a:endParaRPr lang="en-IE" dirty="0" smtClean="0">
              <a:latin typeface="Arial" panose="020B0604020202020204" pitchFamily="34" charset="0"/>
              <a:cs typeface="Arial" panose="020B0604020202020204" pitchFamily="34" charset="0"/>
            </a:endParaRPr>
          </a:p>
          <a:p>
            <a:r>
              <a:rPr lang="en-US" sz="3200" b="1" dirty="0">
                <a:solidFill>
                  <a:srgbClr val="59595F"/>
                </a:solidFill>
                <a:latin typeface="Arial" panose="020B0604020202020204" pitchFamily="34" charset="0"/>
                <a:cs typeface="Arial" panose="020B0604020202020204" pitchFamily="34" charset="0"/>
              </a:rPr>
              <a:t>Please share with your networks</a:t>
            </a:r>
          </a:p>
          <a:p>
            <a:endParaRPr lang="en-US" sz="3200" b="1" dirty="0">
              <a:solidFill>
                <a:srgbClr val="59595F"/>
              </a:solidFill>
              <a:latin typeface="Arial" panose="020B0604020202020204" pitchFamily="34" charset="0"/>
              <a:cs typeface="Arial" panose="020B0604020202020204" pitchFamily="34" charset="0"/>
            </a:endParaRPr>
          </a:p>
          <a:p>
            <a:r>
              <a:rPr lang="en-US" sz="3200" b="1" dirty="0">
                <a:solidFill>
                  <a:srgbClr val="59595F"/>
                </a:solidFill>
                <a:latin typeface="Arial" panose="020B0604020202020204" pitchFamily="34" charset="0"/>
                <a:cs typeface="Arial" panose="020B0604020202020204" pitchFamily="34" charset="0"/>
              </a:rPr>
              <a:t>Thank you</a:t>
            </a:r>
          </a:p>
          <a:p>
            <a:endParaRPr lang="en-US" sz="3200" b="1" dirty="0">
              <a:solidFill>
                <a:srgbClr val="59595F"/>
              </a:solidFill>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If you have any queries or ideas, please contact partner.pack@hse.ie, or visit hse.ie/communications.</a:t>
            </a:r>
          </a:p>
          <a:p>
            <a:endParaRPr lang="en-IE" dirty="0">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Thanks for supporting the campaign.</a:t>
            </a:r>
          </a:p>
        </p:txBody>
      </p:sp>
    </p:spTree>
    <p:extLst>
      <p:ext uri="{BB962C8B-B14F-4D97-AF65-F5344CB8AC3E}">
        <p14:creationId xmlns:p14="http://schemas.microsoft.com/office/powerpoint/2010/main" val="1238834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10147</TotalTime>
  <Words>796</Words>
  <Application>Microsoft Office PowerPoint</Application>
  <PresentationFormat>A4 Paper (210x297 mm)</PresentationFormat>
  <Paragraphs>92</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Fidelma Browne</dc:creator>
  <cp:lastModifiedBy>Denise Vereker</cp:lastModifiedBy>
  <cp:revision>1039</cp:revision>
  <dcterms:created xsi:type="dcterms:W3CDTF">2020-03-21T11:46:06Z</dcterms:created>
  <dcterms:modified xsi:type="dcterms:W3CDTF">2023-02-16T15:31:42Z</dcterms:modified>
</cp:coreProperties>
</file>