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341" r:id="rId2"/>
    <p:sldId id="334" r:id="rId3"/>
    <p:sldId id="345" r:id="rId4"/>
    <p:sldId id="344" r:id="rId5"/>
    <p:sldId id="347" r:id="rId6"/>
    <p:sldId id="306" r:id="rId7"/>
    <p:sldId id="328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na Harte" initials="AH" lastIdx="13" clrIdx="0"/>
  <p:cmAuthor id="1" name="fidelma browne" initials="fb" lastIdx="2" clrIdx="1"/>
  <p:cmAuthor id="2" name="Admin" initials="A" lastIdx="1" clrIdx="2"/>
  <p:cmAuthor id="3" name="Sonya Sheils" initials="SS" lastIdx="6" clrIdx="3">
    <p:extLst>
      <p:ext uri="{19B8F6BF-5375-455C-9EA6-DF929625EA0E}">
        <p15:presenceInfo xmlns:p15="http://schemas.microsoft.com/office/powerpoint/2012/main" userId="e67d44c0522032f0" providerId="Windows Live"/>
      </p:ext>
    </p:extLst>
  </p:cmAuthor>
  <p:cmAuthor id="4" name="Aghna" initials="A" lastIdx="1" clrIdx="4">
    <p:extLst>
      <p:ext uri="{19B8F6BF-5375-455C-9EA6-DF929625EA0E}">
        <p15:presenceInfo xmlns:p15="http://schemas.microsoft.com/office/powerpoint/2012/main" userId="b25fc64c5435aa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CA6"/>
    <a:srgbClr val="595959"/>
    <a:srgbClr val="59595F"/>
    <a:srgbClr val="006453"/>
    <a:srgbClr val="FFCC00"/>
    <a:srgbClr val="FFEE00"/>
    <a:srgbClr val="000000"/>
    <a:srgbClr val="3B3838"/>
    <a:srgbClr val="595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ACE6D-DCF7-4A04-9F2F-179CE616F6E8}" v="131" dt="2021-08-23T16:56:54.691"/>
    <p1510:client id="{DB0DD9F5-E621-43ED-99BF-5309E1CBAD20}" v="229" dt="2021-07-07T12:09:2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40" y="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49ECF0A-8A29-4048-A13A-35D03D412847}" type="datetimeFigureOut">
              <a:rPr lang="en-IE" smtClean="0"/>
              <a:pPr/>
              <a:t>10/02/2022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4211352-757F-421B-B7B4-67FAEC3A1FE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824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7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0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5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08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420667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0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9027587"/>
            <a:ext cx="1362045" cy="7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0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0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0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6" y="835481"/>
            <a:ext cx="1112937" cy="14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7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10/02/2022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4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FA132DE-3CCD-4C23-9CAF-BF6883D6418B}" type="datetimeFigureOut">
              <a:rPr lang="en-IE" smtClean="0"/>
              <a:pPr/>
              <a:t>10/02/2022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87C6D1-D2C4-449C-A347-1C6E5EEB2D6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87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se.ie/conditions/covid19/people-at-higher-risk/overview/" TargetMode="External"/><Relationship Id="rId2" Type="http://schemas.openxmlformats.org/officeDocument/2006/relationships/hyperlink" Target="https://www2.hse.ie/screening-and-vaccinations/covid-19-vaccine/get-the-vaccine/covid-19-vaccination-for-children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2.hse.ie/screening-and-vaccinations/covid-19-vaccine/pfizer-biontech/" TargetMode="External"/><Relationship Id="rId4" Type="http://schemas.openxmlformats.org/officeDocument/2006/relationships/hyperlink" Target="https://www2.hse.ie/conditions/covid19/symptoms/medical-help-child/#multisystem-inflammatory-syndrome-mis-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hseireland/hse-5-11-vaccine-radio-mix-03-02-22-1?si=b5f07123515e487c95c5ac8d2767cf91&amp;utm_source=clipboard&amp;utm_medium=text&amp;utm_campaign=social_sharing" TargetMode="External"/><Relationship Id="rId2" Type="http://schemas.openxmlformats.org/officeDocument/2006/relationships/hyperlink" Target="https://youtu.be/1TzUYZFL39o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s://soundcloud.com/hseireland/covid-19-vaccines-for-5-11-irish-language?si=f73a7abf7aec4c408a859c793ad5c390&amp;utm_source=clipboard&amp;utm_medium=text&amp;utm_campaign=social_sharing" TargetMode="External"/><Relationship Id="rId4" Type="http://schemas.openxmlformats.org/officeDocument/2006/relationships/hyperlink" Target="https://soundcloud.com/hseireland/hse-30-sec-booster-radio-16?si=41d0c6e10cef43868ff0e7172f7490cf&amp;utm_source=clipboard&amp;utm_medium=text&amp;utm_campaign=social_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2.hse.ie/screening-and-vaccinations/covid-19-vaccine/get-the-vaccine/covid-19-vaccination-for-children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se.ie/screening-and-vaccinations/covid-19-vaccine/get-the-vaccine/covid-19-vaccination-for-childre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selive@hse.ie" TargetMode="External"/><Relationship Id="rId2" Type="http://schemas.openxmlformats.org/officeDocument/2006/relationships/hyperlink" Target="http://www.hse.ie/covid19vaccin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://www.hse.ie/covid19vaccinematerials" TargetMode="External"/><Relationship Id="rId4" Type="http://schemas.openxmlformats.org/officeDocument/2006/relationships/hyperlink" Target="https://www.facebook.com/HSEli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2" y="360849"/>
            <a:ext cx="6876897" cy="4985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5" y="7978480"/>
            <a:ext cx="6858000" cy="176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300" y="5418693"/>
            <a:ext cx="510139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59595F"/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rgbClr val="59595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59595F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59595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59595F"/>
                </a:solidFill>
                <a:latin typeface="Arial"/>
                <a:cs typeface="Arial"/>
              </a:rPr>
              <a:t>February 2022</a:t>
            </a:r>
          </a:p>
          <a:p>
            <a:endParaRPr lang="en-US" sz="2400" b="1" dirty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59595F"/>
                </a:solidFill>
                <a:latin typeface="Arial"/>
                <a:cs typeface="Arial"/>
              </a:rPr>
              <a:t>Partner Pack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6301C1D-7375-FD4A-85EE-60E9F579A839}"/>
              </a:ext>
            </a:extLst>
          </p:cNvPr>
          <p:cNvSpPr/>
          <p:nvPr/>
        </p:nvSpPr>
        <p:spPr>
          <a:xfrm>
            <a:off x="15969" y="8313198"/>
            <a:ext cx="3894270" cy="1552052"/>
          </a:xfrm>
          <a:custGeom>
            <a:avLst/>
            <a:gdLst>
              <a:gd name="connsiteX0" fmla="*/ 0 w 6333893"/>
              <a:gd name="connsiteY0" fmla="*/ 0 h 1851102"/>
              <a:gd name="connsiteX1" fmla="*/ 6333893 w 6333893"/>
              <a:gd name="connsiteY1" fmla="*/ 914400 h 1851102"/>
              <a:gd name="connsiteX2" fmla="*/ 2916044 w 6333893"/>
              <a:gd name="connsiteY2" fmla="*/ 1851102 h 1851102"/>
              <a:gd name="connsiteX3" fmla="*/ 11151 w 6333893"/>
              <a:gd name="connsiteY3" fmla="*/ 1851102 h 1851102"/>
              <a:gd name="connsiteX4" fmla="*/ 0 w 6333893"/>
              <a:gd name="connsiteY4" fmla="*/ 0 h 18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893" h="1851102">
                <a:moveTo>
                  <a:pt x="0" y="0"/>
                </a:moveTo>
                <a:lnTo>
                  <a:pt x="6333893" y="914400"/>
                </a:lnTo>
                <a:lnTo>
                  <a:pt x="2916044" y="1851102"/>
                </a:lnTo>
                <a:lnTo>
                  <a:pt x="11151" y="1851102"/>
                </a:lnTo>
                <a:cubicBezTo>
                  <a:pt x="13010" y="1234068"/>
                  <a:pt x="14868" y="617034"/>
                  <a:pt x="0" y="0"/>
                </a:cubicBezTo>
                <a:close/>
              </a:path>
            </a:pathLst>
          </a:custGeom>
          <a:solidFill>
            <a:srgbClr val="EEF2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786F3C7-2E33-FE47-A4E5-DE102DFD12B1}"/>
              </a:ext>
            </a:extLst>
          </p:cNvPr>
          <p:cNvSpPr/>
          <p:nvPr/>
        </p:nvSpPr>
        <p:spPr>
          <a:xfrm>
            <a:off x="3807760" y="8222083"/>
            <a:ext cx="3048000" cy="1464442"/>
          </a:xfrm>
          <a:custGeom>
            <a:avLst/>
            <a:gdLst>
              <a:gd name="connsiteX0" fmla="*/ 2804532 w 2804532"/>
              <a:gd name="connsiteY0" fmla="*/ 0 h 1248937"/>
              <a:gd name="connsiteX1" fmla="*/ 2804532 w 2804532"/>
              <a:gd name="connsiteY1" fmla="*/ 1248937 h 1248937"/>
              <a:gd name="connsiteX2" fmla="*/ 0 w 2804532"/>
              <a:gd name="connsiteY2" fmla="*/ 741556 h 1248937"/>
              <a:gd name="connsiteX3" fmla="*/ 2804532 w 2804532"/>
              <a:gd name="connsiteY3" fmla="*/ 0 h 12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532" h="1248937">
                <a:moveTo>
                  <a:pt x="2804532" y="0"/>
                </a:moveTo>
                <a:lnTo>
                  <a:pt x="2804532" y="1248937"/>
                </a:lnTo>
                <a:lnTo>
                  <a:pt x="0" y="741556"/>
                </a:lnTo>
                <a:lnTo>
                  <a:pt x="2804532" y="0"/>
                </a:lnTo>
                <a:close/>
              </a:path>
            </a:pathLst>
          </a:custGeom>
          <a:solidFill>
            <a:srgbClr val="068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4E57806-A188-254F-B25A-21C264E668E2}"/>
              </a:ext>
            </a:extLst>
          </p:cNvPr>
          <p:cNvSpPr/>
          <p:nvPr/>
        </p:nvSpPr>
        <p:spPr>
          <a:xfrm>
            <a:off x="1472540" y="-17255"/>
            <a:ext cx="5415157" cy="1822304"/>
          </a:xfrm>
          <a:custGeom>
            <a:avLst/>
            <a:gdLst>
              <a:gd name="connsiteX0" fmla="*/ 0 w 5260489"/>
              <a:gd name="connsiteY0" fmla="*/ 0 h 1420010"/>
              <a:gd name="connsiteX1" fmla="*/ 5260489 w 5260489"/>
              <a:gd name="connsiteY1" fmla="*/ 1420010 h 1420010"/>
              <a:gd name="connsiteX2" fmla="*/ 5238974 w 5260489"/>
              <a:gd name="connsiteY2" fmla="*/ 0 h 1420010"/>
              <a:gd name="connsiteX3" fmla="*/ 0 w 5260489"/>
              <a:gd name="connsiteY3" fmla="*/ 0 h 1420010"/>
              <a:gd name="connsiteX0" fmla="*/ 0 w 5260489"/>
              <a:gd name="connsiteY0" fmla="*/ 5391 h 1425401"/>
              <a:gd name="connsiteX1" fmla="*/ 5260489 w 5260489"/>
              <a:gd name="connsiteY1" fmla="*/ 1425401 h 1425401"/>
              <a:gd name="connsiteX2" fmla="*/ 5255770 w 5260489"/>
              <a:gd name="connsiteY2" fmla="*/ 0 h 1425401"/>
              <a:gd name="connsiteX3" fmla="*/ 0 w 5260489"/>
              <a:gd name="connsiteY3" fmla="*/ 5391 h 1425401"/>
              <a:gd name="connsiteX0" fmla="*/ 0 w 5255770"/>
              <a:gd name="connsiteY0" fmla="*/ 5391 h 1420009"/>
              <a:gd name="connsiteX1" fmla="*/ 5254890 w 5255770"/>
              <a:gd name="connsiteY1" fmla="*/ 1420009 h 1420009"/>
              <a:gd name="connsiteX2" fmla="*/ 5255770 w 5255770"/>
              <a:gd name="connsiteY2" fmla="*/ 0 h 1420009"/>
              <a:gd name="connsiteX3" fmla="*/ 0 w 5255770"/>
              <a:gd name="connsiteY3" fmla="*/ 5391 h 14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770" h="1420009">
                <a:moveTo>
                  <a:pt x="0" y="5391"/>
                </a:moveTo>
                <a:lnTo>
                  <a:pt x="5254890" y="1420009"/>
                </a:lnTo>
                <a:cubicBezTo>
                  <a:pt x="5255183" y="946673"/>
                  <a:pt x="5255477" y="473336"/>
                  <a:pt x="5255770" y="0"/>
                </a:cubicBezTo>
                <a:lnTo>
                  <a:pt x="0" y="5391"/>
                </a:lnTo>
                <a:close/>
              </a:path>
            </a:pathLst>
          </a:custGeom>
          <a:solidFill>
            <a:srgbClr val="44C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FFC3952-7F2B-7E40-893B-7D0F09F41B06}"/>
              </a:ext>
            </a:extLst>
          </p:cNvPr>
          <p:cNvSpPr/>
          <p:nvPr/>
        </p:nvSpPr>
        <p:spPr>
          <a:xfrm>
            <a:off x="-12032" y="-24064"/>
            <a:ext cx="4838700" cy="1546252"/>
          </a:xfrm>
          <a:custGeom>
            <a:avLst/>
            <a:gdLst>
              <a:gd name="connsiteX0" fmla="*/ 3812876 w 3812876"/>
              <a:gd name="connsiteY0" fmla="*/ 11502 h 1069676"/>
              <a:gd name="connsiteX1" fmla="*/ 0 w 3812876"/>
              <a:gd name="connsiteY1" fmla="*/ 1069676 h 1069676"/>
              <a:gd name="connsiteX2" fmla="*/ 5751 w 3812876"/>
              <a:gd name="connsiteY2" fmla="*/ 0 h 1069676"/>
              <a:gd name="connsiteX3" fmla="*/ 3812876 w 3812876"/>
              <a:gd name="connsiteY3" fmla="*/ 11502 h 10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876" h="1069676">
                <a:moveTo>
                  <a:pt x="3812876" y="11502"/>
                </a:moveTo>
                <a:lnTo>
                  <a:pt x="0" y="1069676"/>
                </a:lnTo>
                <a:lnTo>
                  <a:pt x="5751" y="0"/>
                </a:lnTo>
                <a:lnTo>
                  <a:pt x="3812876" y="11502"/>
                </a:lnTo>
                <a:close/>
              </a:path>
            </a:pathLst>
          </a:custGeom>
          <a:solidFill>
            <a:srgbClr val="9CD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t="22093"/>
          <a:stretch>
            <a:fillRect/>
          </a:stretch>
        </p:blipFill>
        <p:spPr bwMode="auto">
          <a:xfrm>
            <a:off x="4739322" y="6082397"/>
            <a:ext cx="1636106" cy="49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85" y="9310553"/>
            <a:ext cx="1748422" cy="405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B5E8BE-46A3-1148-A0A4-D8AC1216DA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4498" y="323268"/>
            <a:ext cx="1291569" cy="607004"/>
          </a:xfrm>
          <a:prstGeom prst="rect">
            <a:avLst/>
          </a:prstGeom>
        </p:spPr>
      </p:pic>
      <p:sp>
        <p:nvSpPr>
          <p:cNvPr id="7170" name="AutoShape 2" descr="HSE-COVID-Vaccine-October-05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80" y="9272429"/>
            <a:ext cx="578124" cy="4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7997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8308B-3FC1-438B-B580-8F16323C7B07}"/>
              </a:ext>
            </a:extLst>
          </p:cNvPr>
          <p:cNvSpPr/>
          <p:nvPr/>
        </p:nvSpPr>
        <p:spPr>
          <a:xfrm>
            <a:off x="193263" y="90380"/>
            <a:ext cx="64480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COVID-19 vaccine for children aged 5 to 11 </a:t>
            </a:r>
            <a:endParaRPr lang="en-IE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263" y="459712"/>
            <a:ext cx="6664737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vaccines are now available to all children aged 5 to 11. </a:t>
            </a: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your child vaccinated is a decision between you and your child. You should read advice on the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HSE website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decide.</a:t>
            </a:r>
            <a:endParaRPr lang="en-IE" sz="16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getting a COVID-19 vaccine</a:t>
            </a:r>
            <a:endParaRPr lang="en-IE" sz="1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vaccines should protect your child from getting seriously ill from 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 The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is particularly recommended if children:</a:t>
            </a: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health condition that puts them at higher risk of severe illness from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with someone who is at 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higher risk of COVID-19</a:t>
            </a:r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rare that COVID-19 causes serious illness in children. </a:t>
            </a:r>
            <a:endParaRPr lang="en-IE" sz="16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also protect healthy 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illness which can be severe in very rare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multisystem inflammatory syndrome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due to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developing ‘long COVID' symptoms, such as fatigue, which can continue for weeks or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COVID-19 to 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who are vaccinated will be less likely to miss school and other activities because of being ill with COVID-19.</a:t>
            </a:r>
          </a:p>
          <a:p>
            <a:endParaRPr lang="en-IE" sz="1600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type</a:t>
            </a:r>
          </a:p>
          <a:p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 will be offered the 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Pfizer/</a:t>
            </a:r>
            <a:r>
              <a:rPr lang="en-IE" sz="16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BioNTech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COVID-19 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vaccine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vaccine for children aged 5 to 11 is a smaller dose than the one offered to people aged 12 and over. The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 they get will be similar to the higher dose vaccine used in older age groups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need 2 doses, 3 weeks apart.</a:t>
            </a:r>
          </a:p>
          <a:p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5 to 11 year old child </a:t>
            </a:r>
            <a:r>
              <a:rPr lang="en-IE" sz="1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COVID-19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they need to 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4 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</a:t>
            </a:r>
            <a:r>
              <a:rPr lang="en-IE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they get their vaccine. </a:t>
            </a:r>
            <a:endParaRPr lang="en-I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 smtClean="0"/>
          </a:p>
          <a:p>
            <a:endParaRPr lang="en-IE" sz="1600" dirty="0"/>
          </a:p>
          <a:p>
            <a:endParaRPr lang="en-IE" sz="1600" dirty="0" smtClean="0">
              <a:solidFill>
                <a:srgbClr val="5959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04" y="86755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Media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004" y="595153"/>
            <a:ext cx="64245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Our new campaign for parents of children aged 5 to 11 is live across TV, radio, press, social and digital media. It </a:t>
            </a:r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</a:rPr>
              <a:t>directs parents of 5 to 11 year olds to hse.ie for trusted information to help them make an informed decision on their child’s vaccine. </a:t>
            </a:r>
          </a:p>
          <a:p>
            <a:endParaRPr lang="en-IE" b="1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en-IE" b="1" dirty="0" smtClean="0">
                <a:solidFill>
                  <a:srgbClr val="595959"/>
                </a:solidFill>
                <a:latin typeface="Arial" panose="020B0604020202020204" pitchFamily="34" charset="0"/>
              </a:rPr>
              <a:t>TV: 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A new TV ad first aired on Thursday, February 10</a:t>
            </a:r>
            <a:r>
              <a:rPr lang="en-IE" baseline="30000" dirty="0" smtClean="0">
                <a:solidFill>
                  <a:srgbClr val="595959"/>
                </a:solidFill>
                <a:latin typeface="Arial" panose="020B0604020202020204" pitchFamily="34" charset="0"/>
              </a:rPr>
              <a:t>th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. </a:t>
            </a:r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hlinkClick r:id="rId2"/>
              </a:rPr>
              <a:t>You can watch the ad here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  <a:hlinkClick r:id="rId2"/>
              </a:rPr>
              <a:t>.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 An Irish language version of the ad will also feature on TG4. </a:t>
            </a:r>
            <a:endParaRPr lang="en-IE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en-IE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en-IE" b="1" dirty="0" smtClean="0">
                <a:solidFill>
                  <a:srgbClr val="595959"/>
                </a:solidFill>
                <a:latin typeface="Arial" panose="020B0604020202020204" pitchFamily="34" charset="0"/>
              </a:rPr>
              <a:t>Radio: 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Live on  a </a:t>
            </a:r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</a:rPr>
              <a:t>wide range of national and local stations. You can </a:t>
            </a:r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hlinkClick r:id="rId3"/>
              </a:rPr>
              <a:t>listen to the radio ad here</a:t>
            </a:r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hlinkClick r:id="rId4"/>
              </a:rPr>
              <a:t>. 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/>
            </a:r>
            <a:b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/>
            </a:r>
            <a:b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You can listen to the 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  <a:hlinkClick r:id="rId5"/>
              </a:rPr>
              <a:t>Irish language radio ad here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. </a:t>
            </a:r>
            <a:endParaRPr lang="en-IE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/>
            </a:r>
            <a:b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en-IE" b="1" dirty="0" smtClean="0">
                <a:solidFill>
                  <a:srgbClr val="595959"/>
                </a:solidFill>
                <a:latin typeface="Arial" panose="020B0604020202020204" pitchFamily="34" charset="0"/>
              </a:rPr>
              <a:t>Press: 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</a:rPr>
              <a:t>Full page newspaper ads ran in all national papers and local papers (see below). </a:t>
            </a:r>
            <a:endParaRPr lang="en-IE" b="1" dirty="0" smtClean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700" y="5119468"/>
            <a:ext cx="3369775" cy="4443660"/>
          </a:xfrm>
          <a:prstGeom prst="rect">
            <a:avLst/>
          </a:prstGeom>
          <a:ln w="38100" cap="sq">
            <a:solidFill>
              <a:srgbClr val="068C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35" y="37502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Social media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09" y="885811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Sample message: </a:t>
            </a:r>
            <a:r>
              <a:rPr lang="en-IE" b="1" dirty="0" smtClean="0">
                <a:solidFill>
                  <a:srgbClr val="068CA6"/>
                </a:solidFill>
                <a:latin typeface="Arial"/>
                <a:ea typeface="+mn-lt"/>
                <a:cs typeface="Arial" panose="020B0604020202020204" pitchFamily="34" charset="0"/>
              </a:rPr>
              <a:t>General</a:t>
            </a:r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 </a:t>
            </a:r>
            <a:endParaRPr lang="en-IE" b="1" dirty="0">
              <a:solidFill>
                <a:srgbClr val="59595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881" y="9447736"/>
            <a:ext cx="6175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More </a:t>
            </a: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</a:rPr>
              <a:t>information: </a:t>
            </a:r>
            <a:r>
              <a:rPr lang="en-I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  <a:hlinkClick r:id="rId2"/>
              </a:rPr>
              <a:t>COVID-19 vaccine for 5-11 year olds</a:t>
            </a:r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09" y="1255143"/>
            <a:ext cx="580793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children aged 5 and over are being offered a COVID-19 vaccine. The vaccine will help to protect them and the rest of the family too.  Getting your child vaccinated is a decision between you and your child. Read our advice to help you decide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835" y="2832515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Sample message: </a:t>
            </a:r>
            <a:r>
              <a:rPr lang="en-IE" b="1" dirty="0" smtClean="0">
                <a:solidFill>
                  <a:srgbClr val="068CA6"/>
                </a:solidFill>
                <a:latin typeface="Arial"/>
                <a:ea typeface="+mn-lt"/>
                <a:cs typeface="Arial" panose="020B0604020202020204" pitchFamily="34" charset="0"/>
              </a:rPr>
              <a:t>More than one child?</a:t>
            </a:r>
            <a:endParaRPr lang="en-IE" b="1" dirty="0">
              <a:solidFill>
                <a:srgbClr val="068CA6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09" y="3156285"/>
            <a:ext cx="58079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children aged 5 and over are being offered a COVID-19 vaccine. If you have more than one child aged 5 to 11 getting vaccinated, you can bring them to the same appointment time</a:t>
            </a:r>
            <a:r>
              <a:rPr lang="en-I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92" y="4564712"/>
            <a:ext cx="4674925" cy="4674925"/>
          </a:xfrm>
          <a:prstGeom prst="rect">
            <a:avLst/>
          </a:prstGeom>
          <a:solidFill>
            <a:srgbClr val="068CA6"/>
          </a:solidFill>
        </p:spPr>
      </p:pic>
      <p:sp>
        <p:nvSpPr>
          <p:cNvPr id="4" name="TextBox 3"/>
          <p:cNvSpPr txBox="1"/>
          <p:nvPr/>
        </p:nvSpPr>
        <p:spPr>
          <a:xfrm>
            <a:off x="179509" y="5656810"/>
            <a:ext cx="14212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use this image?</a:t>
            </a:r>
          </a:p>
          <a:p>
            <a:endParaRPr lang="en-IE" sz="1400" b="1" dirty="0">
              <a:solidFill>
                <a:srgbClr val="068C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and select</a:t>
            </a:r>
          </a:p>
          <a:p>
            <a:r>
              <a:rPr lang="en-IE" sz="1400" b="1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‘save as picture</a:t>
            </a:r>
            <a:r>
              <a:rPr lang="en-IE" sz="1400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IE" sz="1400" dirty="0">
              <a:solidFill>
                <a:srgbClr val="068C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ction Button: Information 4">
            <a:hlinkClick r:id="" action="ppaction://noaction" highlightClick="1"/>
          </p:cNvPr>
          <p:cNvSpPr/>
          <p:nvPr/>
        </p:nvSpPr>
        <p:spPr>
          <a:xfrm>
            <a:off x="316560" y="5107689"/>
            <a:ext cx="573582" cy="549121"/>
          </a:xfrm>
          <a:prstGeom prst="actionButtonInform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036" y="398909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Social media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41" y="983685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Sample message: </a:t>
            </a:r>
            <a:r>
              <a:rPr lang="en-IE" b="1" dirty="0" smtClean="0">
                <a:solidFill>
                  <a:srgbClr val="068CA6"/>
                </a:solidFill>
                <a:latin typeface="Arial"/>
                <a:ea typeface="+mn-lt"/>
                <a:cs typeface="Arial" panose="020B0604020202020204" pitchFamily="34" charset="0"/>
              </a:rPr>
              <a:t>Child had COVID-19</a:t>
            </a:r>
            <a:endParaRPr lang="en-IE" b="1" dirty="0">
              <a:solidFill>
                <a:srgbClr val="068CA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36" y="1353017"/>
            <a:ext cx="580793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rgbClr val="595959"/>
                </a:solidFill>
                <a:latin typeface="Slack-Lato"/>
              </a:rPr>
              <a:t>All children aged 5 </a:t>
            </a:r>
            <a:r>
              <a:rPr lang="en-IE" dirty="0" smtClean="0">
                <a:solidFill>
                  <a:srgbClr val="595959"/>
                </a:solidFill>
                <a:latin typeface="Slack-Lato"/>
              </a:rPr>
              <a:t>to11 </a:t>
            </a:r>
            <a:r>
              <a:rPr lang="en-IE" dirty="0">
                <a:solidFill>
                  <a:srgbClr val="595959"/>
                </a:solidFill>
                <a:latin typeface="Slack-Lato"/>
              </a:rPr>
              <a:t>are being offered a COVID-19 vaccine. Delay getting your child vaccinated if they had COVID-19 in the last 4 </a:t>
            </a:r>
            <a:r>
              <a:rPr lang="en-IE" dirty="0" smtClean="0">
                <a:solidFill>
                  <a:srgbClr val="595959"/>
                </a:solidFill>
                <a:latin typeface="Slack-Lato"/>
              </a:rPr>
              <a:t>weeks.</a:t>
            </a:r>
            <a:endParaRPr lang="en-IE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541" y="2606650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Sample message: </a:t>
            </a:r>
            <a:r>
              <a:rPr lang="en-IE" b="1" dirty="0" smtClean="0">
                <a:solidFill>
                  <a:srgbClr val="068CA6"/>
                </a:solidFill>
                <a:latin typeface="Arial"/>
                <a:ea typeface="+mn-lt"/>
                <a:cs typeface="Arial" panose="020B0604020202020204" pitchFamily="34" charset="0"/>
              </a:rPr>
              <a:t>Registration and Consent</a:t>
            </a:r>
            <a:endParaRPr lang="en-IE" b="1" dirty="0">
              <a:solidFill>
                <a:srgbClr val="068CA6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036" y="2975982"/>
            <a:ext cx="5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vaccine registration is open for all children aged </a:t>
            </a:r>
            <a:r>
              <a:rPr lang="en-IE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11</a:t>
            </a:r>
            <a:r>
              <a:rPr lang="en-IE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parent or legal guardian will need to register and give consent for their child to get their COVID-19 vaccine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0" y="4242978"/>
            <a:ext cx="4762928" cy="4762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4881" y="9447736"/>
            <a:ext cx="6175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More </a:t>
            </a: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</a:rPr>
              <a:t>information: </a:t>
            </a:r>
            <a:r>
              <a:rPr lang="en-I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  <a:hlinkClick r:id="rId3"/>
              </a:rPr>
              <a:t>COVID-19 vaccine for 5-11 year olds</a:t>
            </a:r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09" y="5656810"/>
            <a:ext cx="14212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use this image?</a:t>
            </a:r>
          </a:p>
          <a:p>
            <a:endParaRPr lang="en-IE" sz="1400" b="1" dirty="0">
              <a:solidFill>
                <a:srgbClr val="068C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and select</a:t>
            </a:r>
          </a:p>
          <a:p>
            <a:r>
              <a:rPr lang="en-IE" sz="1400" b="1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‘save as picture</a:t>
            </a:r>
            <a:r>
              <a:rPr lang="en-IE" sz="1400" dirty="0" smtClean="0">
                <a:solidFill>
                  <a:srgbClr val="068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IE" sz="1400" dirty="0">
              <a:solidFill>
                <a:srgbClr val="068C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Information 9">
            <a:hlinkClick r:id="" action="ppaction://noaction" highlightClick="1"/>
          </p:cNvPr>
          <p:cNvSpPr/>
          <p:nvPr/>
        </p:nvSpPr>
        <p:spPr>
          <a:xfrm>
            <a:off x="316560" y="5107689"/>
            <a:ext cx="573582" cy="549121"/>
          </a:xfrm>
          <a:prstGeom prst="actionButtonInform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93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04" y="213352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COVID-19 Vaccine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04" y="1059282"/>
            <a:ext cx="561255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information helps us all to make an informed decision about the vaccine.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factual, updated information about COVID-19 Vaccine on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www.hse.ie/covid19vaccine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phone our team in HSELive on </a:t>
            </a: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1800 700 700.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email HSElive at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hselive@hse.ie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sign language interpretation can be arranged by appointment.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our official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social media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for up to date news, videos, links and walk-in clinic details.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804" y="6722371"/>
            <a:ext cx="546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04" y="5799041"/>
            <a:ext cx="5848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Downloadable information materials on the vaccines are available on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www.hse.ie/covid19vaccinematerials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information is available on this website in: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24 languages, in both video and in information booklets.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Easy-Read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Sign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Audio, large print and braille</a:t>
            </a:r>
          </a:p>
          <a:p>
            <a:endParaRPr lang="en-IE" dirty="0">
              <a:latin typeface="Arial" panose="020B0604020202020204" pitchFamily="34" charset="0"/>
            </a:endParaRPr>
          </a:p>
        </p:txBody>
      </p:sp>
      <p:pic>
        <p:nvPicPr>
          <p:cNvPr id="8" name="Picture 8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594F9F5D-E985-4F9E-9D15-EB2ED03278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4574" y="7552226"/>
            <a:ext cx="1696838" cy="16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5" y="7978480"/>
            <a:ext cx="6858000" cy="176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81" y="1635390"/>
            <a:ext cx="6274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59595F"/>
                </a:solidFill>
                <a:latin typeface="Arial"/>
                <a:cs typeface="Arial"/>
              </a:rPr>
              <a:t>Please share with your networks</a:t>
            </a:r>
          </a:p>
          <a:p>
            <a:endParaRPr lang="en-US" sz="3200" b="1" dirty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59595F"/>
                </a:solidFill>
                <a:latin typeface="Arial"/>
                <a:cs typeface="Arial"/>
              </a:rPr>
              <a:t>Thank </a:t>
            </a:r>
            <a:r>
              <a:rPr lang="en-US" sz="3200" b="1" dirty="0" smtClean="0">
                <a:solidFill>
                  <a:srgbClr val="59595F"/>
                </a:solidFill>
                <a:latin typeface="Arial"/>
                <a:cs typeface="Arial"/>
              </a:rPr>
              <a:t>you</a:t>
            </a:r>
          </a:p>
          <a:p>
            <a:endParaRPr lang="en-US" sz="3200" b="1" dirty="0" smtClean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 smtClean="0">
                <a:solidFill>
                  <a:srgbClr val="068CA6"/>
                </a:solidFill>
                <a:latin typeface="Arial"/>
                <a:cs typeface="Arial"/>
              </a:rPr>
              <a:t>#</a:t>
            </a:r>
            <a:r>
              <a:rPr lang="en-US" sz="3200" b="1" dirty="0" err="1" smtClean="0">
                <a:solidFill>
                  <a:srgbClr val="068CA6"/>
                </a:solidFill>
                <a:latin typeface="Arial"/>
                <a:cs typeface="Arial"/>
              </a:rPr>
              <a:t>ForUsAll</a:t>
            </a:r>
            <a:endParaRPr lang="en-US" b="1" dirty="0">
              <a:solidFill>
                <a:srgbClr val="068CA6"/>
              </a:solidFill>
              <a:latin typeface="Arial"/>
              <a:cs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6301C1D-7375-FD4A-85EE-60E9F579A839}"/>
              </a:ext>
            </a:extLst>
          </p:cNvPr>
          <p:cNvSpPr/>
          <p:nvPr/>
        </p:nvSpPr>
        <p:spPr>
          <a:xfrm>
            <a:off x="0" y="8291013"/>
            <a:ext cx="4069143" cy="1552052"/>
          </a:xfrm>
          <a:custGeom>
            <a:avLst/>
            <a:gdLst>
              <a:gd name="connsiteX0" fmla="*/ 0 w 6333893"/>
              <a:gd name="connsiteY0" fmla="*/ 0 h 1851102"/>
              <a:gd name="connsiteX1" fmla="*/ 6333893 w 6333893"/>
              <a:gd name="connsiteY1" fmla="*/ 914400 h 1851102"/>
              <a:gd name="connsiteX2" fmla="*/ 2916044 w 6333893"/>
              <a:gd name="connsiteY2" fmla="*/ 1851102 h 1851102"/>
              <a:gd name="connsiteX3" fmla="*/ 11151 w 6333893"/>
              <a:gd name="connsiteY3" fmla="*/ 1851102 h 1851102"/>
              <a:gd name="connsiteX4" fmla="*/ 0 w 6333893"/>
              <a:gd name="connsiteY4" fmla="*/ 0 h 18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893" h="1851102">
                <a:moveTo>
                  <a:pt x="0" y="0"/>
                </a:moveTo>
                <a:lnTo>
                  <a:pt x="6333893" y="914400"/>
                </a:lnTo>
                <a:lnTo>
                  <a:pt x="2916044" y="1851102"/>
                </a:lnTo>
                <a:lnTo>
                  <a:pt x="11151" y="1851102"/>
                </a:lnTo>
                <a:cubicBezTo>
                  <a:pt x="13010" y="1234068"/>
                  <a:pt x="14868" y="617034"/>
                  <a:pt x="0" y="0"/>
                </a:cubicBezTo>
                <a:close/>
              </a:path>
            </a:pathLst>
          </a:custGeom>
          <a:solidFill>
            <a:srgbClr val="EEF2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786F3C7-2E33-FE47-A4E5-DE102DFD12B1}"/>
              </a:ext>
            </a:extLst>
          </p:cNvPr>
          <p:cNvSpPr/>
          <p:nvPr/>
        </p:nvSpPr>
        <p:spPr>
          <a:xfrm>
            <a:off x="3807760" y="8222083"/>
            <a:ext cx="3048000" cy="1464442"/>
          </a:xfrm>
          <a:custGeom>
            <a:avLst/>
            <a:gdLst>
              <a:gd name="connsiteX0" fmla="*/ 2804532 w 2804532"/>
              <a:gd name="connsiteY0" fmla="*/ 0 h 1248937"/>
              <a:gd name="connsiteX1" fmla="*/ 2804532 w 2804532"/>
              <a:gd name="connsiteY1" fmla="*/ 1248937 h 1248937"/>
              <a:gd name="connsiteX2" fmla="*/ 0 w 2804532"/>
              <a:gd name="connsiteY2" fmla="*/ 741556 h 1248937"/>
              <a:gd name="connsiteX3" fmla="*/ 2804532 w 2804532"/>
              <a:gd name="connsiteY3" fmla="*/ 0 h 12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532" h="1248937">
                <a:moveTo>
                  <a:pt x="2804532" y="0"/>
                </a:moveTo>
                <a:lnTo>
                  <a:pt x="2804532" y="1248937"/>
                </a:lnTo>
                <a:lnTo>
                  <a:pt x="0" y="741556"/>
                </a:lnTo>
                <a:lnTo>
                  <a:pt x="2804532" y="0"/>
                </a:lnTo>
                <a:close/>
              </a:path>
            </a:pathLst>
          </a:custGeom>
          <a:solidFill>
            <a:srgbClr val="068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6" y="9313176"/>
            <a:ext cx="1748422" cy="405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6" y="9313176"/>
            <a:ext cx="512374" cy="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505</Words>
  <Application>Microsoft Office PowerPoint</Application>
  <PresentationFormat>A4 Paper (210x297 mm)</PresentationFormat>
  <Paragraphs>93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Slack-Lato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Fidelma Browne</dc:creator>
  <cp:lastModifiedBy>Kahlil Coyle</cp:lastModifiedBy>
  <cp:revision>961</cp:revision>
  <dcterms:created xsi:type="dcterms:W3CDTF">2020-03-21T11:46:06Z</dcterms:created>
  <dcterms:modified xsi:type="dcterms:W3CDTF">2022-02-10T10:46:18Z</dcterms:modified>
</cp:coreProperties>
</file>