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
  </p:notesMasterIdLst>
  <p:sldIdLst>
    <p:sldId id="256" r:id="rId2"/>
    <p:sldId id="257" r:id="rId3"/>
    <p:sldId id="261" r:id="rId4"/>
    <p:sldId id="259" r:id="rId5"/>
    <p:sldId id="262" r:id="rId6"/>
    <p:sldId id="260"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281643-05C2-F150-E249-F67CBB50BA25}" name="Fiona Foley" initials="FF" userId="S::fiona.foley@alzheimer.ie::104c5bf7-4311-4a26-b39f-998d42145f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egley, Emer" initials="B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3F3"/>
    <a:srgbClr val="9689AA"/>
    <a:srgbClr val="C45FA0"/>
    <a:srgbClr val="25C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86"/>
    <p:restoredTop sz="94621"/>
  </p:normalViewPr>
  <p:slideViewPr>
    <p:cSldViewPr>
      <p:cViewPr varScale="1">
        <p:scale>
          <a:sx n="49" d="100"/>
          <a:sy n="49" d="100"/>
        </p:scale>
        <p:origin x="1720" y="2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3FC24-FA31-4E94-8FE7-030E2479B139}" type="datetimeFigureOut">
              <a:rPr lang="en-IE" smtClean="0"/>
              <a:pPr/>
              <a:t>07/03/2023</a:t>
            </a:fld>
            <a:endParaRPr lang="en-IE"/>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C60DD-1AEB-4CD6-9C81-F826A66140C3}" type="slidenum">
              <a:rPr lang="en-IE" smtClean="0"/>
              <a:pPr/>
              <a:t>‹#›</a:t>
            </a:fld>
            <a:endParaRPr lang="en-IE"/>
          </a:p>
        </p:txBody>
      </p:sp>
    </p:spTree>
    <p:extLst>
      <p:ext uri="{BB962C8B-B14F-4D97-AF65-F5344CB8AC3E}">
        <p14:creationId xmlns:p14="http://schemas.microsoft.com/office/powerpoint/2010/main" val="18402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C60DD-1AEB-4CD6-9C81-F826A66140C3}" type="slidenum">
              <a:rPr lang="en-IE" smtClean="0"/>
              <a:pPr/>
              <a:t>1</a:t>
            </a:fld>
            <a:endParaRPr lang="en-IE"/>
          </a:p>
        </p:txBody>
      </p:sp>
    </p:spTree>
    <p:extLst>
      <p:ext uri="{BB962C8B-B14F-4D97-AF65-F5344CB8AC3E}">
        <p14:creationId xmlns:p14="http://schemas.microsoft.com/office/powerpoint/2010/main" val="55099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F69C60DD-1AEB-4CD6-9C81-F826A66140C3}" type="slidenum">
              <a:rPr lang="en-IE" smtClean="0"/>
              <a:pPr/>
              <a:t>2</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IE"/>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1FDF2-9485-4FA9-925E-0B4D7BCFBEC8}" type="datetimeFigureOut">
              <a:rPr lang="en-IE" smtClean="0"/>
              <a:pPr/>
              <a:t>07/03/2023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9A2C8F-9CAA-4197-B47B-6CA6850128CB}"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321FDF2-9485-4FA9-925E-0B4D7BCFBEC8}" type="datetimeFigureOut">
              <a:rPr lang="en-IE" smtClean="0"/>
              <a:pPr/>
              <a:t>07/03/2023</a:t>
            </a:fld>
            <a:endParaRPr lang="en-IE"/>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69A2C8F-9CAA-4197-B47B-6CA6850128CB}"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understandtogether.i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thelancet.com/article/S0140-6736(20)30367-6/full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2.hse.ie/quit-smoking/" TargetMode="External"/><Relationship Id="rId7" Type="http://schemas.openxmlformats.org/officeDocument/2006/relationships/image" Target="../media/image12.png"/><Relationship Id="rId2" Type="http://schemas.openxmlformats.org/officeDocument/2006/relationships/hyperlink" Target="http://www.understandtogether.ie/about-dementia/what-is-dementia/brain-health/"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quit.ie/"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6.jpeg"/><Relationship Id="rId4" Type="http://schemas.openxmlformats.org/officeDocument/2006/relationships/image" Target="../media/image15.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C3F3"/>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17A002BD-12F3-7044-9406-D256C2773D4D}"/>
              </a:ext>
            </a:extLst>
          </p:cNvPr>
          <p:cNvSpPr/>
          <p:nvPr/>
        </p:nvSpPr>
        <p:spPr>
          <a:xfrm>
            <a:off x="1" y="835281"/>
            <a:ext cx="4653135" cy="1444812"/>
          </a:xfrm>
          <a:custGeom>
            <a:avLst/>
            <a:gdLst>
              <a:gd name="connsiteX0" fmla="*/ 0 w 5471419"/>
              <a:gd name="connsiteY0" fmla="*/ 0 h 1444812"/>
              <a:gd name="connsiteX1" fmla="*/ 4749013 w 5471419"/>
              <a:gd name="connsiteY1" fmla="*/ 0 h 1444812"/>
              <a:gd name="connsiteX2" fmla="*/ 5471419 w 5471419"/>
              <a:gd name="connsiteY2" fmla="*/ 722406 h 1444812"/>
              <a:gd name="connsiteX3" fmla="*/ 5471418 w 5471419"/>
              <a:gd name="connsiteY3" fmla="*/ 722406 h 1444812"/>
              <a:gd name="connsiteX4" fmla="*/ 4749012 w 5471419"/>
              <a:gd name="connsiteY4" fmla="*/ 1444812 h 1444812"/>
              <a:gd name="connsiteX5" fmla="*/ 0 w 5471419"/>
              <a:gd name="connsiteY5" fmla="*/ 1444811 h 144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1419" h="1444812">
                <a:moveTo>
                  <a:pt x="0" y="0"/>
                </a:moveTo>
                <a:lnTo>
                  <a:pt x="4749013" y="0"/>
                </a:lnTo>
                <a:cubicBezTo>
                  <a:pt x="5147987" y="0"/>
                  <a:pt x="5471419" y="323432"/>
                  <a:pt x="5471419" y="722406"/>
                </a:cubicBezTo>
                <a:lnTo>
                  <a:pt x="5471418" y="722406"/>
                </a:lnTo>
                <a:cubicBezTo>
                  <a:pt x="5471418" y="1121380"/>
                  <a:pt x="5147986" y="1444812"/>
                  <a:pt x="4749012" y="1444812"/>
                </a:cubicBezTo>
                <a:lnTo>
                  <a:pt x="0" y="1444811"/>
                </a:lnTo>
                <a:close/>
              </a:path>
            </a:pathLst>
          </a:custGeom>
          <a:solidFill>
            <a:srgbClr val="C45F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1"/>
          <p:cNvSpPr>
            <a:spLocks noChangeArrowheads="1"/>
          </p:cNvSpPr>
          <p:nvPr/>
        </p:nvSpPr>
        <p:spPr bwMode="auto">
          <a:xfrm>
            <a:off x="495028" y="1019078"/>
            <a:ext cx="448669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IE" sz="3200" b="1" i="0" u="none" strike="noStrike" cap="none" normalizeH="0" baseline="0" dirty="0">
                <a:ln>
                  <a:noFill/>
                </a:ln>
                <a:solidFill>
                  <a:schemeClr val="bg1"/>
                </a:solidFill>
                <a:effectLst/>
                <a:latin typeface="Arial" pitchFamily="34" charset="0"/>
                <a:ea typeface="Calibri" pitchFamily="34" charset="0"/>
                <a:cs typeface="Calibri" pitchFamily="34" charset="0"/>
              </a:rPr>
              <a:t>National Brain Awareness Week</a:t>
            </a:r>
            <a:endParaRPr lang="en-IE" sz="2400" dirty="0">
              <a:solidFill>
                <a:schemeClr val="tx1">
                  <a:lumMod val="65000"/>
                  <a:lumOff val="35000"/>
                </a:schemeClr>
              </a:solidFill>
              <a:latin typeface="Arial" pitchFamily="34" charset="0"/>
              <a:ea typeface="Calibri" pitchFamily="34" charset="0"/>
              <a:cs typeface="Calibri" pitchFamily="34" charset="0"/>
            </a:endParaRPr>
          </a:p>
        </p:txBody>
      </p:sp>
      <p:sp>
        <p:nvSpPr>
          <p:cNvPr id="5" name="Rectangle 4"/>
          <p:cNvSpPr/>
          <p:nvPr/>
        </p:nvSpPr>
        <p:spPr>
          <a:xfrm>
            <a:off x="495028" y="6899241"/>
            <a:ext cx="6480720" cy="646331"/>
          </a:xfrm>
          <a:prstGeom prst="rect">
            <a:avLst/>
          </a:prstGeom>
        </p:spPr>
        <p:txBody>
          <a:bodyPr wrap="square">
            <a:spAutoFit/>
          </a:bodyPr>
          <a:lstStyle/>
          <a:p>
            <a:pPr lvl="0" fontAlgn="base">
              <a:spcBef>
                <a:spcPct val="0"/>
              </a:spcBef>
              <a:spcAft>
                <a:spcPct val="0"/>
              </a:spcAft>
            </a:pPr>
            <a:r>
              <a:rPr lang="en-IE" dirty="0">
                <a:solidFill>
                  <a:schemeClr val="bg1"/>
                </a:solidFill>
                <a:latin typeface="Arial" pitchFamily="34" charset="0"/>
                <a:ea typeface="Calibri" pitchFamily="34" charset="0"/>
                <a:cs typeface="Calibri" pitchFamily="34" charset="0"/>
              </a:rPr>
              <a:t>Partner Pack for </a:t>
            </a:r>
          </a:p>
          <a:p>
            <a:pPr lvl="0" fontAlgn="base">
              <a:spcBef>
                <a:spcPct val="0"/>
              </a:spcBef>
              <a:spcAft>
                <a:spcPct val="0"/>
              </a:spcAft>
            </a:pPr>
            <a:r>
              <a:rPr lang="en-IE" dirty="0">
                <a:solidFill>
                  <a:schemeClr val="bg1"/>
                </a:solidFill>
                <a:latin typeface="Arial" pitchFamily="34" charset="0"/>
                <a:ea typeface="Calibri" pitchFamily="34" charset="0"/>
                <a:cs typeface="Calibri" pitchFamily="34" charset="0"/>
              </a:rPr>
              <a:t>Organisations and Community Champions </a:t>
            </a:r>
          </a:p>
        </p:txBody>
      </p:sp>
      <p:grpSp>
        <p:nvGrpSpPr>
          <p:cNvPr id="18" name="Group 17">
            <a:extLst>
              <a:ext uri="{FF2B5EF4-FFF2-40B4-BE49-F238E27FC236}">
                <a16:creationId xmlns:a16="http://schemas.microsoft.com/office/drawing/2014/main" id="{7AD46CF5-9474-6A4A-BCC3-1CDA8694CF5D}"/>
              </a:ext>
            </a:extLst>
          </p:cNvPr>
          <p:cNvGrpSpPr/>
          <p:nvPr/>
        </p:nvGrpSpPr>
        <p:grpSpPr>
          <a:xfrm>
            <a:off x="0" y="8111783"/>
            <a:ext cx="6975748" cy="1102476"/>
            <a:chOff x="0" y="8041524"/>
            <a:chExt cx="6975748" cy="1102476"/>
          </a:xfrm>
        </p:grpSpPr>
        <p:sp>
          <p:nvSpPr>
            <p:cNvPr id="17" name="Rectangle 16">
              <a:extLst>
                <a:ext uri="{FF2B5EF4-FFF2-40B4-BE49-F238E27FC236}">
                  <a16:creationId xmlns:a16="http://schemas.microsoft.com/office/drawing/2014/main" id="{BA5D8136-9919-814F-A44D-72D72B204D0F}"/>
                </a:ext>
              </a:extLst>
            </p:cNvPr>
            <p:cNvSpPr/>
            <p:nvPr/>
          </p:nvSpPr>
          <p:spPr>
            <a:xfrm>
              <a:off x="0" y="8041524"/>
              <a:ext cx="6858000" cy="110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A8D83B2-EF04-824D-8F81-8648A1030B2A}"/>
                </a:ext>
              </a:extLst>
            </p:cNvPr>
            <p:cNvGrpSpPr/>
            <p:nvPr/>
          </p:nvGrpSpPr>
          <p:grpSpPr>
            <a:xfrm>
              <a:off x="27709" y="8194738"/>
              <a:ext cx="6948039" cy="796047"/>
              <a:chOff x="27709" y="8108314"/>
              <a:chExt cx="6948039" cy="796047"/>
            </a:xfrm>
          </p:grpSpPr>
          <p:pic>
            <p:nvPicPr>
              <p:cNvPr id="4" name="Picture 3">
                <a:extLst>
                  <a:ext uri="{FF2B5EF4-FFF2-40B4-BE49-F238E27FC236}">
                    <a16:creationId xmlns:a16="http://schemas.microsoft.com/office/drawing/2014/main" id="{058DD477-96FF-A741-A4DD-38290DCE5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369" y="8263688"/>
                <a:ext cx="1107204" cy="497233"/>
              </a:xfrm>
              <a:prstGeom prst="rect">
                <a:avLst/>
              </a:prstGeom>
            </p:spPr>
          </p:pic>
          <p:pic>
            <p:nvPicPr>
              <p:cNvPr id="7" name="Picture 6">
                <a:extLst>
                  <a:ext uri="{FF2B5EF4-FFF2-40B4-BE49-F238E27FC236}">
                    <a16:creationId xmlns:a16="http://schemas.microsoft.com/office/drawing/2014/main" id="{2C321AFE-083D-3E4F-8546-A8E96EAEB8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09" y="8175206"/>
                <a:ext cx="1235250" cy="579572"/>
              </a:xfrm>
              <a:prstGeom prst="rect">
                <a:avLst/>
              </a:prstGeom>
            </p:spPr>
          </p:pic>
          <p:pic>
            <p:nvPicPr>
              <p:cNvPr id="12" name="Picture 11">
                <a:extLst>
                  <a:ext uri="{FF2B5EF4-FFF2-40B4-BE49-F238E27FC236}">
                    <a16:creationId xmlns:a16="http://schemas.microsoft.com/office/drawing/2014/main" id="{B903DACE-AF33-5F45-A12A-D0AA8FD4A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158" y="8260616"/>
                <a:ext cx="1724311" cy="494162"/>
              </a:xfrm>
              <a:prstGeom prst="rect">
                <a:avLst/>
              </a:prstGeom>
            </p:spPr>
          </p:pic>
          <p:pic>
            <p:nvPicPr>
              <p:cNvPr id="14" name="Picture 13">
                <a:extLst>
                  <a:ext uri="{FF2B5EF4-FFF2-40B4-BE49-F238E27FC236}">
                    <a16:creationId xmlns:a16="http://schemas.microsoft.com/office/drawing/2014/main" id="{F45FAEFD-0F70-AE45-8ECD-9D2C9BED9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7474" y="8108314"/>
                <a:ext cx="1058274" cy="796047"/>
              </a:xfrm>
              <a:prstGeom prst="rect">
                <a:avLst/>
              </a:prstGeom>
            </p:spPr>
          </p:pic>
        </p:grpSp>
      </p:grpSp>
      <p:pic>
        <p:nvPicPr>
          <p:cNvPr id="20" name="Picture 19">
            <a:extLst>
              <a:ext uri="{FF2B5EF4-FFF2-40B4-BE49-F238E27FC236}">
                <a16:creationId xmlns:a16="http://schemas.microsoft.com/office/drawing/2014/main" id="{A3A355C2-9B7C-224F-83F6-64A7C8198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456" y="2826313"/>
            <a:ext cx="9115348" cy="3552421"/>
          </a:xfrm>
          <a:prstGeom prst="rect">
            <a:avLst/>
          </a:prstGeom>
        </p:spPr>
      </p:pic>
      <p:sp>
        <p:nvSpPr>
          <p:cNvPr id="22" name="Rectangle 1">
            <a:extLst>
              <a:ext uri="{FF2B5EF4-FFF2-40B4-BE49-F238E27FC236}">
                <a16:creationId xmlns:a16="http://schemas.microsoft.com/office/drawing/2014/main" id="{98FC9579-2AE9-7A42-8DE6-65F478D7C940}"/>
              </a:ext>
            </a:extLst>
          </p:cNvPr>
          <p:cNvSpPr>
            <a:spLocks noChangeArrowheads="1"/>
          </p:cNvSpPr>
          <p:nvPr/>
        </p:nvSpPr>
        <p:spPr bwMode="auto">
          <a:xfrm>
            <a:off x="1185655" y="5861871"/>
            <a:ext cx="448669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IE" sz="2800" b="1" i="0" u="none" strike="noStrike" cap="none" normalizeH="0" baseline="0" dirty="0">
                <a:ln>
                  <a:noFill/>
                </a:ln>
                <a:solidFill>
                  <a:schemeClr val="bg1"/>
                </a:solidFill>
                <a:effectLst/>
                <a:latin typeface="Arial" pitchFamily="34" charset="0"/>
                <a:ea typeface="Calibri" pitchFamily="34" charset="0"/>
                <a:cs typeface="Calibri" pitchFamily="34" charset="0"/>
              </a:rPr>
              <a:t>#</a:t>
            </a:r>
            <a:r>
              <a:rPr kumimoji="0" lang="en-IE" sz="2800" b="1" i="0" u="none" strike="noStrike" cap="none" normalizeH="0" baseline="0" dirty="0" err="1">
                <a:ln>
                  <a:noFill/>
                </a:ln>
                <a:solidFill>
                  <a:schemeClr val="bg1"/>
                </a:solidFill>
                <a:effectLst/>
                <a:latin typeface="Arial" pitchFamily="34" charset="0"/>
                <a:ea typeface="Calibri" pitchFamily="34" charset="0"/>
                <a:cs typeface="Calibri" pitchFamily="34" charset="0"/>
              </a:rPr>
              <a:t>LoveYourBrain</a:t>
            </a:r>
            <a:endParaRPr lang="en-IE" sz="2000" dirty="0">
              <a:solidFill>
                <a:schemeClr val="tx1">
                  <a:lumMod val="65000"/>
                  <a:lumOff val="35000"/>
                </a:schemeClr>
              </a:solidFill>
              <a:latin typeface="Arial" pitchFamily="34" charset="0"/>
              <a:ea typeface="Calibri" pitchFamily="34" charset="0"/>
              <a:cs typeface="Calibri"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1696" y="8384674"/>
            <a:ext cx="539446" cy="53944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186" y="8424085"/>
            <a:ext cx="891520" cy="5512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A9D0438-EAFF-154C-B221-DC7B316C3601}"/>
              </a:ext>
            </a:extLst>
          </p:cNvPr>
          <p:cNvSpPr/>
          <p:nvPr/>
        </p:nvSpPr>
        <p:spPr>
          <a:xfrm>
            <a:off x="0" y="395536"/>
            <a:ext cx="5200006" cy="1126500"/>
          </a:xfrm>
          <a:custGeom>
            <a:avLst/>
            <a:gdLst>
              <a:gd name="connsiteX0" fmla="*/ 0 w 5471419"/>
              <a:gd name="connsiteY0" fmla="*/ 0 h 1444812"/>
              <a:gd name="connsiteX1" fmla="*/ 4749013 w 5471419"/>
              <a:gd name="connsiteY1" fmla="*/ 0 h 1444812"/>
              <a:gd name="connsiteX2" fmla="*/ 5471419 w 5471419"/>
              <a:gd name="connsiteY2" fmla="*/ 722406 h 1444812"/>
              <a:gd name="connsiteX3" fmla="*/ 5471418 w 5471419"/>
              <a:gd name="connsiteY3" fmla="*/ 722406 h 1444812"/>
              <a:gd name="connsiteX4" fmla="*/ 4749012 w 5471419"/>
              <a:gd name="connsiteY4" fmla="*/ 1444812 h 1444812"/>
              <a:gd name="connsiteX5" fmla="*/ 0 w 5471419"/>
              <a:gd name="connsiteY5" fmla="*/ 1444811 h 1444812"/>
              <a:gd name="connsiteX0" fmla="*/ 0 w 5471419"/>
              <a:gd name="connsiteY0" fmla="*/ 0 h 1444812"/>
              <a:gd name="connsiteX1" fmla="*/ 4749013 w 5471419"/>
              <a:gd name="connsiteY1" fmla="*/ 0 h 1444812"/>
              <a:gd name="connsiteX2" fmla="*/ 5471419 w 5471419"/>
              <a:gd name="connsiteY2" fmla="*/ 722406 h 1444812"/>
              <a:gd name="connsiteX3" fmla="*/ 5471418 w 5471419"/>
              <a:gd name="connsiteY3" fmla="*/ 722406 h 1444812"/>
              <a:gd name="connsiteX4" fmla="*/ 4874461 w 5471419"/>
              <a:gd name="connsiteY4" fmla="*/ 1444812 h 1444812"/>
              <a:gd name="connsiteX5" fmla="*/ 0 w 5471419"/>
              <a:gd name="connsiteY5" fmla="*/ 1444811 h 1444812"/>
              <a:gd name="connsiteX6" fmla="*/ 0 w 5471419"/>
              <a:gd name="connsiteY6" fmla="*/ 0 h 1444812"/>
              <a:gd name="connsiteX0" fmla="*/ 0 w 5471419"/>
              <a:gd name="connsiteY0" fmla="*/ 0 h 1444812"/>
              <a:gd name="connsiteX1" fmla="*/ 4865501 w 5471419"/>
              <a:gd name="connsiteY1" fmla="*/ 10922 h 1444812"/>
              <a:gd name="connsiteX2" fmla="*/ 5471419 w 5471419"/>
              <a:gd name="connsiteY2" fmla="*/ 722406 h 1444812"/>
              <a:gd name="connsiteX3" fmla="*/ 5471418 w 5471419"/>
              <a:gd name="connsiteY3" fmla="*/ 722406 h 1444812"/>
              <a:gd name="connsiteX4" fmla="*/ 4874461 w 5471419"/>
              <a:gd name="connsiteY4" fmla="*/ 1444812 h 1444812"/>
              <a:gd name="connsiteX5" fmla="*/ 0 w 5471419"/>
              <a:gd name="connsiteY5" fmla="*/ 1444811 h 1444812"/>
              <a:gd name="connsiteX6" fmla="*/ 0 w 5471419"/>
              <a:gd name="connsiteY6" fmla="*/ 0 h 144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1419" h="1444812">
                <a:moveTo>
                  <a:pt x="0" y="0"/>
                </a:moveTo>
                <a:lnTo>
                  <a:pt x="4865501" y="10922"/>
                </a:lnTo>
                <a:cubicBezTo>
                  <a:pt x="5264475" y="10922"/>
                  <a:pt x="5471419" y="323432"/>
                  <a:pt x="5471419" y="722406"/>
                </a:cubicBezTo>
                <a:lnTo>
                  <a:pt x="5471418" y="722406"/>
                </a:lnTo>
                <a:cubicBezTo>
                  <a:pt x="5471418" y="1121380"/>
                  <a:pt x="5273435" y="1444812"/>
                  <a:pt x="4874461" y="1444812"/>
                </a:cubicBezTo>
                <a:lnTo>
                  <a:pt x="0" y="1444811"/>
                </a:lnTo>
                <a:lnTo>
                  <a:pt x="0" y="0"/>
                </a:lnTo>
                <a:close/>
              </a:path>
            </a:pathLst>
          </a:custGeom>
          <a:solidFill>
            <a:srgbClr val="24C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38" name="Rectangle 2"/>
          <p:cNvSpPr>
            <a:spLocks noChangeArrowheads="1"/>
          </p:cNvSpPr>
          <p:nvPr/>
        </p:nvSpPr>
        <p:spPr bwMode="auto">
          <a:xfrm flipH="1">
            <a:off x="490364" y="1784594"/>
            <a:ext cx="587727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IE" sz="1600" i="0" u="none" strike="noStrike" cap="none" normalizeH="0" baseline="0" dirty="0">
              <a:ln>
                <a:noFill/>
              </a:ln>
              <a:effectLst/>
              <a:ea typeface="Calibri" pitchFamily="34" charset="0"/>
              <a:cs typeface="Calibri" pitchFamily="34" charset="0"/>
            </a:endParaRPr>
          </a:p>
          <a:p>
            <a:pPr lvl="0" algn="just" fontAlgn="base">
              <a:spcBef>
                <a:spcPct val="0"/>
              </a:spcBef>
              <a:spcAft>
                <a:spcPct val="0"/>
              </a:spcAft>
            </a:pPr>
            <a:r>
              <a:rPr lang="en-IE" sz="1600" dirty="0">
                <a:ea typeface="Calibri" pitchFamily="34" charset="0"/>
                <a:cs typeface="Calibri" pitchFamily="34" charset="0"/>
              </a:rPr>
              <a:t>The</a:t>
            </a:r>
            <a:r>
              <a:rPr lang="en-IE" sz="1600" b="1" dirty="0">
                <a:ea typeface="Calibri" pitchFamily="34" charset="0"/>
                <a:cs typeface="Calibri" pitchFamily="34" charset="0"/>
              </a:rPr>
              <a:t> </a:t>
            </a:r>
            <a:r>
              <a:rPr lang="en-IE" sz="1600" b="1" dirty="0">
                <a:ea typeface="Calibri" pitchFamily="34" charset="0"/>
                <a:cs typeface="Calibri" pitchFamily="34" charset="0"/>
                <a:hlinkClick r:id="rId3">
                  <a:extLst>
                    <a:ext uri="{A12FA001-AC4F-418D-AE19-62706E023703}">
                      <ahyp:hlinkClr xmlns="" xmlns:ahyp="http://schemas.microsoft.com/office/drawing/2018/hyperlinkcolor" val="tx"/>
                    </a:ext>
                  </a:extLst>
                </a:hlinkClick>
              </a:rPr>
              <a:t>Dementia: Understand Together</a:t>
            </a:r>
            <a:r>
              <a:rPr lang="en-IE" sz="1600" dirty="0">
                <a:ea typeface="Calibri" pitchFamily="34" charset="0"/>
                <a:cs typeface="Calibri" pitchFamily="34" charset="0"/>
              </a:rPr>
              <a:t> campaign, led by the HSE in partnership with the Alzheimer Society of Ireland, Age Friendly Ireland, Age &amp; Opportunity, Healthy Ireland and the Dementia Services Information and Development Centre, is encouraging everyone to make simple changes to help maintain brain health and reduce the risk of developing some types of dementia. </a:t>
            </a:r>
          </a:p>
          <a:p>
            <a:pPr lvl="0" algn="just" fontAlgn="base">
              <a:spcBef>
                <a:spcPct val="0"/>
              </a:spcBef>
              <a:spcAft>
                <a:spcPct val="0"/>
              </a:spcAft>
            </a:pPr>
            <a:endParaRPr lang="en-IE" sz="1600" dirty="0">
              <a:cs typeface="Arial" pitchFamily="34" charset="0"/>
            </a:endParaRPr>
          </a:p>
          <a:p>
            <a:pPr algn="just" eaLnBrk="0" fontAlgn="base" hangingPunct="0">
              <a:spcBef>
                <a:spcPct val="0"/>
              </a:spcBef>
              <a:spcAft>
                <a:spcPct val="0"/>
              </a:spcAft>
            </a:pPr>
            <a:r>
              <a:rPr lang="en-IE" sz="1600" dirty="0"/>
              <a:t>A </a:t>
            </a:r>
            <a:r>
              <a:rPr lang="en-IE" sz="1600" u="sng" dirty="0">
                <a:hlinkClick r:id="rId4"/>
              </a:rPr>
              <a:t>Lancet study</a:t>
            </a:r>
            <a:r>
              <a:rPr lang="en-IE" sz="1600" dirty="0"/>
              <a:t> in 2020 identified 12 modifiable risk factors that could account for 40% of dementia worldwide and we are highlighting a number of these factors, creating awareness of the link with dementia and how people in their midlife can reduce their risk. </a:t>
            </a:r>
          </a:p>
          <a:p>
            <a:pPr lvl="0" algn="just" eaLnBrk="0" fontAlgn="base" hangingPunct="0">
              <a:spcBef>
                <a:spcPct val="0"/>
              </a:spcBef>
              <a:spcAft>
                <a:spcPct val="0"/>
              </a:spcAft>
            </a:pPr>
            <a:endParaRPr lang="en-IE" sz="1600" dirty="0">
              <a:ea typeface="Calibri" pitchFamily="34" charset="0"/>
              <a:cs typeface="Calibri" pitchFamily="34" charset="0"/>
            </a:endParaRPr>
          </a:p>
          <a:p>
            <a:pPr lvl="0" algn="just" eaLnBrk="0" fontAlgn="base" hangingPunct="0">
              <a:spcBef>
                <a:spcPct val="0"/>
              </a:spcBef>
              <a:spcAft>
                <a:spcPct val="0"/>
              </a:spcAft>
            </a:pPr>
            <a:r>
              <a:rPr lang="en-IE" sz="1600" dirty="0">
                <a:ea typeface="Calibri" pitchFamily="34" charset="0"/>
                <a:cs typeface="Calibri" pitchFamily="34" charset="0"/>
              </a:rPr>
              <a:t>Proactive steps people can take include </a:t>
            </a:r>
          </a:p>
          <a:p>
            <a:pPr marL="285750" lvl="0" indent="-285750" algn="just" eaLnBrk="0" fontAlgn="base" hangingPunct="0">
              <a:spcBef>
                <a:spcPct val="0"/>
              </a:spcBef>
              <a:spcAft>
                <a:spcPct val="0"/>
              </a:spcAft>
              <a:buFont typeface="Arial" panose="020B0604020202020204" pitchFamily="34" charset="0"/>
              <a:buChar char="•"/>
            </a:pPr>
            <a:r>
              <a:rPr lang="en-IE" sz="1600" dirty="0">
                <a:ea typeface="Calibri" pitchFamily="34" charset="0"/>
                <a:cs typeface="Calibri" pitchFamily="34" charset="0"/>
              </a:rPr>
              <a:t>being physically active</a:t>
            </a:r>
          </a:p>
          <a:p>
            <a:pPr marL="285750" lvl="0" indent="-285750" algn="just" eaLnBrk="0" fontAlgn="base" hangingPunct="0">
              <a:spcBef>
                <a:spcPct val="0"/>
              </a:spcBef>
              <a:spcAft>
                <a:spcPct val="0"/>
              </a:spcAft>
              <a:buFont typeface="Arial" panose="020B0604020202020204" pitchFamily="34" charset="0"/>
              <a:buChar char="•"/>
            </a:pPr>
            <a:r>
              <a:rPr lang="en-IE" sz="1600" dirty="0">
                <a:ea typeface="Calibri" pitchFamily="34" charset="0"/>
                <a:cs typeface="Calibri" pitchFamily="34" charset="0"/>
              </a:rPr>
              <a:t>eating a healthy balanced diet </a:t>
            </a:r>
          </a:p>
          <a:p>
            <a:pPr marL="285750" lvl="0" indent="-285750" algn="just" eaLnBrk="0" fontAlgn="base" hangingPunct="0">
              <a:spcBef>
                <a:spcPct val="0"/>
              </a:spcBef>
              <a:spcAft>
                <a:spcPct val="0"/>
              </a:spcAft>
              <a:buFont typeface="Arial" panose="020B0604020202020204" pitchFamily="34" charset="0"/>
              <a:buChar char="•"/>
            </a:pPr>
            <a:r>
              <a:rPr lang="en-IE" sz="1600" dirty="0">
                <a:ea typeface="Calibri" pitchFamily="34" charset="0"/>
                <a:cs typeface="Calibri" pitchFamily="34" charset="0"/>
              </a:rPr>
              <a:t>quitting smoking</a:t>
            </a:r>
          </a:p>
          <a:p>
            <a:pPr marL="285750" lvl="0" indent="-285750" algn="just" eaLnBrk="0" fontAlgn="base" hangingPunct="0">
              <a:spcBef>
                <a:spcPct val="0"/>
              </a:spcBef>
              <a:spcAft>
                <a:spcPct val="0"/>
              </a:spcAft>
              <a:buFont typeface="Arial" panose="020B0604020202020204" pitchFamily="34" charset="0"/>
              <a:buChar char="•"/>
            </a:pPr>
            <a:r>
              <a:rPr lang="en-IE" sz="1600" dirty="0">
                <a:ea typeface="Calibri" pitchFamily="34" charset="0"/>
                <a:cs typeface="Calibri" pitchFamily="34" charset="0"/>
              </a:rPr>
              <a:t>managing blood pressure</a:t>
            </a:r>
          </a:p>
          <a:p>
            <a:pPr marL="285750" lvl="0" indent="-285750" algn="just" eaLnBrk="0" fontAlgn="base" hangingPunct="0">
              <a:spcBef>
                <a:spcPct val="0"/>
              </a:spcBef>
              <a:spcAft>
                <a:spcPct val="0"/>
              </a:spcAft>
              <a:buFont typeface="Arial" panose="020B0604020202020204" pitchFamily="34" charset="0"/>
              <a:buChar char="•"/>
            </a:pPr>
            <a:r>
              <a:rPr lang="en-IE" sz="1600" dirty="0">
                <a:ea typeface="Calibri" pitchFamily="34" charset="0"/>
                <a:cs typeface="Calibri" pitchFamily="34" charset="0"/>
              </a:rPr>
              <a:t>making time for social connection and interaction </a:t>
            </a:r>
          </a:p>
          <a:p>
            <a:pPr lvl="0" algn="just" eaLnBrk="0" fontAlgn="base" hangingPunct="0">
              <a:spcBef>
                <a:spcPct val="0"/>
              </a:spcBef>
              <a:spcAft>
                <a:spcPct val="0"/>
              </a:spcAft>
            </a:pPr>
            <a:endParaRPr lang="en-IE" sz="1600" dirty="0">
              <a:ea typeface="Calibri" pitchFamily="34" charset="0"/>
              <a:cs typeface="Calibri" pitchFamily="34" charset="0"/>
            </a:endParaRPr>
          </a:p>
          <a:p>
            <a:pPr lvl="0" algn="just" eaLnBrk="0" fontAlgn="base" hangingPunct="0">
              <a:spcBef>
                <a:spcPct val="0"/>
              </a:spcBef>
              <a:spcAft>
                <a:spcPct val="0"/>
              </a:spcAft>
            </a:pPr>
            <a:r>
              <a:rPr lang="en-US" sz="1600" dirty="0">
                <a:ea typeface="Calibri" pitchFamily="34" charset="0"/>
                <a:cs typeface="Calibri" pitchFamily="34" charset="0"/>
              </a:rPr>
              <a:t>It’s always a good time to improve brain health and reduce your risk of Dementia </a:t>
            </a:r>
            <a:r>
              <a:rPr lang="en-US" sz="1600" dirty="0" smtClean="0">
                <a:ea typeface="Calibri" pitchFamily="34" charset="0"/>
                <a:cs typeface="Calibri" pitchFamily="34" charset="0"/>
              </a:rPr>
              <a:t>and a</a:t>
            </a:r>
            <a:r>
              <a:rPr lang="en-IE" sz="1600" dirty="0" err="1">
                <a:ea typeface="Calibri" pitchFamily="34" charset="0"/>
                <a:cs typeface="Calibri" pitchFamily="34" charset="0"/>
              </a:rPr>
              <a:t>dopting</a:t>
            </a:r>
            <a:r>
              <a:rPr lang="en-IE" sz="1600" dirty="0">
                <a:ea typeface="Calibri" pitchFamily="34" charset="0"/>
                <a:cs typeface="Calibri" pitchFamily="34" charset="0"/>
              </a:rPr>
              <a:t> these habits in adulthood can play an important part in reducing risk, as well as developing good routines for life.  </a:t>
            </a:r>
            <a:endParaRPr lang="en-IE" sz="1600" dirty="0">
              <a:cs typeface="Arial" pitchFamily="34" charset="0"/>
            </a:endParaRPr>
          </a:p>
        </p:txBody>
      </p:sp>
      <p:sp>
        <p:nvSpPr>
          <p:cNvPr id="2" name="Rectangle 1"/>
          <p:cNvSpPr/>
          <p:nvPr/>
        </p:nvSpPr>
        <p:spPr>
          <a:xfrm>
            <a:off x="196280" y="616645"/>
            <a:ext cx="6669360" cy="738664"/>
          </a:xfrm>
          <a:prstGeom prst="rect">
            <a:avLst/>
          </a:prstGeom>
        </p:spPr>
        <p:txBody>
          <a:bodyPr wrap="square">
            <a:spAutoFit/>
          </a:bodyPr>
          <a:lstStyle/>
          <a:p>
            <a:r>
              <a:rPr lang="en-IE" sz="2400" b="1" dirty="0">
                <a:solidFill>
                  <a:schemeClr val="bg1"/>
                </a:solidFill>
                <a:ea typeface="Calibri" pitchFamily="34" charset="0"/>
                <a:cs typeface="Calibri" pitchFamily="34" charset="0"/>
              </a:rPr>
              <a:t>National Brain Awareness Week </a:t>
            </a:r>
          </a:p>
          <a:p>
            <a:r>
              <a:rPr lang="en-IE" dirty="0">
                <a:solidFill>
                  <a:schemeClr val="bg1"/>
                </a:solidFill>
                <a:ea typeface="Calibri" pitchFamily="34" charset="0"/>
                <a:cs typeface="Calibri" pitchFamily="34" charset="0"/>
              </a:rPr>
              <a:t>takes place from March </a:t>
            </a:r>
            <a:r>
              <a:rPr lang="en-IE" dirty="0" smtClean="0">
                <a:solidFill>
                  <a:schemeClr val="bg1"/>
                </a:solidFill>
                <a:ea typeface="Calibri" pitchFamily="34" charset="0"/>
                <a:cs typeface="Calibri" pitchFamily="34" charset="0"/>
              </a:rPr>
              <a:t>13th </a:t>
            </a:r>
            <a:r>
              <a:rPr lang="en-IE" dirty="0">
                <a:solidFill>
                  <a:schemeClr val="bg1"/>
                </a:solidFill>
                <a:ea typeface="Calibri" pitchFamily="34" charset="0"/>
                <a:cs typeface="Calibri" pitchFamily="34" charset="0"/>
              </a:rPr>
              <a:t>to </a:t>
            </a:r>
            <a:r>
              <a:rPr lang="en-IE" dirty="0" smtClean="0">
                <a:solidFill>
                  <a:schemeClr val="bg1"/>
                </a:solidFill>
                <a:ea typeface="Calibri" pitchFamily="34" charset="0"/>
                <a:cs typeface="Calibri" pitchFamily="34" charset="0"/>
              </a:rPr>
              <a:t>19th</a:t>
            </a:r>
            <a:r>
              <a:rPr lang="en-IE" dirty="0">
                <a:solidFill>
                  <a:schemeClr val="bg1"/>
                </a:solidFill>
                <a:ea typeface="Calibri" pitchFamily="34" charset="0"/>
                <a:cs typeface="Calibri" pitchFamily="34" charset="0"/>
              </a:rPr>
              <a:t>, </a:t>
            </a:r>
            <a:r>
              <a:rPr lang="en-IE" dirty="0" smtClean="0">
                <a:solidFill>
                  <a:schemeClr val="bg1"/>
                </a:solidFill>
                <a:ea typeface="Calibri" pitchFamily="34" charset="0"/>
                <a:cs typeface="Calibri" pitchFamily="34" charset="0"/>
              </a:rPr>
              <a:t>2023</a:t>
            </a:r>
            <a:endParaRPr lang="en-IE" dirty="0">
              <a:solidFill>
                <a:schemeClr val="bg1"/>
              </a:solidFill>
              <a:ea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19813FD-530A-4340-B6F1-2E253A8D32BA}"/>
              </a:ext>
            </a:extLst>
          </p:cNvPr>
          <p:cNvSpPr/>
          <p:nvPr/>
        </p:nvSpPr>
        <p:spPr>
          <a:xfrm>
            <a:off x="0" y="539552"/>
            <a:ext cx="5200006" cy="1126500"/>
          </a:xfrm>
          <a:custGeom>
            <a:avLst/>
            <a:gdLst>
              <a:gd name="connsiteX0" fmla="*/ 0 w 5471419"/>
              <a:gd name="connsiteY0" fmla="*/ 0 h 1444812"/>
              <a:gd name="connsiteX1" fmla="*/ 4749013 w 5471419"/>
              <a:gd name="connsiteY1" fmla="*/ 0 h 1444812"/>
              <a:gd name="connsiteX2" fmla="*/ 5471419 w 5471419"/>
              <a:gd name="connsiteY2" fmla="*/ 722406 h 1444812"/>
              <a:gd name="connsiteX3" fmla="*/ 5471418 w 5471419"/>
              <a:gd name="connsiteY3" fmla="*/ 722406 h 1444812"/>
              <a:gd name="connsiteX4" fmla="*/ 4749012 w 5471419"/>
              <a:gd name="connsiteY4" fmla="*/ 1444812 h 1444812"/>
              <a:gd name="connsiteX5" fmla="*/ 0 w 5471419"/>
              <a:gd name="connsiteY5" fmla="*/ 1444811 h 1444812"/>
              <a:gd name="connsiteX0" fmla="*/ 0 w 5471419"/>
              <a:gd name="connsiteY0" fmla="*/ 0 h 1444812"/>
              <a:gd name="connsiteX1" fmla="*/ 4749013 w 5471419"/>
              <a:gd name="connsiteY1" fmla="*/ 0 h 1444812"/>
              <a:gd name="connsiteX2" fmla="*/ 5471419 w 5471419"/>
              <a:gd name="connsiteY2" fmla="*/ 722406 h 1444812"/>
              <a:gd name="connsiteX3" fmla="*/ 5471418 w 5471419"/>
              <a:gd name="connsiteY3" fmla="*/ 722406 h 1444812"/>
              <a:gd name="connsiteX4" fmla="*/ 4874461 w 5471419"/>
              <a:gd name="connsiteY4" fmla="*/ 1444812 h 1444812"/>
              <a:gd name="connsiteX5" fmla="*/ 0 w 5471419"/>
              <a:gd name="connsiteY5" fmla="*/ 1444811 h 1444812"/>
              <a:gd name="connsiteX6" fmla="*/ 0 w 5471419"/>
              <a:gd name="connsiteY6" fmla="*/ 0 h 1444812"/>
              <a:gd name="connsiteX0" fmla="*/ 0 w 5471419"/>
              <a:gd name="connsiteY0" fmla="*/ 0 h 1444812"/>
              <a:gd name="connsiteX1" fmla="*/ 4865501 w 5471419"/>
              <a:gd name="connsiteY1" fmla="*/ 10922 h 1444812"/>
              <a:gd name="connsiteX2" fmla="*/ 5471419 w 5471419"/>
              <a:gd name="connsiteY2" fmla="*/ 722406 h 1444812"/>
              <a:gd name="connsiteX3" fmla="*/ 5471418 w 5471419"/>
              <a:gd name="connsiteY3" fmla="*/ 722406 h 1444812"/>
              <a:gd name="connsiteX4" fmla="*/ 4874461 w 5471419"/>
              <a:gd name="connsiteY4" fmla="*/ 1444812 h 1444812"/>
              <a:gd name="connsiteX5" fmla="*/ 0 w 5471419"/>
              <a:gd name="connsiteY5" fmla="*/ 1444811 h 1444812"/>
              <a:gd name="connsiteX6" fmla="*/ 0 w 5471419"/>
              <a:gd name="connsiteY6" fmla="*/ 0 h 144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1419" h="1444812">
                <a:moveTo>
                  <a:pt x="0" y="0"/>
                </a:moveTo>
                <a:lnTo>
                  <a:pt x="4865501" y="10922"/>
                </a:lnTo>
                <a:cubicBezTo>
                  <a:pt x="5264475" y="10922"/>
                  <a:pt x="5471419" y="323432"/>
                  <a:pt x="5471419" y="722406"/>
                </a:cubicBezTo>
                <a:lnTo>
                  <a:pt x="5471418" y="722406"/>
                </a:lnTo>
                <a:cubicBezTo>
                  <a:pt x="5471418" y="1121380"/>
                  <a:pt x="5273435" y="1444812"/>
                  <a:pt x="4874461" y="1444812"/>
                </a:cubicBezTo>
                <a:lnTo>
                  <a:pt x="0" y="1444811"/>
                </a:lnTo>
                <a:lnTo>
                  <a:pt x="0" y="0"/>
                </a:lnTo>
                <a:close/>
              </a:path>
            </a:pathLst>
          </a:custGeom>
          <a:solidFill>
            <a:srgbClr val="9689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26302693"/>
              </p:ext>
            </p:extLst>
          </p:nvPr>
        </p:nvGraphicFramePr>
        <p:xfrm>
          <a:off x="3261090" y="2411760"/>
          <a:ext cx="3419062" cy="2529840"/>
        </p:xfrm>
        <a:graphic>
          <a:graphicData uri="http://schemas.openxmlformats.org/drawingml/2006/table">
            <a:tbl>
              <a:tblPr firstRow="1" bandRow="1">
                <a:tableStyleId>{5940675A-B579-460E-94D1-54222C63F5DA}</a:tableStyleId>
              </a:tblPr>
              <a:tblGrid>
                <a:gridCol w="3419062">
                  <a:extLst>
                    <a:ext uri="{9D8B030D-6E8A-4147-A177-3AD203B41FA5}">
                      <a16:colId xmlns:a16="http://schemas.microsoft.com/office/drawing/2014/main" val="20000"/>
                    </a:ext>
                  </a:extLst>
                </a:gridCol>
              </a:tblGrid>
              <a:tr h="2529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kern="1200" dirty="0">
                          <a:solidFill>
                            <a:schemeClr val="tx1"/>
                          </a:solidFill>
                          <a:latin typeface="+mn-lt"/>
                          <a:ea typeface="+mn-ea"/>
                          <a:cs typeface="+mn-cs"/>
                        </a:rPr>
                        <a:t>Eating a wide variety of nourishing foods provides the energy and nutrients you need to keep your brain healthy and may help reduce your risk of dementia. A balanced diet that is rich in vegetables, fruit, wholegrains, and fish, and is low in salt and sugar, is a good starting point. Achieving or maintaining a healthy weight during your lifetime, particularly in mid-life is also important; being more active and following a healthy diet can help this</a:t>
                      </a:r>
                      <a:r>
                        <a:rPr lang="en-IE" sz="1400" kern="1200" dirty="0" smtClean="0">
                          <a:solidFill>
                            <a:schemeClr val="tx1"/>
                          </a:solidFill>
                          <a:latin typeface="+mn-lt"/>
                          <a:ea typeface="+mn-ea"/>
                          <a:cs typeface="+mn-cs"/>
                        </a:rPr>
                        <a:t>.  </a:t>
                      </a:r>
                      <a:endParaRPr lang="en-IE" sz="14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52041932"/>
              </p:ext>
            </p:extLst>
          </p:nvPr>
        </p:nvGraphicFramePr>
        <p:xfrm>
          <a:off x="3261089" y="5828282"/>
          <a:ext cx="3329711" cy="1985675"/>
        </p:xfrm>
        <a:graphic>
          <a:graphicData uri="http://schemas.openxmlformats.org/drawingml/2006/table">
            <a:tbl>
              <a:tblPr firstRow="1" bandRow="1">
                <a:tableStyleId>{5940675A-B579-460E-94D1-54222C63F5DA}</a:tableStyleId>
              </a:tblPr>
              <a:tblGrid>
                <a:gridCol w="3329711">
                  <a:extLst>
                    <a:ext uri="{9D8B030D-6E8A-4147-A177-3AD203B41FA5}">
                      <a16:colId xmlns:a16="http://schemas.microsoft.com/office/drawing/2014/main" val="20000"/>
                    </a:ext>
                  </a:extLst>
                </a:gridCol>
              </a:tblGrid>
              <a:tr h="1985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kern="1200" dirty="0">
                          <a:solidFill>
                            <a:schemeClr val="tx1"/>
                          </a:solidFill>
                          <a:latin typeface="+mn-lt"/>
                          <a:ea typeface="+mn-ea"/>
                          <a:cs typeface="+mn-cs"/>
                        </a:rPr>
                        <a:t>Physical activity is very important for brain health and exercise has been shown to reduce the risk of dementia. Every adult should aim to include 150 minutes of physical activity</a:t>
                      </a:r>
                      <a:r>
                        <a:rPr lang="en-IE" sz="1400" kern="1200" baseline="0" dirty="0">
                          <a:solidFill>
                            <a:schemeClr val="tx1"/>
                          </a:solidFill>
                          <a:latin typeface="+mn-lt"/>
                          <a:ea typeface="+mn-ea"/>
                          <a:cs typeface="+mn-cs"/>
                        </a:rPr>
                        <a:t> </a:t>
                      </a:r>
                      <a:r>
                        <a:rPr lang="en-IE" sz="1400" kern="1200" dirty="0">
                          <a:solidFill>
                            <a:schemeClr val="tx1"/>
                          </a:solidFill>
                          <a:latin typeface="+mn-lt"/>
                          <a:ea typeface="+mn-ea"/>
                          <a:cs typeface="+mn-cs"/>
                        </a:rPr>
                        <a:t>in their week, this equates to a brisk</a:t>
                      </a:r>
                      <a:r>
                        <a:rPr lang="en-IE" sz="1400" kern="1200" baseline="0" dirty="0">
                          <a:solidFill>
                            <a:schemeClr val="tx1"/>
                          </a:solidFill>
                          <a:latin typeface="+mn-lt"/>
                          <a:ea typeface="+mn-ea"/>
                          <a:cs typeface="+mn-cs"/>
                        </a:rPr>
                        <a:t> 3</a:t>
                      </a:r>
                      <a:r>
                        <a:rPr lang="en-IE" sz="1400" kern="1200" dirty="0">
                          <a:solidFill>
                            <a:schemeClr val="tx1"/>
                          </a:solidFill>
                          <a:latin typeface="+mn-lt"/>
                          <a:ea typeface="+mn-ea"/>
                          <a:cs typeface="+mn-cs"/>
                        </a:rPr>
                        <a:t>0-minute walk, five days a week. A brisk walk should raise your heart rate but not leave you breathless.</a:t>
                      </a:r>
                      <a:endParaRPr lang="en-IE" sz="1400" dirty="0">
                        <a:solidFill>
                          <a:schemeClr val="tx1"/>
                        </a:solidFill>
                        <a:latin typeface="+mn-lt"/>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7" name="Rectangle 6"/>
          <p:cNvSpPr/>
          <p:nvPr/>
        </p:nvSpPr>
        <p:spPr>
          <a:xfrm>
            <a:off x="320171" y="779636"/>
            <a:ext cx="4739801" cy="646331"/>
          </a:xfrm>
          <a:prstGeom prst="rect">
            <a:avLst/>
          </a:prstGeom>
        </p:spPr>
        <p:txBody>
          <a:bodyPr wrap="square">
            <a:spAutoFit/>
          </a:bodyPr>
          <a:lstStyle/>
          <a:p>
            <a:r>
              <a:rPr lang="en-IE" b="1" dirty="0">
                <a:solidFill>
                  <a:schemeClr val="bg1"/>
                </a:solidFill>
              </a:rPr>
              <a:t>Here are 4 simple ways to keep your brain healthy and help reduce your risk of dementia:</a:t>
            </a:r>
            <a:endParaRPr lang="en-IE" sz="1900" b="1" dirty="0">
              <a:solidFill>
                <a:schemeClr val="bg1"/>
              </a:solidFill>
            </a:endParaRPr>
          </a:p>
        </p:txBody>
      </p:sp>
      <p:pic>
        <p:nvPicPr>
          <p:cNvPr id="4" name="Picture 3">
            <a:extLst>
              <a:ext uri="{FF2B5EF4-FFF2-40B4-BE49-F238E27FC236}">
                <a16:creationId xmlns:a16="http://schemas.microsoft.com/office/drawing/2014/main" id="{3AF0DCCB-1391-8E4A-A452-E6E15D064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71" y="2316872"/>
            <a:ext cx="2624727" cy="2624727"/>
          </a:xfrm>
          <a:prstGeom prst="rect">
            <a:avLst/>
          </a:prstGeom>
        </p:spPr>
      </p:pic>
      <p:pic>
        <p:nvPicPr>
          <p:cNvPr id="10" name="Picture 9">
            <a:extLst>
              <a:ext uri="{FF2B5EF4-FFF2-40B4-BE49-F238E27FC236}">
                <a16:creationId xmlns:a16="http://schemas.microsoft.com/office/drawing/2014/main" id="{098BE124-8E5F-724B-93C6-0DBCEDEBB1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171" y="5457637"/>
            <a:ext cx="2624727" cy="2624727"/>
          </a:xfrm>
          <a:prstGeom prst="rect">
            <a:avLst/>
          </a:prstGeom>
        </p:spPr>
      </p:pic>
    </p:spTree>
    <p:extLst>
      <p:ext uri="{BB962C8B-B14F-4D97-AF65-F5344CB8AC3E}">
        <p14:creationId xmlns:p14="http://schemas.microsoft.com/office/powerpoint/2010/main" val="12904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7215691"/>
              </p:ext>
            </p:extLst>
          </p:nvPr>
        </p:nvGraphicFramePr>
        <p:xfrm>
          <a:off x="3429000" y="683568"/>
          <a:ext cx="3096344" cy="3035463"/>
        </p:xfrm>
        <a:graphic>
          <a:graphicData uri="http://schemas.openxmlformats.org/drawingml/2006/table">
            <a:tbl>
              <a:tblPr firstRow="1" bandRow="1">
                <a:tableStyleId>{5940675A-B579-460E-94D1-54222C63F5DA}</a:tableStyleId>
              </a:tblPr>
              <a:tblGrid>
                <a:gridCol w="3096344">
                  <a:extLst>
                    <a:ext uri="{9D8B030D-6E8A-4147-A177-3AD203B41FA5}">
                      <a16:colId xmlns:a16="http://schemas.microsoft.com/office/drawing/2014/main" val="20000"/>
                    </a:ext>
                  </a:extLst>
                </a:gridCol>
              </a:tblGrid>
              <a:tr h="3035463">
                <a:tc>
                  <a:txBody>
                    <a:bodyPr/>
                    <a:lstStyle/>
                    <a:p>
                      <a:r>
                        <a:rPr lang="en-IE" sz="1400" kern="1200" dirty="0">
                          <a:solidFill>
                            <a:schemeClr val="tx1"/>
                          </a:solidFill>
                          <a:latin typeface="+mn-lt"/>
                          <a:ea typeface="+mn-ea"/>
                          <a:cs typeface="+mn-cs"/>
                        </a:rPr>
                        <a:t>High blood pressure damages the blood vessels that supply the brain, and this in turn can damage brain cells. By controlling high blood pressure you may be able to reduce your risk of dementia. Healthy adults should check their blood pressure at least once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u="sng" dirty="0">
                        <a:solidFill>
                          <a:srgbClr val="0000FF"/>
                        </a:solidFill>
                        <a:cs typeface="Arial" pitchFamily="34" charset="0"/>
                        <a:hlinkClick r:id="rId2">
                          <a:extLst>
                            <a:ext uri="{A12FA001-AC4F-418D-AE19-62706E023703}">
                              <ahyp:hlinkClr xmlns=""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u="sng" dirty="0">
                          <a:solidFill>
                            <a:srgbClr val="0000FF"/>
                          </a:solidFill>
                          <a:cs typeface="Arial" pitchFamily="34" charset="0"/>
                          <a:hlinkClick r:id="rId2">
                            <a:extLst>
                              <a:ext uri="{A12FA001-AC4F-418D-AE19-62706E023703}">
                                <ahyp:hlinkClr xmlns="" xmlns:ahyp="http://schemas.microsoft.com/office/drawing/2018/hyperlinkcolor" val="tx"/>
                              </a:ext>
                            </a:extLst>
                          </a:hlinkClick>
                        </a:rPr>
                        <a:t>www.understandtogether.ie/about-dementia/what-is-dementia/brain-health</a:t>
                      </a:r>
                      <a:endParaRPr lang="en-IE" sz="1400" dirty="0">
                        <a:solidFill>
                          <a:schemeClr val="tx1"/>
                        </a:solidFill>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93619132"/>
              </p:ext>
            </p:extLst>
          </p:nvPr>
        </p:nvGraphicFramePr>
        <p:xfrm>
          <a:off x="3429000" y="4833446"/>
          <a:ext cx="3096344" cy="2460644"/>
        </p:xfrm>
        <a:graphic>
          <a:graphicData uri="http://schemas.openxmlformats.org/drawingml/2006/table">
            <a:tbl>
              <a:tblPr firstRow="1" bandRow="1">
                <a:tableStyleId>{5940675A-B579-460E-94D1-54222C63F5DA}</a:tableStyleId>
              </a:tblPr>
              <a:tblGrid>
                <a:gridCol w="3096344">
                  <a:extLst>
                    <a:ext uri="{9D8B030D-6E8A-4147-A177-3AD203B41FA5}">
                      <a16:colId xmlns:a16="http://schemas.microsoft.com/office/drawing/2014/main" val="20000"/>
                    </a:ext>
                  </a:extLst>
                </a:gridCol>
              </a:tblGrid>
              <a:tr h="2460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kern="1200" dirty="0">
                          <a:solidFill>
                            <a:schemeClr val="tx1"/>
                          </a:solidFill>
                          <a:latin typeface="+mn-lt"/>
                          <a:ea typeface="+mn-ea"/>
                          <a:cs typeface="+mn-cs"/>
                        </a:rPr>
                        <a:t>Quitting smoking may reduce your risk of developing dementia (as well as reducing your risk of developing cancers and heart disease). It can be hard to quit, but if you stop smoking for 28 days, you’re five times more likely to stop for good. If you’re ready to quit, the HSE </a:t>
                      </a:r>
                      <a:r>
                        <a:rPr lang="en-IE" sz="1400" u="sng" kern="1200" dirty="0">
                          <a:solidFill>
                            <a:schemeClr val="tx1"/>
                          </a:solidFill>
                          <a:latin typeface="+mn-lt"/>
                          <a:ea typeface="+mn-ea"/>
                          <a:cs typeface="+mn-cs"/>
                          <a:hlinkClick r:id="rId3">
                            <a:extLst>
                              <a:ext uri="{A12FA001-AC4F-418D-AE19-62706E023703}">
                                <ahyp:hlinkClr xmlns="" xmlns:ahyp="http://schemas.microsoft.com/office/drawing/2018/hyperlinkcolor" val="tx"/>
                              </a:ext>
                            </a:extLst>
                          </a:hlinkClick>
                        </a:rPr>
                        <a:t>QUIT</a:t>
                      </a:r>
                      <a:r>
                        <a:rPr lang="en-IE" sz="1400" kern="1200" dirty="0">
                          <a:solidFill>
                            <a:schemeClr val="tx1"/>
                          </a:solidFill>
                          <a:latin typeface="+mn-lt"/>
                          <a:ea typeface="+mn-ea"/>
                          <a:cs typeface="+mn-cs"/>
                        </a:rPr>
                        <a:t> team are ready to help. For free support call 1800 201 203 or text them for free on 50100 and receive a call back, or visit </a:t>
                      </a:r>
                      <a:r>
                        <a:rPr lang="en-IE" sz="1400" u="sng" kern="1200" dirty="0">
                          <a:solidFill>
                            <a:srgbClr val="0000FF"/>
                          </a:solidFill>
                          <a:latin typeface="+mn-lt"/>
                          <a:ea typeface="+mn-ea"/>
                          <a:cs typeface="+mn-cs"/>
                          <a:hlinkClick r:id="rId4"/>
                        </a:rPr>
                        <a:t>www.quit.ie/</a:t>
                      </a:r>
                      <a:endParaRPr lang="en-IE" sz="1400" dirty="0">
                        <a:solidFill>
                          <a:schemeClr val="tx1"/>
                        </a:solidFill>
                        <a:latin typeface="+mn-lt"/>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4B7FEF0D-82D4-8E4D-A035-CF56202BC6B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6185" y="544420"/>
            <a:ext cx="2624727" cy="2624727"/>
          </a:xfrm>
          <a:prstGeom prst="rect">
            <a:avLst/>
          </a:prstGeom>
        </p:spPr>
      </p:pic>
      <p:pic>
        <p:nvPicPr>
          <p:cNvPr id="7" name="Picture 6">
            <a:extLst>
              <a:ext uri="{FF2B5EF4-FFF2-40B4-BE49-F238E27FC236}">
                <a16:creationId xmlns:a16="http://schemas.microsoft.com/office/drawing/2014/main" id="{DDA8E2EC-F20B-1C41-99AF-843C7AD0026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6185" y="3439041"/>
            <a:ext cx="2624727" cy="2624727"/>
          </a:xfrm>
          <a:prstGeom prst="rect">
            <a:avLst/>
          </a:prstGeom>
        </p:spPr>
      </p:pic>
      <p:pic>
        <p:nvPicPr>
          <p:cNvPr id="9" name="Picture 8">
            <a:extLst>
              <a:ext uri="{FF2B5EF4-FFF2-40B4-BE49-F238E27FC236}">
                <a16:creationId xmlns:a16="http://schemas.microsoft.com/office/drawing/2014/main" id="{63490417-9A58-3B45-B55C-7A5A73BA0FA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6185" y="6081535"/>
            <a:ext cx="2624727" cy="26222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89AA"/>
        </a:solidFill>
        <a:effectLst/>
      </p:bgPr>
    </p:bg>
    <p:spTree>
      <p:nvGrpSpPr>
        <p:cNvPr id="1" name=""/>
        <p:cNvGrpSpPr/>
        <p:nvPr/>
      </p:nvGrpSpPr>
      <p:grpSpPr>
        <a:xfrm>
          <a:off x="0" y="0"/>
          <a:ext cx="0" cy="0"/>
          <a:chOff x="0" y="0"/>
          <a:chExt cx="0" cy="0"/>
        </a:xfrm>
      </p:grpSpPr>
      <p:pic>
        <p:nvPicPr>
          <p:cNvPr id="2" name="Dementia-TV-Sting-UT-Logo.mp4" descr="Dementia-TV-Sting-UT-Logo.mp4">
            <a:hlinkClick r:id="" action="ppaction://media"/>
            <a:extLst>
              <a:ext uri="{FF2B5EF4-FFF2-40B4-BE49-F238E27FC236}">
                <a16:creationId xmlns:a16="http://schemas.microsoft.com/office/drawing/2014/main" id="{DBBEC0DC-F211-074E-9405-A17929B79B8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643188"/>
            <a:ext cx="6858000" cy="3857625"/>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5" name="Freeform 4">
            <a:extLst>
              <a:ext uri="{FF2B5EF4-FFF2-40B4-BE49-F238E27FC236}">
                <a16:creationId xmlns:a16="http://schemas.microsoft.com/office/drawing/2014/main" id="{146906DA-54C0-1B45-9E2C-57D2CE1C69B8}"/>
              </a:ext>
            </a:extLst>
          </p:cNvPr>
          <p:cNvSpPr/>
          <p:nvPr/>
        </p:nvSpPr>
        <p:spPr>
          <a:xfrm>
            <a:off x="1" y="835281"/>
            <a:ext cx="4653135" cy="1444812"/>
          </a:xfrm>
          <a:custGeom>
            <a:avLst/>
            <a:gdLst>
              <a:gd name="connsiteX0" fmla="*/ 0 w 5471419"/>
              <a:gd name="connsiteY0" fmla="*/ 0 h 1444812"/>
              <a:gd name="connsiteX1" fmla="*/ 4749013 w 5471419"/>
              <a:gd name="connsiteY1" fmla="*/ 0 h 1444812"/>
              <a:gd name="connsiteX2" fmla="*/ 5471419 w 5471419"/>
              <a:gd name="connsiteY2" fmla="*/ 722406 h 1444812"/>
              <a:gd name="connsiteX3" fmla="*/ 5471418 w 5471419"/>
              <a:gd name="connsiteY3" fmla="*/ 722406 h 1444812"/>
              <a:gd name="connsiteX4" fmla="*/ 4749012 w 5471419"/>
              <a:gd name="connsiteY4" fmla="*/ 1444812 h 1444812"/>
              <a:gd name="connsiteX5" fmla="*/ 0 w 5471419"/>
              <a:gd name="connsiteY5" fmla="*/ 1444811 h 144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1419" h="1444812">
                <a:moveTo>
                  <a:pt x="0" y="0"/>
                </a:moveTo>
                <a:lnTo>
                  <a:pt x="4749013" y="0"/>
                </a:lnTo>
                <a:cubicBezTo>
                  <a:pt x="5147987" y="0"/>
                  <a:pt x="5471419" y="323432"/>
                  <a:pt x="5471419" y="722406"/>
                </a:cubicBezTo>
                <a:lnTo>
                  <a:pt x="5471418" y="722406"/>
                </a:lnTo>
                <a:cubicBezTo>
                  <a:pt x="5471418" y="1121380"/>
                  <a:pt x="5147986" y="1444812"/>
                  <a:pt x="4749012" y="1444812"/>
                </a:cubicBezTo>
                <a:lnTo>
                  <a:pt x="0" y="1444811"/>
                </a:lnTo>
                <a:close/>
              </a:path>
            </a:pathLst>
          </a:custGeom>
          <a:solidFill>
            <a:srgbClr val="24C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260649" y="1296077"/>
            <a:ext cx="4032448" cy="523220"/>
          </a:xfrm>
          <a:prstGeom prst="rect">
            <a:avLst/>
          </a:prstGeom>
          <a:noFill/>
        </p:spPr>
        <p:txBody>
          <a:bodyPr wrap="square" rtlCol="0">
            <a:spAutoFit/>
          </a:bodyPr>
          <a:lstStyle/>
          <a:p>
            <a:r>
              <a:rPr lang="en-US" sz="2800" b="1" dirty="0">
                <a:solidFill>
                  <a:schemeClr val="bg1"/>
                </a:solidFill>
                <a:latin typeface="Arial"/>
                <a:cs typeface="Arial"/>
              </a:rPr>
              <a:t>Promotional video</a:t>
            </a:r>
          </a:p>
        </p:txBody>
      </p:sp>
    </p:spTree>
    <p:extLst>
      <p:ext uri="{BB962C8B-B14F-4D97-AF65-F5344CB8AC3E}">
        <p14:creationId xmlns:p14="http://schemas.microsoft.com/office/powerpoint/2010/main" val="81242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46906DA-54C0-1B45-9E2C-57D2CE1C69B8}"/>
              </a:ext>
            </a:extLst>
          </p:cNvPr>
          <p:cNvSpPr/>
          <p:nvPr/>
        </p:nvSpPr>
        <p:spPr>
          <a:xfrm>
            <a:off x="1" y="835281"/>
            <a:ext cx="4653135" cy="1444812"/>
          </a:xfrm>
          <a:custGeom>
            <a:avLst/>
            <a:gdLst>
              <a:gd name="connsiteX0" fmla="*/ 0 w 5471419"/>
              <a:gd name="connsiteY0" fmla="*/ 0 h 1444812"/>
              <a:gd name="connsiteX1" fmla="*/ 4749013 w 5471419"/>
              <a:gd name="connsiteY1" fmla="*/ 0 h 1444812"/>
              <a:gd name="connsiteX2" fmla="*/ 5471419 w 5471419"/>
              <a:gd name="connsiteY2" fmla="*/ 722406 h 1444812"/>
              <a:gd name="connsiteX3" fmla="*/ 5471418 w 5471419"/>
              <a:gd name="connsiteY3" fmla="*/ 722406 h 1444812"/>
              <a:gd name="connsiteX4" fmla="*/ 4749012 w 5471419"/>
              <a:gd name="connsiteY4" fmla="*/ 1444812 h 1444812"/>
              <a:gd name="connsiteX5" fmla="*/ 0 w 5471419"/>
              <a:gd name="connsiteY5" fmla="*/ 1444811 h 144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1419" h="1444812">
                <a:moveTo>
                  <a:pt x="0" y="0"/>
                </a:moveTo>
                <a:lnTo>
                  <a:pt x="4749013" y="0"/>
                </a:lnTo>
                <a:cubicBezTo>
                  <a:pt x="5147987" y="0"/>
                  <a:pt x="5471419" y="323432"/>
                  <a:pt x="5471419" y="722406"/>
                </a:cubicBezTo>
                <a:lnTo>
                  <a:pt x="5471418" y="722406"/>
                </a:lnTo>
                <a:cubicBezTo>
                  <a:pt x="5471418" y="1121380"/>
                  <a:pt x="5147986" y="1444812"/>
                  <a:pt x="4749012" y="1444812"/>
                </a:cubicBezTo>
                <a:lnTo>
                  <a:pt x="0" y="1444811"/>
                </a:lnTo>
                <a:close/>
              </a:path>
            </a:pathLst>
          </a:custGeom>
          <a:solidFill>
            <a:srgbClr val="24C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p:cNvSpPr txBox="1"/>
          <p:nvPr/>
        </p:nvSpPr>
        <p:spPr>
          <a:xfrm>
            <a:off x="260649" y="1296077"/>
            <a:ext cx="4032448" cy="523220"/>
          </a:xfrm>
          <a:prstGeom prst="rect">
            <a:avLst/>
          </a:prstGeom>
          <a:noFill/>
        </p:spPr>
        <p:txBody>
          <a:bodyPr wrap="square" rtlCol="0">
            <a:spAutoFit/>
          </a:bodyPr>
          <a:lstStyle/>
          <a:p>
            <a:r>
              <a:rPr lang="en-US" sz="2800" b="1" dirty="0">
                <a:solidFill>
                  <a:schemeClr val="bg1"/>
                </a:solidFill>
                <a:latin typeface="Arial"/>
                <a:cs typeface="Arial"/>
              </a:rPr>
              <a:t>Support the campaign</a:t>
            </a:r>
          </a:p>
        </p:txBody>
      </p:sp>
      <p:sp>
        <p:nvSpPr>
          <p:cNvPr id="3" name="Rectangle 2"/>
          <p:cNvSpPr/>
          <p:nvPr/>
        </p:nvSpPr>
        <p:spPr>
          <a:xfrm>
            <a:off x="561387" y="2624470"/>
            <a:ext cx="5669595" cy="3662541"/>
          </a:xfrm>
          <a:prstGeom prst="rect">
            <a:avLst/>
          </a:prstGeom>
        </p:spPr>
        <p:txBody>
          <a:bodyPr wrap="square">
            <a:spAutoFit/>
          </a:bodyPr>
          <a:lstStyle/>
          <a:p>
            <a:r>
              <a:rPr lang="en-IE" sz="1600" dirty="0">
                <a:latin typeface="Arial" pitchFamily="34" charset="0"/>
                <a:cs typeface="Arial" pitchFamily="34" charset="0"/>
              </a:rPr>
              <a:t>We welcome your support in raising awareness for National Brain Awareness Week by posting or sharing key messages. </a:t>
            </a:r>
          </a:p>
          <a:p>
            <a:endParaRPr lang="en-IE" sz="1600" dirty="0">
              <a:latin typeface="Arial" pitchFamily="34" charset="0"/>
              <a:cs typeface="Arial" pitchFamily="34" charset="0"/>
            </a:endParaRPr>
          </a:p>
          <a:p>
            <a:r>
              <a:rPr lang="en-IE" sz="1600" b="1" dirty="0">
                <a:latin typeface="Arial" panose="020B0604020202020204" pitchFamily="34" charset="0"/>
                <a:cs typeface="Arial" panose="020B0604020202020204" pitchFamily="34" charset="0"/>
              </a:rPr>
              <a:t>Facebook:</a:t>
            </a:r>
            <a:r>
              <a:rPr lang="en-IE" sz="1600" dirty="0">
                <a:latin typeface="Arial" panose="020B0604020202020204" pitchFamily="34" charset="0"/>
                <a:cs typeface="Arial" panose="020B0604020202020204" pitchFamily="34" charset="0"/>
              </a:rPr>
              <a:t> https://www.facebook.com/</a:t>
            </a:r>
            <a:r>
              <a:rPr lang="en-IE" sz="1600" dirty="0" err="1">
                <a:latin typeface="Arial" panose="020B0604020202020204" pitchFamily="34" charset="0"/>
                <a:cs typeface="Arial" panose="020B0604020202020204" pitchFamily="34" charset="0"/>
              </a:rPr>
              <a:t>dementiaunderstandtogether</a:t>
            </a:r>
            <a:r>
              <a:rPr lang="en-IE" sz="1600" dirty="0">
                <a:latin typeface="Arial" panose="020B0604020202020204" pitchFamily="34" charset="0"/>
                <a:cs typeface="Arial" panose="020B0604020202020204" pitchFamily="34" charset="0"/>
              </a:rPr>
              <a:t>/</a:t>
            </a:r>
          </a:p>
          <a:p>
            <a:endParaRPr lang="en-IE" sz="1600" dirty="0">
              <a:latin typeface="Arial" panose="020B0604020202020204" pitchFamily="34" charset="0"/>
              <a:cs typeface="Arial" panose="020B0604020202020204" pitchFamily="34" charset="0"/>
            </a:endParaRPr>
          </a:p>
          <a:p>
            <a:r>
              <a:rPr lang="en-IE" sz="1600" b="1" dirty="0">
                <a:latin typeface="Arial" panose="020B0604020202020204" pitchFamily="34" charset="0"/>
                <a:cs typeface="Arial" panose="020B0604020202020204" pitchFamily="34" charset="0"/>
              </a:rPr>
              <a:t>Hashtag: </a:t>
            </a:r>
            <a:r>
              <a:rPr lang="en-IE" sz="1600" dirty="0">
                <a:latin typeface="Arial" panose="020B0604020202020204" pitchFamily="34" charset="0"/>
                <a:cs typeface="Arial" panose="020B0604020202020204" pitchFamily="34" charset="0"/>
              </a:rPr>
              <a:t>#</a:t>
            </a:r>
            <a:r>
              <a:rPr lang="en-IE" sz="1600" dirty="0" err="1">
                <a:latin typeface="Arial" panose="020B0604020202020204" pitchFamily="34" charset="0"/>
                <a:cs typeface="Arial" panose="020B0604020202020204" pitchFamily="34" charset="0"/>
              </a:rPr>
              <a:t>UnderstandTogether</a:t>
            </a:r>
            <a:endParaRPr lang="en-IE" sz="1600" dirty="0">
              <a:latin typeface="Arial" panose="020B0604020202020204" pitchFamily="34" charset="0"/>
              <a:cs typeface="Arial" panose="020B0604020202020204" pitchFamily="34" charset="0"/>
            </a:endParaRPr>
          </a:p>
          <a:p>
            <a:pPr algn="just"/>
            <a:endParaRPr lang="en-IE" sz="1600" dirty="0">
              <a:latin typeface="Arial" panose="020B0604020202020204" pitchFamily="34" charset="0"/>
              <a:cs typeface="Arial" panose="020B0604020202020204" pitchFamily="34" charset="0"/>
            </a:endParaRPr>
          </a:p>
          <a:p>
            <a:pPr algn="just"/>
            <a:endParaRPr lang="en-IE" sz="1600" dirty="0">
              <a:latin typeface="Arial" panose="020B0604020202020204" pitchFamily="34" charset="0"/>
              <a:cs typeface="Arial" panose="020B0604020202020204" pitchFamily="34" charset="0"/>
            </a:endParaRPr>
          </a:p>
          <a:p>
            <a:pPr algn="just"/>
            <a:r>
              <a:rPr lang="en-IE" sz="1600" dirty="0">
                <a:latin typeface="Arial" panose="020B0604020202020204" pitchFamily="34" charset="0"/>
                <a:cs typeface="Arial" panose="020B0604020202020204" pitchFamily="34" charset="0"/>
              </a:rPr>
              <a:t>Thank you</a:t>
            </a:r>
          </a:p>
          <a:p>
            <a:pPr algn="just"/>
            <a:endParaRPr lang="en-IE" sz="1600" dirty="0">
              <a:latin typeface="Arial" panose="020B0604020202020204" pitchFamily="34" charset="0"/>
              <a:cs typeface="Arial" panose="020B0604020202020204" pitchFamily="34" charset="0"/>
            </a:endParaRPr>
          </a:p>
          <a:p>
            <a:pPr algn="just"/>
            <a:endParaRPr lang="en-IE" sz="1600" dirty="0">
              <a:latin typeface="Arial" panose="020B0604020202020204" pitchFamily="34" charset="0"/>
              <a:cs typeface="Arial" panose="020B0604020202020204" pitchFamily="34" charset="0"/>
            </a:endParaRPr>
          </a:p>
          <a:p>
            <a:pPr algn="ctr"/>
            <a:r>
              <a:rPr lang="en-IE" sz="1200" dirty="0">
                <a:latin typeface="Arial" panose="020B0604020202020204" pitchFamily="34" charset="0"/>
                <a:cs typeface="Arial" panose="020B0604020202020204" pitchFamily="34" charset="0"/>
              </a:rPr>
              <a:t>For more information on the</a:t>
            </a:r>
          </a:p>
          <a:p>
            <a:pPr algn="ctr"/>
            <a:r>
              <a:rPr lang="en-IE" sz="1200" dirty="0">
                <a:latin typeface="Arial" panose="020B0604020202020204" pitchFamily="34" charset="0"/>
                <a:cs typeface="Arial" panose="020B0604020202020204" pitchFamily="34" charset="0"/>
              </a:rPr>
              <a:t>Dementia: Understand Together Campaign please visit </a:t>
            </a:r>
          </a:p>
          <a:p>
            <a:pPr algn="ctr"/>
            <a:r>
              <a:rPr lang="en-IE" sz="1600" b="1" dirty="0" err="1">
                <a:latin typeface="Arial" panose="020B0604020202020204" pitchFamily="34" charset="0"/>
                <a:cs typeface="Arial" panose="020B0604020202020204" pitchFamily="34" charset="0"/>
              </a:rPr>
              <a:t>www.understandtogether.ie</a:t>
            </a:r>
            <a:endParaRPr lang="en-IE" sz="16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43DD72C-ECEB-A342-9ABD-6B6FD3E20565}"/>
              </a:ext>
            </a:extLst>
          </p:cNvPr>
          <p:cNvGrpSpPr/>
          <p:nvPr/>
        </p:nvGrpSpPr>
        <p:grpSpPr>
          <a:xfrm>
            <a:off x="0" y="8041524"/>
            <a:ext cx="6858000" cy="1102476"/>
            <a:chOff x="0" y="8041524"/>
            <a:chExt cx="6858000" cy="1102476"/>
          </a:xfrm>
        </p:grpSpPr>
        <p:sp>
          <p:nvSpPr>
            <p:cNvPr id="6" name="Rectangle 5">
              <a:extLst>
                <a:ext uri="{FF2B5EF4-FFF2-40B4-BE49-F238E27FC236}">
                  <a16:creationId xmlns:a16="http://schemas.microsoft.com/office/drawing/2014/main" id="{48D4B048-61C7-D54A-80B8-6F0866C73316}"/>
                </a:ext>
              </a:extLst>
            </p:cNvPr>
            <p:cNvSpPr/>
            <p:nvPr/>
          </p:nvSpPr>
          <p:spPr>
            <a:xfrm>
              <a:off x="0" y="8041524"/>
              <a:ext cx="6858000" cy="110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5B6469A-4A56-8A41-8AF9-61BB09749D85}"/>
                </a:ext>
              </a:extLst>
            </p:cNvPr>
            <p:cNvGrpSpPr/>
            <p:nvPr/>
          </p:nvGrpSpPr>
          <p:grpSpPr>
            <a:xfrm>
              <a:off x="152357" y="8127948"/>
              <a:ext cx="6614786" cy="980556"/>
              <a:chOff x="152357" y="8041524"/>
              <a:chExt cx="6614786" cy="980556"/>
            </a:xfrm>
          </p:grpSpPr>
          <p:pic>
            <p:nvPicPr>
              <p:cNvPr id="8" name="Picture 7">
                <a:extLst>
                  <a:ext uri="{FF2B5EF4-FFF2-40B4-BE49-F238E27FC236}">
                    <a16:creationId xmlns:a16="http://schemas.microsoft.com/office/drawing/2014/main" id="{6DAD6BA4-75FF-3D44-A504-839FBB14EE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7072" y="8299477"/>
                <a:ext cx="1254972" cy="563594"/>
              </a:xfrm>
              <a:prstGeom prst="rect">
                <a:avLst/>
              </a:prstGeom>
            </p:spPr>
          </p:pic>
          <p:pic>
            <p:nvPicPr>
              <p:cNvPr id="9" name="Picture 8">
                <a:extLst>
                  <a:ext uri="{FF2B5EF4-FFF2-40B4-BE49-F238E27FC236}">
                    <a16:creationId xmlns:a16="http://schemas.microsoft.com/office/drawing/2014/main" id="{E5EB705E-BEEA-FF48-9910-4BEEEC1E4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57" y="8123168"/>
                <a:ext cx="1579514" cy="741099"/>
              </a:xfrm>
              <a:prstGeom prst="rect">
                <a:avLst/>
              </a:prstGeom>
            </p:spPr>
          </p:pic>
          <p:pic>
            <p:nvPicPr>
              <p:cNvPr id="10" name="Picture 9">
                <a:extLst>
                  <a:ext uri="{FF2B5EF4-FFF2-40B4-BE49-F238E27FC236}">
                    <a16:creationId xmlns:a16="http://schemas.microsoft.com/office/drawing/2014/main" id="{08524F31-880C-0646-ABC0-2A52CB1F11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407" y="8300674"/>
                <a:ext cx="1966580" cy="563593"/>
              </a:xfrm>
              <a:prstGeom prst="rect">
                <a:avLst/>
              </a:prstGeom>
            </p:spPr>
          </p:pic>
          <p:pic>
            <p:nvPicPr>
              <p:cNvPr id="11" name="Picture 10">
                <a:extLst>
                  <a:ext uri="{FF2B5EF4-FFF2-40B4-BE49-F238E27FC236}">
                    <a16:creationId xmlns:a16="http://schemas.microsoft.com/office/drawing/2014/main" id="{0FFC3F14-4B4F-2546-9175-F0E9505EF6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3580" y="8041524"/>
                <a:ext cx="1303563" cy="980556"/>
              </a:xfrm>
              <a:prstGeom prst="rect">
                <a:avLst/>
              </a:prstGeom>
            </p:spPr>
          </p:pic>
        </p:grpSp>
      </p:grpSp>
      <p:pic>
        <p:nvPicPr>
          <p:cNvPr id="13" name="Picture 12">
            <a:extLst>
              <a:ext uri="{FF2B5EF4-FFF2-40B4-BE49-F238E27FC236}">
                <a16:creationId xmlns:a16="http://schemas.microsoft.com/office/drawing/2014/main" id="{B16D13B2-E1F5-FC46-ADCD-4B2D493481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6175"/>
          <a:stretch/>
        </p:blipFill>
        <p:spPr>
          <a:xfrm>
            <a:off x="4093299" y="4431719"/>
            <a:ext cx="2764701" cy="2436562"/>
          </a:xfrm>
          <a:prstGeom prst="rect">
            <a:avLst/>
          </a:prstGeom>
        </p:spPr>
      </p:pic>
      <p:grpSp>
        <p:nvGrpSpPr>
          <p:cNvPr id="14" name="Group 13">
            <a:extLst>
              <a:ext uri="{FF2B5EF4-FFF2-40B4-BE49-F238E27FC236}">
                <a16:creationId xmlns:a16="http://schemas.microsoft.com/office/drawing/2014/main" id="{7AD46CF5-9474-6A4A-BCC3-1CDA8694CF5D}"/>
              </a:ext>
            </a:extLst>
          </p:cNvPr>
          <p:cNvGrpSpPr/>
          <p:nvPr/>
        </p:nvGrpSpPr>
        <p:grpSpPr>
          <a:xfrm>
            <a:off x="0" y="8111783"/>
            <a:ext cx="6975748" cy="1102476"/>
            <a:chOff x="0" y="8041524"/>
            <a:chExt cx="6975748" cy="1102476"/>
          </a:xfrm>
        </p:grpSpPr>
        <p:sp>
          <p:nvSpPr>
            <p:cNvPr id="15" name="Rectangle 14">
              <a:extLst>
                <a:ext uri="{FF2B5EF4-FFF2-40B4-BE49-F238E27FC236}">
                  <a16:creationId xmlns:a16="http://schemas.microsoft.com/office/drawing/2014/main" id="{BA5D8136-9919-814F-A44D-72D72B204D0F}"/>
                </a:ext>
              </a:extLst>
            </p:cNvPr>
            <p:cNvSpPr/>
            <p:nvPr/>
          </p:nvSpPr>
          <p:spPr>
            <a:xfrm>
              <a:off x="0" y="8041524"/>
              <a:ext cx="6858000" cy="110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A8D83B2-EF04-824D-8F81-8648A1030B2A}"/>
                </a:ext>
              </a:extLst>
            </p:cNvPr>
            <p:cNvGrpSpPr/>
            <p:nvPr/>
          </p:nvGrpSpPr>
          <p:grpSpPr>
            <a:xfrm>
              <a:off x="27709" y="8194738"/>
              <a:ext cx="6948039" cy="796047"/>
              <a:chOff x="27709" y="8108314"/>
              <a:chExt cx="6948039" cy="796047"/>
            </a:xfrm>
          </p:grpSpPr>
          <p:pic>
            <p:nvPicPr>
              <p:cNvPr id="17" name="Picture 16">
                <a:extLst>
                  <a:ext uri="{FF2B5EF4-FFF2-40B4-BE49-F238E27FC236}">
                    <a16:creationId xmlns:a16="http://schemas.microsoft.com/office/drawing/2014/main" id="{058DD477-96FF-A741-A4DD-38290DCE5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9369" y="8263688"/>
                <a:ext cx="1107204" cy="497233"/>
              </a:xfrm>
              <a:prstGeom prst="rect">
                <a:avLst/>
              </a:prstGeom>
            </p:spPr>
          </p:pic>
          <p:pic>
            <p:nvPicPr>
              <p:cNvPr id="18" name="Picture 17">
                <a:extLst>
                  <a:ext uri="{FF2B5EF4-FFF2-40B4-BE49-F238E27FC236}">
                    <a16:creationId xmlns:a16="http://schemas.microsoft.com/office/drawing/2014/main" id="{2C321AFE-083D-3E4F-8546-A8E96EAEB8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09" y="8175206"/>
                <a:ext cx="1235250" cy="579572"/>
              </a:xfrm>
              <a:prstGeom prst="rect">
                <a:avLst/>
              </a:prstGeom>
            </p:spPr>
          </p:pic>
          <p:pic>
            <p:nvPicPr>
              <p:cNvPr id="19" name="Picture 18">
                <a:extLst>
                  <a:ext uri="{FF2B5EF4-FFF2-40B4-BE49-F238E27FC236}">
                    <a16:creationId xmlns:a16="http://schemas.microsoft.com/office/drawing/2014/main" id="{B903DACE-AF33-5F45-A12A-D0AA8FD4AA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9158" y="8260616"/>
                <a:ext cx="1724311" cy="494162"/>
              </a:xfrm>
              <a:prstGeom prst="rect">
                <a:avLst/>
              </a:prstGeom>
            </p:spPr>
          </p:pic>
          <p:pic>
            <p:nvPicPr>
              <p:cNvPr id="20" name="Picture 19">
                <a:extLst>
                  <a:ext uri="{FF2B5EF4-FFF2-40B4-BE49-F238E27FC236}">
                    <a16:creationId xmlns:a16="http://schemas.microsoft.com/office/drawing/2014/main" id="{F45FAEFD-0F70-AE45-8ECD-9D2C9BED9B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7474" y="8108314"/>
                <a:ext cx="1058274" cy="796047"/>
              </a:xfrm>
              <a:prstGeom prst="rect">
                <a:avLst/>
              </a:prstGeom>
            </p:spPr>
          </p:pic>
        </p:grpSp>
      </p:gr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1696" y="8384674"/>
            <a:ext cx="539446" cy="539446"/>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76186" y="8424085"/>
            <a:ext cx="891520" cy="5512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544</Words>
  <Application>Microsoft Office PowerPoint</Application>
  <PresentationFormat>On-screen Show (4:3)</PresentationFormat>
  <Paragraphs>43</Paragraphs>
  <Slides>6</Slides>
  <Notes>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Kahlil Coyle</cp:lastModifiedBy>
  <cp:revision>58</cp:revision>
  <dcterms:created xsi:type="dcterms:W3CDTF">2021-03-01T17:02:58Z</dcterms:created>
  <dcterms:modified xsi:type="dcterms:W3CDTF">2023-03-07T11:47:05Z</dcterms:modified>
</cp:coreProperties>
</file>