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48" r:id="rId2"/>
    <p:sldId id="334" r:id="rId3"/>
    <p:sldId id="345" r:id="rId4"/>
    <p:sldId id="349" r:id="rId5"/>
    <p:sldId id="346" r:id="rId6"/>
    <p:sldId id="344" r:id="rId7"/>
    <p:sldId id="350" r:id="rId8"/>
    <p:sldId id="328" r:id="rId9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ghna Harte" initials="AH" lastIdx="20" clrIdx="0"/>
  <p:cmAuthor id="1" name="fidelma browne" initials="fb" lastIdx="2" clrIdx="1"/>
  <p:cmAuthor id="2" name="Admin" initials="A" lastIdx="1" clrIdx="2"/>
  <p:cmAuthor id="3" name="Sonya Sheils" initials="SS" lastIdx="6" clrIdx="3">
    <p:extLst>
      <p:ext uri="{19B8F6BF-5375-455C-9EA6-DF929625EA0E}">
        <p15:presenceInfo xmlns:p15="http://schemas.microsoft.com/office/powerpoint/2012/main" userId="e67d44c0522032f0" providerId="Windows Live"/>
      </p:ext>
    </p:extLst>
  </p:cmAuthor>
  <p:cmAuthor id="4" name="Aghna" initials="A" lastIdx="1" clrIdx="4">
    <p:extLst>
      <p:ext uri="{19B8F6BF-5375-455C-9EA6-DF929625EA0E}">
        <p15:presenceInfo xmlns:p15="http://schemas.microsoft.com/office/powerpoint/2012/main" userId="b25fc64c5435aa44" providerId="Windows Live"/>
      </p:ext>
    </p:extLst>
  </p:cmAuthor>
  <p:cmAuthor id="5" name="Rachel Wright" initials="RW" lastIdx="2" clrIdx="5">
    <p:extLst>
      <p:ext uri="{19B8F6BF-5375-455C-9EA6-DF929625EA0E}">
        <p15:presenceInfo xmlns:p15="http://schemas.microsoft.com/office/powerpoint/2012/main" userId="S-1-5-21-3741593784-2899681647-1123851950-186538" providerId="AD"/>
      </p:ext>
    </p:extLst>
  </p:cmAuthor>
  <p:cmAuthor id="6" name="Cairin Conway" initials="CC" lastIdx="8" clrIdx="6">
    <p:extLst>
      <p:ext uri="{19B8F6BF-5375-455C-9EA6-DF929625EA0E}">
        <p15:presenceInfo xmlns:p15="http://schemas.microsoft.com/office/powerpoint/2012/main" userId="S-1-5-21-631144023-1040123241-1542849698-1039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53"/>
    <a:srgbClr val="595964"/>
    <a:srgbClr val="59595F"/>
    <a:srgbClr val="595959"/>
    <a:srgbClr val="068CA6"/>
    <a:srgbClr val="FFCC00"/>
    <a:srgbClr val="FFEE00"/>
    <a:srgbClr val="000000"/>
    <a:srgbClr val="3B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CACE6D-DCF7-4A04-9F2F-179CE616F6E8}" v="131" dt="2021-08-23T16:56:54.691"/>
    <p1510:client id="{DB0DD9F5-E621-43ED-99BF-5309E1CBAD20}" v="229" dt="2021-07-07T12:09:20.3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9" autoAdjust="0"/>
    <p:restoredTop sz="94660"/>
  </p:normalViewPr>
  <p:slideViewPr>
    <p:cSldViewPr snapToGrid="0">
      <p:cViewPr varScale="1">
        <p:scale>
          <a:sx n="48" d="100"/>
          <a:sy n="48" d="100"/>
        </p:scale>
        <p:origin x="2340" y="3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366A3-0ACF-4C4A-A8D0-F31B4FACCE3A}" type="datetimeFigureOut">
              <a:rPr lang="en-IE" smtClean="0"/>
              <a:t>06/10/2022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7F7C3-D6D0-454D-B185-857CD35DA1B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48028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249ECF0A-8A29-4048-A13A-35D03D412847}" type="datetimeFigureOut">
              <a:rPr lang="en-IE" smtClean="0"/>
              <a:pPr/>
              <a:t>06/10/2022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1143000"/>
            <a:ext cx="2133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4211352-757F-421B-B7B4-67FAEC3A1FE4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78247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1143000"/>
            <a:ext cx="21336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27C63-A927-B647-8AFD-696B33AF9FD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165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06/10/2022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000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06/10/2022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1255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06/10/2022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7089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001497"/>
            <a:ext cx="6858000" cy="904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spcCol="0" rtlCol="0" anchor="ctr"/>
          <a:lstStyle/>
          <a:p>
            <a:pPr algn="ctr"/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06/10/2022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845" y="9258665"/>
            <a:ext cx="781576" cy="6514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330" y="9245413"/>
            <a:ext cx="1761922" cy="62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07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"/>
            <a:ext cx="6858000" cy="4853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spcCol="0" rtlCol="0" anchor="ctr"/>
          <a:lstStyle/>
          <a:p>
            <a:pPr algn="ctr"/>
            <a:endParaRPr lang="en-US" sz="2400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0" r="23046"/>
          <a:stretch/>
        </p:blipFill>
        <p:spPr>
          <a:xfrm>
            <a:off x="1" y="8886973"/>
            <a:ext cx="6858000" cy="1019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54" y="9027587"/>
            <a:ext cx="1362045" cy="75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01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 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"/>
            <a:ext cx="6858000" cy="4853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spcCol="0" rtlCol="0" anchor="ctr"/>
          <a:lstStyle/>
          <a:p>
            <a:pPr algn="ctr"/>
            <a:endParaRPr lang="en-US" sz="2400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0" r="23046"/>
          <a:stretch/>
        </p:blipFill>
        <p:spPr>
          <a:xfrm>
            <a:off x="1" y="8886973"/>
            <a:ext cx="6858000" cy="10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2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06/10/2022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8367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8" y="2469622"/>
            <a:ext cx="5915025" cy="412062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8" y="6629227"/>
            <a:ext cx="5915025" cy="21669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06/10/2022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106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06/10/2022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6908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3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3" y="2428346"/>
            <a:ext cx="2901255" cy="11900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3" y="3618443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2428346"/>
            <a:ext cx="2915543" cy="11900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3618443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06/10/2022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994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06/10/2022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905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06/10/2022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686" y="835481"/>
            <a:ext cx="1112937" cy="142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8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3" y="660400"/>
            <a:ext cx="2211883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5" y="1426281"/>
            <a:ext cx="3471863" cy="70396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3" y="2971800"/>
            <a:ext cx="2211883" cy="55056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06/10/2022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1873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3" y="660400"/>
            <a:ext cx="2211883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5" y="1426281"/>
            <a:ext cx="3471863" cy="70396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3" y="2971800"/>
            <a:ext cx="2211883" cy="55056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32DE-3CCD-4C23-9CAF-BF6883D6418B}" type="datetimeFigureOut">
              <a:rPr lang="en-IE" smtClean="0"/>
              <a:pPr/>
              <a:t>06/10/2022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C6D1-D2C4-449C-A347-1C6E5EEB2D6C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046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0" y="527403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0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FA132DE-3CCD-4C23-9CAF-BF6883D6418B}" type="datetimeFigureOut">
              <a:rPr lang="en-IE" smtClean="0"/>
              <a:pPr/>
              <a:t>06/10/2022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5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187C6D1-D2C4-449C-A347-1C6E5EEB2D6C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5878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undcloud.com/hseireland/hse-winter-vaccine-general-english-30sec-30-09-22-amended" TargetMode="External"/><Relationship Id="rId2" Type="http://schemas.openxmlformats.org/officeDocument/2006/relationships/hyperlink" Target="https://www.youtube.com/watch?v=IBxdYLOLEHE&amp;ab_channel=HSEIreland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soundcloud.com/hseireland/hse-winter-vaccine-pregnant-english-30sec-29-09-22?si=583c42ed31e2455293dd7249f2a55103&amp;utm_source=clipboard&amp;utm_medium=text&amp;utm_campaign=social_shar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2.hse.ie/living-well/winter/" TargetMode="External"/><Relationship Id="rId4" Type="http://schemas.openxmlformats.org/officeDocument/2006/relationships/hyperlink" Target="https://www2.hse.ie/services/injury-units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IBxdYLOLEHE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2.hse.ie/screening-and-vaccinations/vaccines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2.hse.ie/screening-and-vaccinations/vaccines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8477B3B0-DF6B-1C48-BFE4-FC8E783CC637}"/>
              </a:ext>
            </a:extLst>
          </p:cNvPr>
          <p:cNvSpPr txBox="1">
            <a:spLocks/>
          </p:cNvSpPr>
          <p:nvPr/>
        </p:nvSpPr>
        <p:spPr>
          <a:xfrm>
            <a:off x="837000" y="4887188"/>
            <a:ext cx="3509369" cy="6858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4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450" dirty="0"/>
              <a:t>Slide Templates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95AD44-FA60-AB4D-9F05-2D0E9BAB9B30}"/>
              </a:ext>
            </a:extLst>
          </p:cNvPr>
          <p:cNvSpPr/>
          <p:nvPr/>
        </p:nvSpPr>
        <p:spPr>
          <a:xfrm>
            <a:off x="837000" y="5373188"/>
            <a:ext cx="2080121" cy="2077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/>
            <a:r>
              <a:rPr lang="en-GB" sz="1350" dirty="0">
                <a:solidFill>
                  <a:schemeClr val="bg1"/>
                </a:solidFill>
              </a:rPr>
              <a:t>For HSE and Funded Agencies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"/>
            <a:ext cx="6858001" cy="92161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2609" y="7139994"/>
            <a:ext cx="6492782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4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Winter Vaccines Campaign Partner Pack</a:t>
            </a:r>
            <a: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Oct 2022</a:t>
            </a: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577" y="2421701"/>
            <a:ext cx="4032832" cy="493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8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77997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E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endParaRPr lang="en-IE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endParaRPr lang="en-IE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endParaRPr lang="en-IE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48308B-3FC1-438B-B580-8F16323C7B07}"/>
              </a:ext>
            </a:extLst>
          </p:cNvPr>
          <p:cNvSpPr/>
          <p:nvPr/>
        </p:nvSpPr>
        <p:spPr>
          <a:xfrm>
            <a:off x="288276" y="179754"/>
            <a:ext cx="644801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IE" sz="2000" b="1" dirty="0" smtClean="0">
                <a:solidFill>
                  <a:srgbClr val="0064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Winter Vaccines Campaign </a:t>
            </a:r>
            <a:endParaRPr lang="en-IE" sz="2000" b="1" dirty="0">
              <a:solidFill>
                <a:srgbClr val="0064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9393" y="663777"/>
            <a:ext cx="6259213" cy="753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The HSE has developed a new advertising </a:t>
            </a:r>
            <a:r>
              <a:rPr lang="en-I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campaign that aims </a:t>
            </a:r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to promote and encourage people in Ireland to get </a:t>
            </a:r>
            <a:r>
              <a:rPr lang="en-I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their recommended </a:t>
            </a:r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winter vaccines (flu and COVID-19</a:t>
            </a:r>
            <a:r>
              <a:rPr lang="en-I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endParaRPr lang="en-I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This campaign brings flu and COVID-19 vaccines together for </a:t>
            </a:r>
            <a:r>
              <a:rPr lang="en-I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our key audiences </a:t>
            </a:r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– older people (this includes new 65+ cohort for their next booster but also anyone aged 50+ who’s yet to get their COVID-19 booster), </a:t>
            </a:r>
            <a:r>
              <a:rPr lang="en-I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healthcare workers, parents </a:t>
            </a:r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of children, people with long term conditions, and anyone who’s </a:t>
            </a:r>
            <a:r>
              <a:rPr lang="en-I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pregnant. </a:t>
            </a:r>
            <a:endParaRPr lang="en-I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The campaign is informed by research on public attitudes and behaviours around COVID-19 and in-depth qualitative research. </a:t>
            </a:r>
          </a:p>
          <a:p>
            <a:pPr>
              <a:lnSpc>
                <a:spcPct val="105000"/>
              </a:lnSpc>
            </a:pPr>
            <a:endParaRPr lang="en-I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</a:pPr>
            <a:r>
              <a:rPr lang="en-IE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 </a:t>
            </a:r>
            <a:r>
              <a:rPr lang="en-IE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 main insights from people who took part are</a:t>
            </a:r>
            <a:r>
              <a:rPr lang="en-IE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I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People </a:t>
            </a:r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are very ‘immune’ </a:t>
            </a:r>
            <a:r>
              <a:rPr lang="en-I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aware, about </a:t>
            </a:r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how they’re supporting their own immune systems coming into the winter – healthy eating, exercise etc.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People are motivated </a:t>
            </a:r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by the fact that vaccines are </a:t>
            </a:r>
            <a:r>
              <a:rPr lang="en-I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more thing in their arsenal to help keep them and their families protected this </a:t>
            </a:r>
            <a:r>
              <a:rPr lang="en-I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winter.</a:t>
            </a:r>
            <a:endParaRPr lang="en-I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People </a:t>
            </a:r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want agency over their decisions once more – there was a strong reaction against anything that was seen as an ‘order’ to go and get vaccinated, seen as a throwback to </a:t>
            </a:r>
            <a:r>
              <a:rPr lang="en-I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COVID.</a:t>
            </a:r>
            <a:endParaRPr lang="en-I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TV ad particularly uses two visual metaphors that helped people to understand the personal benefits of vaccination – a coffee cup topping up and a phone charging.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use </a:t>
            </a:r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of a shield around protected </a:t>
            </a:r>
            <a:r>
              <a:rPr lang="en-I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 demonstrates </a:t>
            </a:r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strengthened immunity </a:t>
            </a:r>
            <a:r>
              <a:rPr lang="en-I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from vaccines.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 smtClean="0">
              <a:solidFill>
                <a:srgbClr val="5959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004" y="195043"/>
            <a:ext cx="60728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000" b="1" dirty="0" smtClean="0">
                <a:solidFill>
                  <a:srgbClr val="0064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to Top-Up - Campaign channels and assets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004" y="641320"/>
            <a:ext cx="66679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Time to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Top-Up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’ encourages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people to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get their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recommended winter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vaccines (flu and COVID-19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b="1" dirty="0" smtClean="0">
                <a:latin typeface="Arial" panose="020B0604020202020204" pitchFamily="34" charset="0"/>
                <a:cs typeface="Arial" panose="020B0604020202020204" pitchFamily="34" charset="0"/>
              </a:rPr>
              <a:t>Our message –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Flu and COVID-19 vaccines give your immune system the top-up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it needs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to help protect you from serious illness.</a:t>
            </a:r>
          </a:p>
          <a:p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474" y="2450734"/>
            <a:ext cx="322122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latin typeface="Arial" panose="020B0604020202020204" pitchFamily="34" charset="0"/>
                <a:cs typeface="Arial" panose="020B0604020202020204" pitchFamily="34" charset="0"/>
              </a:rPr>
              <a:t>TV</a:t>
            </a:r>
          </a:p>
          <a:p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TV and video-on-demand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(VOD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) will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be on air from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7 Oct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. Watch the TV ad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here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I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278818" y="3675373"/>
            <a:ext cx="626868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Radio</a:t>
            </a:r>
            <a:endParaRPr lang="en-I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Radio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ads are running on national, local and digital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radio since 3 October.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Listen to our </a:t>
            </a:r>
            <a:r>
              <a:rPr lang="en-I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general radio ad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ad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targeted specifically at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pregnancy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. We will also have dynamic audio running to deliver audio ads in the language of the person listening. </a:t>
            </a:r>
          </a:p>
          <a:p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</a:p>
          <a:p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Print ads appearing in national papers and local papers throughout the week commencing 3 Oct. Print ads will also appear in key foreign language press in coming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weeks. 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78818" y="6923554"/>
            <a:ext cx="44036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 display</a:t>
            </a:r>
            <a:endParaRPr lang="en-I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A range of online digital display messages will roll out over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the winter. </a:t>
            </a:r>
            <a:endParaRPr lang="en-I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 media</a:t>
            </a:r>
            <a:endParaRPr lang="en-I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media messages are always on across Facebook, Twitter, Instagram and </a:t>
            </a:r>
            <a:r>
              <a:rPr lang="en-IE" dirty="0" err="1">
                <a:latin typeface="Arial" panose="020B0604020202020204" pitchFamily="34" charset="0"/>
                <a:cs typeface="Arial" panose="020B0604020202020204" pitchFamily="34" charset="0"/>
              </a:rPr>
              <a:t>TikTok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I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3399" y="2197112"/>
            <a:ext cx="2994451" cy="16803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0217" y="7115455"/>
            <a:ext cx="2109077" cy="170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730" y="6982664"/>
            <a:ext cx="3908708" cy="11930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177" y="870832"/>
            <a:ext cx="2664282" cy="13912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0004" y="820872"/>
            <a:ext cx="431573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channels and assets will be added to our media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plans. 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b="1" dirty="0" smtClean="0">
                <a:latin typeface="Arial" panose="020B0604020202020204" pitchFamily="34" charset="0"/>
                <a:cs typeface="Arial" panose="020B0604020202020204" pitchFamily="34" charset="0"/>
              </a:rPr>
              <a:t>Children’s flu –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Additional channels and assets will be added to our media plans specifically for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children’s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nasal spray flu vaccine for all children aged 2 to 17 will be added from 17th October. Specifically VOD,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display and radio. </a:t>
            </a:r>
          </a:p>
          <a:p>
            <a:endParaRPr lang="en-IE" dirty="0" smtClean="0">
              <a:cs typeface="Arial" panose="020B0604020202020204" pitchFamily="34" charset="0"/>
            </a:endParaRPr>
          </a:p>
          <a:p>
            <a:endParaRPr lang="en-IE" dirty="0"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004" y="195043"/>
            <a:ext cx="45249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000" b="1" dirty="0" smtClean="0">
                <a:solidFill>
                  <a:srgbClr val="0064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Winter Communications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004" y="3509263"/>
            <a:ext cx="64360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Injury units-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Local radio ads and paid search ads to run over winter. A winter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insert for local papers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will include information on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accessing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health services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including injury units in mid-November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here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 for more information. 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Keeping well this winter -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Messaging around keeping well over winter and treating common winter illnesses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will be on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social channels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and paid search over winter. There will also be information on this topic in a winter insert for local papers. For information on keeping well this winter, see our up-to-date information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here. 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dirty="0"/>
              <a:t>  </a:t>
            </a:r>
            <a:endParaRPr lang="en-IE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004" y="6925583"/>
            <a:ext cx="27387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COVID-19 protective measures </a:t>
            </a:r>
            <a:r>
              <a:rPr lang="en-I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Messaging around the behaviours which  help protect us all from COVID-19 will continue throughout the winter.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4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143" y="182880"/>
            <a:ext cx="6612556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rgbClr val="0064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you can </a:t>
            </a:r>
            <a:r>
              <a:rPr lang="en-IE" sz="2000" b="1" dirty="0" smtClean="0">
                <a:solidFill>
                  <a:srgbClr val="0064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</a:p>
          <a:p>
            <a:endParaRPr lang="en-I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We welcome your ongoing help, support and partnership.</a:t>
            </a:r>
          </a:p>
          <a:p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b="1" dirty="0" smtClean="0">
                <a:solidFill>
                  <a:srgbClr val="0064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1.Support the campaign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You can view and share the TV ad at the link below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I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I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youtu.be/IBxdYLOLEHE</a:t>
            </a:r>
            <a:endParaRPr lang="en-IE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Please share the video with your own message or post it to your social pages tagging @</a:t>
            </a:r>
            <a:r>
              <a:rPr lang="en-I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HSELive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Facebook Page: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en-IE" dirty="0" err="1">
                <a:latin typeface="Arial" panose="020B0604020202020204" pitchFamily="34" charset="0"/>
                <a:cs typeface="Arial" panose="020B0604020202020204" pitchFamily="34" charset="0"/>
              </a:rPr>
              <a:t>HSElive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Instagram: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instagram.com/</a:t>
            </a:r>
            <a:r>
              <a:rPr lang="en-IE" dirty="0" err="1">
                <a:latin typeface="Arial" panose="020B0604020202020204" pitchFamily="34" charset="0"/>
                <a:cs typeface="Arial" panose="020B0604020202020204" pitchFamily="34" charset="0"/>
              </a:rPr>
              <a:t>irishhealthservice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b="1" dirty="0" smtClean="0">
                <a:latin typeface="Arial" panose="020B0604020202020204" pitchFamily="34" charset="0"/>
                <a:cs typeface="Arial" panose="020B0604020202020204" pitchFamily="34" charset="0"/>
              </a:rPr>
              <a:t>Twitter: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IE" dirty="0" err="1">
                <a:latin typeface="Arial" panose="020B0604020202020204" pitchFamily="34" charset="0"/>
                <a:cs typeface="Arial" panose="020B0604020202020204" pitchFamily="34" charset="0"/>
              </a:rPr>
              <a:t>HSELive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b="1" dirty="0" err="1">
                <a:latin typeface="Arial" panose="020B0604020202020204" pitchFamily="34" charset="0"/>
                <a:cs typeface="Arial" panose="020B0604020202020204" pitchFamily="34" charset="0"/>
              </a:rPr>
              <a:t>TikTok</a:t>
            </a:r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IE" dirty="0" err="1">
                <a:latin typeface="Arial" panose="020B0604020202020204" pitchFamily="34" charset="0"/>
                <a:cs typeface="Arial" panose="020B0604020202020204" pitchFamily="34" charset="0"/>
              </a:rPr>
              <a:t>hselive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b="1" dirty="0" smtClean="0">
                <a:solidFill>
                  <a:srgbClr val="0064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2.Share our social media messages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You can support the campaign by reposting and sharing posts from the HSE on our official accounts.</a:t>
            </a:r>
          </a:p>
          <a:p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You can also share some of the social media messages and images on the next pages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I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E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 for your ongoing support – it makes a big difference.</a:t>
            </a:r>
            <a:endParaRPr lang="en-I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834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390" y="293259"/>
            <a:ext cx="1750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000" b="1" dirty="0" smtClean="0">
                <a:solidFill>
                  <a:srgbClr val="0064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</a:t>
            </a:r>
          </a:p>
        </p:txBody>
      </p:sp>
      <p:sp>
        <p:nvSpPr>
          <p:cNvPr id="3" name="Rectangle 2"/>
          <p:cNvSpPr/>
          <p:nvPr/>
        </p:nvSpPr>
        <p:spPr>
          <a:xfrm>
            <a:off x="189886" y="807314"/>
            <a:ext cx="359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dirty="0" smtClean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Sample messages and images:</a:t>
            </a:r>
            <a:endParaRPr lang="en-I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9886" y="1197827"/>
            <a:ext cx="3282184" cy="781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 all audiences:</a:t>
            </a:r>
          </a:p>
          <a:p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Top-up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your immunity with the COVID-19 and flu vaccines to make sure you're protected in the months ahead.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what vaccines are recommended for you and make an appointment today. </a:t>
            </a:r>
          </a:p>
          <a:p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https://www2.hse.ie/screening-and-vaccinations/vaccines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 people 65 or over:</a:t>
            </a:r>
          </a:p>
          <a:p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People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65 or over are more at risk of serious complications from flu and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COVID-19. Protect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yourself and others this winter. Book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FREE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vaccines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from a GP or pharmacy today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Link: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https://www2.hse.ie/screening-and-vaccinations/vaccines/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E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071" y="1205944"/>
            <a:ext cx="3385930" cy="3379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322" y="5168348"/>
            <a:ext cx="3359424" cy="3359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5287" y="617433"/>
            <a:ext cx="359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dirty="0" smtClean="0">
                <a:latin typeface="Arial" panose="020B0604020202020204" pitchFamily="34" charset="0"/>
                <a:cs typeface="Arial" panose="020B0604020202020204" pitchFamily="34" charset="0"/>
              </a:rPr>
              <a:t>Sample messages and images:</a:t>
            </a:r>
            <a:endParaRPr lang="en-I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287" y="1046922"/>
            <a:ext cx="319377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i="1" dirty="0">
                <a:latin typeface="Arial" panose="020B0604020202020204" pitchFamily="34" charset="0"/>
                <a:cs typeface="Arial" panose="020B0604020202020204" pitchFamily="34" charset="0"/>
              </a:rPr>
              <a:t>For parents:</a:t>
            </a:r>
          </a:p>
          <a:p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Top-up your child's immunity with the COVID-19 and flu vaccines to make sure they are protected in the months ahead. See what vaccines are recommended for your child and book an appointment today.</a:t>
            </a:r>
          </a:p>
          <a:p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Link: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https://www2.hse.ie/screening-and-vaccinations/vaccines/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b="1" i="1" dirty="0">
                <a:latin typeface="Arial" panose="020B0604020202020204" pitchFamily="34" charset="0"/>
                <a:cs typeface="Arial" panose="020B0604020202020204" pitchFamily="34" charset="0"/>
              </a:rPr>
              <a:t>For pregnancy:</a:t>
            </a:r>
          </a:p>
          <a:p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Both flu and COVID-19 can cause serious illness in pregnancy and your COVID-19 and flu vaccines will help protect you and your baby. Book an appointment today or speak to your doctor or midwife.</a:t>
            </a:r>
          </a:p>
          <a:p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Link: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https://www2.hse.ie/screening-and-vaccinations/vaccines/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079" y="4837043"/>
            <a:ext cx="3332920" cy="3332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079" y="1258957"/>
            <a:ext cx="3332922" cy="33329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5287" y="157167"/>
            <a:ext cx="1750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000" b="1" dirty="0" smtClean="0">
                <a:solidFill>
                  <a:srgbClr val="0064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</a:t>
            </a:r>
          </a:p>
        </p:txBody>
      </p:sp>
    </p:spTree>
    <p:extLst>
      <p:ext uri="{BB962C8B-B14F-4D97-AF65-F5344CB8AC3E}">
        <p14:creationId xmlns:p14="http://schemas.microsoft.com/office/powerpoint/2010/main" val="2029646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8381" y="1635390"/>
            <a:ext cx="627496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59595F"/>
              </a:solidFill>
              <a:latin typeface="Arial"/>
              <a:cs typeface="Arial"/>
            </a:endParaRPr>
          </a:p>
          <a:p>
            <a:r>
              <a:rPr lang="en-US" sz="3200" b="1" dirty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share with your networks</a:t>
            </a:r>
          </a:p>
          <a:p>
            <a:endParaRPr lang="en-US" sz="3200" b="1" dirty="0">
              <a:solidFill>
                <a:srgbClr val="5959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</a:t>
            </a:r>
            <a:r>
              <a:rPr lang="en-US" sz="3200" b="1" dirty="0" smtClean="0">
                <a:solidFill>
                  <a:srgbClr val="595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</a:p>
          <a:p>
            <a:endParaRPr lang="en-US" sz="3200" b="1" dirty="0" smtClean="0">
              <a:solidFill>
                <a:srgbClr val="5959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If you have any queries or ideas, please contact partner.pack@hse.ie, or visit hse.ie/communications.</a:t>
            </a:r>
          </a:p>
          <a:p>
            <a:endParaRPr lang="en-I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Thanks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for supporting the campaign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82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9803</TotalTime>
  <Words>918</Words>
  <Application>Microsoft Office PowerPoint</Application>
  <PresentationFormat>A4 Paper (210x297 mm)</PresentationFormat>
  <Paragraphs>93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Fidelma Browne</dc:creator>
  <cp:lastModifiedBy>Kahlil Coyle</cp:lastModifiedBy>
  <cp:revision>1014</cp:revision>
  <dcterms:created xsi:type="dcterms:W3CDTF">2020-03-21T11:46:06Z</dcterms:created>
  <dcterms:modified xsi:type="dcterms:W3CDTF">2022-10-06T16:01:32Z</dcterms:modified>
</cp:coreProperties>
</file>